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 id="2147483677" r:id="rId5"/>
  </p:sldMasterIdLst>
  <p:notesMasterIdLst>
    <p:notesMasterId r:id="rId26"/>
  </p:notesMasterIdLst>
  <p:handoutMasterIdLst>
    <p:handoutMasterId r:id="rId27"/>
  </p:handoutMasterIdLst>
  <p:sldIdLst>
    <p:sldId id="305" r:id="rId6"/>
    <p:sldId id="345" r:id="rId7"/>
    <p:sldId id="290" r:id="rId8"/>
    <p:sldId id="334" r:id="rId9"/>
    <p:sldId id="291" r:id="rId10"/>
    <p:sldId id="293" r:id="rId11"/>
    <p:sldId id="294" r:id="rId12"/>
    <p:sldId id="295" r:id="rId13"/>
    <p:sldId id="350" r:id="rId14"/>
    <p:sldId id="328" r:id="rId15"/>
    <p:sldId id="333" r:id="rId16"/>
    <p:sldId id="329" r:id="rId17"/>
    <p:sldId id="331" r:id="rId18"/>
    <p:sldId id="353" r:id="rId19"/>
    <p:sldId id="351" r:id="rId20"/>
    <p:sldId id="342" r:id="rId21"/>
    <p:sldId id="306" r:id="rId22"/>
    <p:sldId id="310" r:id="rId23"/>
    <p:sldId id="337" r:id="rId24"/>
    <p:sldId id="361"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8"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yst layout 1 - Marker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yst layout 2 - Marker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yst layout 3 - Markerin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yst layout 2 - Marker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4" autoAdjust="0"/>
    <p:restoredTop sz="69951" autoAdjust="0"/>
  </p:normalViewPr>
  <p:slideViewPr>
    <p:cSldViewPr snapToGrid="0" showGuides="1">
      <p:cViewPr varScale="1">
        <p:scale>
          <a:sx n="58" d="100"/>
          <a:sy n="58" d="100"/>
        </p:scale>
        <p:origin x="898" y="48"/>
      </p:cViewPr>
      <p:guideLst>
        <p:guide orient="horz" pos="2160"/>
        <p:guide pos="3840"/>
      </p:guideLst>
    </p:cSldViewPr>
  </p:slideViewPr>
  <p:outlineViewPr>
    <p:cViewPr>
      <p:scale>
        <a:sx n="33" d="100"/>
        <a:sy n="33" d="100"/>
      </p:scale>
      <p:origin x="0" y="-6048"/>
    </p:cViewPr>
  </p:outlineViewPr>
  <p:notesTextViewPr>
    <p:cViewPr>
      <p:scale>
        <a:sx n="3" d="2"/>
        <a:sy n="3" d="2"/>
      </p:scale>
      <p:origin x="0" y="0"/>
    </p:cViewPr>
  </p:notesTextViewPr>
  <p:sorterViewPr>
    <p:cViewPr varScale="1">
      <p:scale>
        <a:sx n="1" d="1"/>
        <a:sy n="1" d="1"/>
      </p:scale>
      <p:origin x="0" y="-6960"/>
    </p:cViewPr>
  </p:sorterViewPr>
  <p:notesViewPr>
    <p:cSldViewPr snapToGrid="0" showGuides="1">
      <p:cViewPr varScale="1">
        <p:scale>
          <a:sx n="71" d="100"/>
          <a:sy n="71" d="100"/>
        </p:scale>
        <p:origin x="3043"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0"/>
            <a:ext cx="2945659" cy="498056"/>
          </a:xfrm>
          <a:prstGeom prst="rect">
            <a:avLst/>
          </a:prstGeom>
        </p:spPr>
        <p:txBody>
          <a:bodyPr vert="horz" lIns="91424" tIns="45712" rIns="91424" bIns="45712" rtlCol="0"/>
          <a:lstStyle>
            <a:lvl1pPr algn="l">
              <a:defRPr sz="1200"/>
            </a:lvl1pPr>
          </a:lstStyle>
          <a:p>
            <a:endParaRPr lang="en-GB"/>
          </a:p>
        </p:txBody>
      </p:sp>
      <p:sp>
        <p:nvSpPr>
          <p:cNvPr id="3" name="Pladsholder til dato 2"/>
          <p:cNvSpPr>
            <a:spLocks noGrp="1"/>
          </p:cNvSpPr>
          <p:nvPr>
            <p:ph type="dt" sz="quarter" idx="1"/>
          </p:nvPr>
        </p:nvSpPr>
        <p:spPr>
          <a:xfrm>
            <a:off x="3850445" y="0"/>
            <a:ext cx="2945659" cy="498056"/>
          </a:xfrm>
          <a:prstGeom prst="rect">
            <a:avLst/>
          </a:prstGeom>
        </p:spPr>
        <p:txBody>
          <a:bodyPr vert="horz" lIns="91424" tIns="45712" rIns="91424" bIns="45712" rtlCol="0"/>
          <a:lstStyle>
            <a:lvl1pPr algn="r">
              <a:defRPr sz="1200"/>
            </a:lvl1pPr>
          </a:lstStyle>
          <a:p>
            <a:fld id="{F654657A-DB7C-4792-8F38-D90C0C51FA15}" type="datetimeFigureOut">
              <a:rPr lang="en-GB" smtClean="0"/>
              <a:t>27/08/2018</a:t>
            </a:fld>
            <a:endParaRPr lang="en-GB"/>
          </a:p>
        </p:txBody>
      </p:sp>
      <p:sp>
        <p:nvSpPr>
          <p:cNvPr id="4" name="Pladsholder til sidefod 3"/>
          <p:cNvSpPr>
            <a:spLocks noGrp="1"/>
          </p:cNvSpPr>
          <p:nvPr>
            <p:ph type="ftr" sz="quarter" idx="2"/>
          </p:nvPr>
        </p:nvSpPr>
        <p:spPr>
          <a:xfrm>
            <a:off x="2" y="9428586"/>
            <a:ext cx="2945659" cy="498055"/>
          </a:xfrm>
          <a:prstGeom prst="rect">
            <a:avLst/>
          </a:prstGeom>
        </p:spPr>
        <p:txBody>
          <a:bodyPr vert="horz" lIns="91424" tIns="45712" rIns="91424" bIns="45712" rtlCol="0" anchor="b"/>
          <a:lstStyle>
            <a:lvl1pPr algn="l">
              <a:defRPr sz="1200"/>
            </a:lvl1pPr>
          </a:lstStyle>
          <a:p>
            <a:r>
              <a:rPr lang="en-US" smtClean="0"/>
              <a:t>32671212-USX-1701 Atlantis CustomBase solutions Sales presentation_Long</a:t>
            </a:r>
            <a:endParaRPr lang="en-GB"/>
          </a:p>
        </p:txBody>
      </p:sp>
      <p:sp>
        <p:nvSpPr>
          <p:cNvPr id="5" name="Pladsholder til slidenummer 4"/>
          <p:cNvSpPr>
            <a:spLocks noGrp="1"/>
          </p:cNvSpPr>
          <p:nvPr>
            <p:ph type="sldNum" sz="quarter" idx="3"/>
          </p:nvPr>
        </p:nvSpPr>
        <p:spPr>
          <a:xfrm>
            <a:off x="3850445" y="9428586"/>
            <a:ext cx="2945659" cy="498055"/>
          </a:xfrm>
          <a:prstGeom prst="rect">
            <a:avLst/>
          </a:prstGeom>
        </p:spPr>
        <p:txBody>
          <a:bodyPr vert="horz" lIns="91424" tIns="45712" rIns="91424" bIns="45712" rtlCol="0" anchor="b"/>
          <a:lstStyle>
            <a:lvl1pPr algn="r">
              <a:defRPr sz="1200"/>
            </a:lvl1pPr>
          </a:lstStyle>
          <a:p>
            <a:fld id="{14D580E4-869C-47B4-97E2-9E4FBD178084}" type="slidenum">
              <a:rPr lang="en-GB" smtClean="0"/>
              <a:t>‹#›</a:t>
            </a:fld>
            <a:endParaRPr lang="en-GB"/>
          </a:p>
        </p:txBody>
      </p:sp>
    </p:spTree>
    <p:extLst>
      <p:ext uri="{BB962C8B-B14F-4D97-AF65-F5344CB8AC3E}">
        <p14:creationId xmlns:p14="http://schemas.microsoft.com/office/powerpoint/2010/main" val="38780316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en-GB"/>
          </a:p>
        </p:txBody>
      </p:sp>
      <p:sp>
        <p:nvSpPr>
          <p:cNvPr id="3" name="Date Placeholder 2"/>
          <p:cNvSpPr>
            <a:spLocks noGrp="1"/>
          </p:cNvSpPr>
          <p:nvPr>
            <p:ph type="dt" idx="1"/>
          </p:nvPr>
        </p:nvSpPr>
        <p:spPr>
          <a:xfrm>
            <a:off x="3850445" y="2"/>
            <a:ext cx="2945659" cy="496332"/>
          </a:xfrm>
          <a:prstGeom prst="rect">
            <a:avLst/>
          </a:prstGeom>
        </p:spPr>
        <p:txBody>
          <a:bodyPr vert="horz" lIns="91424" tIns="45712" rIns="91424" bIns="45712" rtlCol="0"/>
          <a:lstStyle>
            <a:lvl1pPr algn="r">
              <a:defRPr sz="1200"/>
            </a:lvl1pPr>
          </a:lstStyle>
          <a:p>
            <a:fld id="{CD72A38B-F9FA-4036-A084-652409E98F08}" type="datetimeFigureOut">
              <a:rPr lang="en-GB" smtClean="0"/>
              <a:t>27/08/2018</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24" tIns="45712" rIns="91424" bIns="45712" rtlCol="0" anchor="ctr"/>
          <a:lstStyle/>
          <a:p>
            <a:endParaRPr lang="en-GB"/>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24" tIns="45712" rIns="91424"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28585"/>
            <a:ext cx="2945659" cy="496332"/>
          </a:xfrm>
          <a:prstGeom prst="rect">
            <a:avLst/>
          </a:prstGeom>
        </p:spPr>
        <p:txBody>
          <a:bodyPr vert="horz" lIns="91424" tIns="45712" rIns="91424" bIns="45712" rtlCol="0" anchor="b"/>
          <a:lstStyle>
            <a:lvl1pPr algn="l">
              <a:defRPr sz="1200"/>
            </a:lvl1pPr>
          </a:lstStyle>
          <a:p>
            <a:r>
              <a:rPr lang="en-US" smtClean="0"/>
              <a:t>32671212-USX-1701 Atlantis CustomBase solutions Sales presentation_Long</a:t>
            </a:r>
            <a:endParaRPr lang="en-GB"/>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1424" tIns="45712" rIns="91424" bIns="45712" rtlCol="0" anchor="b"/>
          <a:lstStyle>
            <a:lvl1pPr algn="r">
              <a:defRPr sz="1200"/>
            </a:lvl1pPr>
          </a:lstStyle>
          <a:p>
            <a:fld id="{49436F85-577F-4A92-A47F-D540A2BCC821}" type="slidenum">
              <a:rPr lang="en-GB" smtClean="0"/>
              <a:t>‹#›</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err="1" smtClean="0"/>
              <a:t>Accurate</a:t>
            </a:r>
            <a:r>
              <a:rPr lang="sv-SE" b="1" dirty="0"/>
              <a:t>, </a:t>
            </a:r>
            <a:r>
              <a:rPr lang="sv-SE" b="1" dirty="0" err="1"/>
              <a:t>convenient</a:t>
            </a:r>
            <a:r>
              <a:rPr lang="sv-SE" b="1" dirty="0"/>
              <a:t> </a:t>
            </a:r>
            <a:r>
              <a:rPr lang="sv-SE" b="1" dirty="0" err="1"/>
              <a:t>control</a:t>
            </a:r>
            <a:r>
              <a:rPr lang="sv-SE" b="1" dirty="0"/>
              <a:t> </a:t>
            </a:r>
          </a:p>
          <a:p>
            <a:r>
              <a:rPr lang="en-US" dirty="0" smtClean="0"/>
              <a:t>Atlantis </a:t>
            </a:r>
            <a:r>
              <a:rPr lang="en-US" dirty="0"/>
              <a:t>CustomBase solution for screw-retained </a:t>
            </a:r>
            <a:r>
              <a:rPr lang="en-US" dirty="0" smtClean="0"/>
              <a:t>restorations </a:t>
            </a:r>
            <a:br>
              <a:rPr lang="en-US" dirty="0" smtClean="0"/>
            </a:br>
            <a:r>
              <a:rPr lang="en-US" dirty="0" smtClean="0"/>
              <a:t>from Dentsply Sirona</a:t>
            </a:r>
            <a:endParaRPr lang="sv-SE" dirty="0"/>
          </a:p>
        </p:txBody>
      </p:sp>
      <p:sp>
        <p:nvSpPr>
          <p:cNvPr id="4" name="Slide Number Placeholder 3"/>
          <p:cNvSpPr>
            <a:spLocks noGrp="1"/>
          </p:cNvSpPr>
          <p:nvPr>
            <p:ph type="sldNum" sz="quarter" idx="10"/>
          </p:nvPr>
        </p:nvSpPr>
        <p:spPr/>
        <p:txBody>
          <a:bodyPr/>
          <a:lstStyle/>
          <a:p>
            <a:fld id="{49436F85-577F-4A92-A47F-D540A2BCC821}" type="slidenum">
              <a:rPr lang="en-GB" smtClean="0"/>
              <a:t>1</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285569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nl-BE" b="1" dirty="0"/>
              <a:t>Customized emergence profile </a:t>
            </a:r>
            <a:r>
              <a:rPr lang="en-US" b="1" dirty="0" smtClean="0"/>
              <a:t>for enhanced soft-tissue management</a:t>
            </a:r>
            <a:r>
              <a:rPr lang="en-US" dirty="0"/>
              <a:t/>
            </a:r>
            <a:br>
              <a:rPr lang="en-US" dirty="0"/>
            </a:br>
            <a:r>
              <a:rPr lang="en-US" dirty="0" smtClean="0"/>
              <a:t>A p</a:t>
            </a:r>
            <a:r>
              <a:rPr lang="en-US" dirty="0">
                <a:solidFill>
                  <a:schemeClr val="tx2"/>
                </a:solidFill>
              </a:rPr>
              <a:t>atient-specific transmucosal emergence profile from implant level to up to the marginal gingiva, is specifically important </a:t>
            </a:r>
            <a:br>
              <a:rPr lang="en-US" dirty="0">
                <a:solidFill>
                  <a:schemeClr val="tx2"/>
                </a:solidFill>
              </a:rPr>
            </a:br>
            <a:r>
              <a:rPr lang="en-US" dirty="0">
                <a:solidFill>
                  <a:schemeClr val="tx2"/>
                </a:solidFill>
              </a:rPr>
              <a:t>for cases with limited space and when esthetics is in focus</a:t>
            </a:r>
            <a:r>
              <a:rPr lang="en-US" baseline="30000" dirty="0">
                <a:solidFill>
                  <a:schemeClr val="tx2"/>
                </a:solidFill>
              </a:rPr>
              <a:t>1</a:t>
            </a:r>
            <a:r>
              <a:rPr lang="en-US" dirty="0">
                <a:solidFill>
                  <a:schemeClr val="tx2"/>
                </a:solidFill>
              </a:rPr>
              <a:t>.</a:t>
            </a:r>
          </a:p>
          <a:p>
            <a:pPr marL="0" lvl="1"/>
            <a:endParaRPr lang="en-US" dirty="0">
              <a:solidFill>
                <a:schemeClr val="tx2"/>
              </a:solidFill>
            </a:endParaRPr>
          </a:p>
          <a:p>
            <a:pPr marL="0" lvl="1" defTabSz="914251">
              <a:defRPr/>
            </a:pPr>
            <a:r>
              <a:rPr lang="en-US" sz="800" i="1" dirty="0">
                <a:solidFill>
                  <a:schemeClr val="tx2"/>
                </a:solidFill>
              </a:rPr>
              <a:t>1. Lops D, </a:t>
            </a:r>
            <a:r>
              <a:rPr lang="en-US" sz="800" i="1" dirty="0" err="1">
                <a:solidFill>
                  <a:schemeClr val="tx2"/>
                </a:solidFill>
              </a:rPr>
              <a:t>Bressan</a:t>
            </a:r>
            <a:r>
              <a:rPr lang="en-US" sz="800" i="1" dirty="0">
                <a:solidFill>
                  <a:schemeClr val="tx2"/>
                </a:solidFill>
              </a:rPr>
              <a:t> E, </a:t>
            </a:r>
            <a:r>
              <a:rPr lang="en-US" sz="800" i="1" dirty="0" err="1">
                <a:solidFill>
                  <a:schemeClr val="tx2"/>
                </a:solidFill>
              </a:rPr>
              <a:t>Parpaiola</a:t>
            </a:r>
            <a:r>
              <a:rPr lang="en-US" sz="800" i="1" dirty="0">
                <a:solidFill>
                  <a:schemeClr val="tx2"/>
                </a:solidFill>
              </a:rPr>
              <a:t> A, et al. Soft tissues stability of cad-cam and stock abutments in anterior regions: 2-year prospective </a:t>
            </a:r>
            <a:r>
              <a:rPr lang="en-US" sz="800" i="1" dirty="0" err="1">
                <a:solidFill>
                  <a:schemeClr val="tx2"/>
                </a:solidFill>
              </a:rPr>
              <a:t>multicentric</a:t>
            </a:r>
            <a:r>
              <a:rPr lang="en-US" sz="800" i="1" dirty="0">
                <a:solidFill>
                  <a:schemeClr val="tx2"/>
                </a:solidFill>
              </a:rPr>
              <a:t> cohort study. </a:t>
            </a:r>
            <a:r>
              <a:rPr lang="en-US" sz="800" i="1" dirty="0" err="1">
                <a:solidFill>
                  <a:schemeClr val="tx2"/>
                </a:solidFill>
              </a:rPr>
              <a:t>Clin</a:t>
            </a:r>
            <a:r>
              <a:rPr lang="en-US" sz="800" i="1" dirty="0">
                <a:solidFill>
                  <a:schemeClr val="tx2"/>
                </a:solidFill>
              </a:rPr>
              <a:t> Oral Implants Res 2015;26(12):1436-42</a:t>
            </a:r>
            <a:endParaRPr lang="sv-SE" sz="800" i="1" dirty="0">
              <a:solidFill>
                <a:schemeClr val="tx2"/>
              </a:solidFill>
            </a:endParaRPr>
          </a:p>
          <a:p>
            <a:pPr marL="0" lvl="1"/>
            <a:endParaRPr lang="en-US" b="1" dirty="0" smtClean="0"/>
          </a:p>
          <a:p>
            <a:pPr marL="0" lvl="1"/>
            <a:endParaRPr lang="sv-SE" dirty="0" err="1"/>
          </a:p>
        </p:txBody>
      </p:sp>
      <p:sp>
        <p:nvSpPr>
          <p:cNvPr id="4" name="Slide Number Placeholder 3"/>
          <p:cNvSpPr>
            <a:spLocks noGrp="1"/>
          </p:cNvSpPr>
          <p:nvPr>
            <p:ph type="sldNum" sz="quarter" idx="10"/>
          </p:nvPr>
        </p:nvSpPr>
        <p:spPr/>
        <p:txBody>
          <a:bodyPr/>
          <a:lstStyle/>
          <a:p>
            <a:fld id="{49436F85-577F-4A92-A47F-D540A2BCC821}" type="slidenum">
              <a:rPr lang="en-GB" smtClean="0"/>
              <a:t>10</a:t>
            </a:fld>
            <a:endParaRPr lang="en-GB" dirty="0"/>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156285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b="1" dirty="0" smtClean="0"/>
              <a:t>Placement of material junction considering biological principles</a:t>
            </a:r>
            <a:r>
              <a:rPr lang="en-US" dirty="0"/>
              <a:t/>
            </a:r>
            <a:br>
              <a:rPr lang="en-US" dirty="0"/>
            </a:br>
            <a:r>
              <a:rPr lang="en-US" dirty="0">
                <a:solidFill>
                  <a:schemeClr val="tx2"/>
                </a:solidFill>
              </a:rPr>
              <a:t>Ensures healthy soft tissue conditions – optimized position of the material junction to guarantee adequate </a:t>
            </a:r>
            <a:r>
              <a:rPr lang="en-US" dirty="0" err="1">
                <a:solidFill>
                  <a:schemeClr val="tx2"/>
                </a:solidFill>
              </a:rPr>
              <a:t>peri</a:t>
            </a:r>
            <a:r>
              <a:rPr lang="en-US" dirty="0">
                <a:solidFill>
                  <a:schemeClr val="tx2"/>
                </a:solidFill>
              </a:rPr>
              <a:t>-implant biological width and maintained bone levels</a:t>
            </a:r>
            <a:r>
              <a:rPr lang="en-US" baseline="30000" dirty="0">
                <a:solidFill>
                  <a:schemeClr val="tx2"/>
                </a:solidFill>
              </a:rPr>
              <a:t>1</a:t>
            </a:r>
            <a:r>
              <a:rPr lang="en-US" dirty="0">
                <a:solidFill>
                  <a:schemeClr val="tx2"/>
                </a:solidFill>
              </a:rPr>
              <a:t>.</a:t>
            </a:r>
          </a:p>
          <a:p>
            <a:pPr marL="0" lvl="1"/>
            <a:endParaRPr lang="en-US" dirty="0">
              <a:solidFill>
                <a:schemeClr val="tx2"/>
              </a:solidFill>
            </a:endParaRPr>
          </a:p>
          <a:p>
            <a:pPr marL="0" lvl="1" defTabSz="914251">
              <a:defRPr/>
            </a:pPr>
            <a:r>
              <a:rPr lang="sv-SE" sz="900" i="1" dirty="0">
                <a:solidFill>
                  <a:schemeClr val="tx2"/>
                </a:solidFill>
              </a:rPr>
              <a:t>1. </a:t>
            </a:r>
            <a:r>
              <a:rPr lang="sv-SE" sz="900" i="1" dirty="0" err="1">
                <a:solidFill>
                  <a:schemeClr val="tx2"/>
                </a:solidFill>
              </a:rPr>
              <a:t>Berglundh</a:t>
            </a:r>
            <a:r>
              <a:rPr lang="sv-SE" sz="900" i="1" dirty="0">
                <a:solidFill>
                  <a:schemeClr val="tx2"/>
                </a:solidFill>
              </a:rPr>
              <a:t> T, Lindhe J. Dimension </a:t>
            </a:r>
            <a:r>
              <a:rPr lang="sv-SE" sz="900" i="1" dirty="0" err="1">
                <a:solidFill>
                  <a:schemeClr val="tx2"/>
                </a:solidFill>
              </a:rPr>
              <a:t>of</a:t>
            </a:r>
            <a:r>
              <a:rPr lang="sv-SE" sz="900" i="1" dirty="0">
                <a:solidFill>
                  <a:schemeClr val="tx2"/>
                </a:solidFill>
              </a:rPr>
              <a:t> the </a:t>
            </a:r>
            <a:r>
              <a:rPr lang="sv-SE" sz="900" i="1" dirty="0" err="1">
                <a:solidFill>
                  <a:schemeClr val="tx2"/>
                </a:solidFill>
              </a:rPr>
              <a:t>periimplant</a:t>
            </a:r>
            <a:r>
              <a:rPr lang="sv-SE" sz="900" i="1" dirty="0">
                <a:solidFill>
                  <a:schemeClr val="tx2"/>
                </a:solidFill>
              </a:rPr>
              <a:t> </a:t>
            </a:r>
            <a:r>
              <a:rPr lang="sv-SE" sz="900" i="1" dirty="0" err="1">
                <a:solidFill>
                  <a:schemeClr val="tx2"/>
                </a:solidFill>
              </a:rPr>
              <a:t>mucosa</a:t>
            </a:r>
            <a:r>
              <a:rPr lang="sv-SE" sz="900" i="1" dirty="0">
                <a:solidFill>
                  <a:schemeClr val="tx2"/>
                </a:solidFill>
              </a:rPr>
              <a:t>. </a:t>
            </a:r>
            <a:r>
              <a:rPr lang="sv-SE" sz="900" i="1" dirty="0" err="1">
                <a:solidFill>
                  <a:schemeClr val="tx2"/>
                </a:solidFill>
              </a:rPr>
              <a:t>Biological</a:t>
            </a:r>
            <a:r>
              <a:rPr lang="sv-SE" sz="900" i="1" dirty="0">
                <a:solidFill>
                  <a:schemeClr val="tx2"/>
                </a:solidFill>
              </a:rPr>
              <a:t> </a:t>
            </a:r>
            <a:r>
              <a:rPr lang="sv-SE" sz="900" i="1" dirty="0" err="1">
                <a:solidFill>
                  <a:schemeClr val="tx2"/>
                </a:solidFill>
              </a:rPr>
              <a:t>width</a:t>
            </a:r>
            <a:r>
              <a:rPr lang="sv-SE" sz="900" i="1" dirty="0">
                <a:solidFill>
                  <a:schemeClr val="tx2"/>
                </a:solidFill>
              </a:rPr>
              <a:t> </a:t>
            </a:r>
            <a:r>
              <a:rPr lang="sv-SE" sz="900" i="1" dirty="0" err="1">
                <a:solidFill>
                  <a:schemeClr val="tx2"/>
                </a:solidFill>
              </a:rPr>
              <a:t>revisited</a:t>
            </a:r>
            <a:r>
              <a:rPr lang="sv-SE" sz="900" i="1" dirty="0">
                <a:solidFill>
                  <a:schemeClr val="tx2"/>
                </a:solidFill>
              </a:rPr>
              <a:t>. J </a:t>
            </a:r>
            <a:r>
              <a:rPr lang="sv-SE" sz="900" i="1" dirty="0" err="1">
                <a:solidFill>
                  <a:schemeClr val="tx2"/>
                </a:solidFill>
              </a:rPr>
              <a:t>Clin</a:t>
            </a:r>
            <a:r>
              <a:rPr lang="sv-SE" sz="900" i="1" dirty="0">
                <a:solidFill>
                  <a:schemeClr val="tx2"/>
                </a:solidFill>
              </a:rPr>
              <a:t> </a:t>
            </a:r>
            <a:r>
              <a:rPr lang="sv-SE" sz="900" i="1" dirty="0" err="1">
                <a:solidFill>
                  <a:schemeClr val="tx2"/>
                </a:solidFill>
              </a:rPr>
              <a:t>Periodontol</a:t>
            </a:r>
            <a:r>
              <a:rPr lang="sv-SE" sz="900" i="1" dirty="0">
                <a:solidFill>
                  <a:schemeClr val="tx2"/>
                </a:solidFill>
              </a:rPr>
              <a:t> 1996;23(10):971-3</a:t>
            </a:r>
          </a:p>
          <a:p>
            <a:pPr marL="0" lvl="1"/>
            <a:endParaRPr lang="en-US" dirty="0"/>
          </a:p>
        </p:txBody>
      </p:sp>
      <p:sp>
        <p:nvSpPr>
          <p:cNvPr id="4" name="Slide Number Placeholder 3"/>
          <p:cNvSpPr>
            <a:spLocks noGrp="1"/>
          </p:cNvSpPr>
          <p:nvPr>
            <p:ph type="sldNum" sz="quarter" idx="10"/>
          </p:nvPr>
        </p:nvSpPr>
        <p:spPr/>
        <p:txBody>
          <a:bodyPr/>
          <a:lstStyle/>
          <a:p>
            <a:fld id="{49436F85-577F-4A92-A47F-D540A2BCC821}" type="slidenum">
              <a:rPr lang="en-GB" smtClean="0"/>
              <a:t>11</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4041622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Optimized retention and design – one size does not fit all</a:t>
            </a:r>
          </a:p>
          <a:p>
            <a:pPr marL="285702" indent="-285702">
              <a:buFont typeface="Wingdings" panose="05000000000000000000" pitchFamily="2" charset="2"/>
              <a:buChar char="§"/>
            </a:pPr>
            <a:r>
              <a:rPr lang="en-US" dirty="0" smtClean="0"/>
              <a:t>Abutment size and design influences the crown retention</a:t>
            </a:r>
            <a:r>
              <a:rPr lang="en-US" baseline="30000" dirty="0" smtClean="0"/>
              <a:t>1</a:t>
            </a:r>
            <a:r>
              <a:rPr lang="en-US" dirty="0" smtClean="0"/>
              <a:t> </a:t>
            </a:r>
            <a:br>
              <a:rPr lang="en-US" dirty="0" smtClean="0"/>
            </a:br>
            <a:r>
              <a:rPr lang="en-US" dirty="0" smtClean="0"/>
              <a:t>– biological shapes are not round or flat</a:t>
            </a:r>
          </a:p>
          <a:p>
            <a:pPr marL="285702" indent="-285702">
              <a:buFont typeface="Wingdings" panose="05000000000000000000" pitchFamily="2" charset="2"/>
              <a:buChar char="§"/>
            </a:pPr>
            <a:r>
              <a:rPr lang="en-US" dirty="0" smtClean="0"/>
              <a:t>Retention area individually designed to comply with and optimize:</a:t>
            </a:r>
          </a:p>
          <a:p>
            <a:pPr marL="742828" lvl="1" indent="-285702">
              <a:buFont typeface="Wingdings" panose="05000000000000000000" pitchFamily="2" charset="2"/>
              <a:buChar char="§"/>
            </a:pPr>
            <a:r>
              <a:rPr lang="en-US" dirty="0" smtClean="0"/>
              <a:t>the total area of crown retention</a:t>
            </a:r>
          </a:p>
          <a:p>
            <a:pPr marL="742828" lvl="1" indent="-285702">
              <a:buFont typeface="Wingdings" panose="05000000000000000000" pitchFamily="2" charset="2"/>
              <a:buChar char="§"/>
            </a:pPr>
            <a:r>
              <a:rPr lang="en-US" dirty="0" smtClean="0"/>
              <a:t>the height of abutment core</a:t>
            </a:r>
          </a:p>
          <a:p>
            <a:pPr marL="742828" lvl="1" indent="-285702">
              <a:buFont typeface="Wingdings" panose="05000000000000000000" pitchFamily="2" charset="2"/>
              <a:buChar char="§"/>
            </a:pPr>
            <a:r>
              <a:rPr lang="en-US" dirty="0" smtClean="0"/>
              <a:t>crown margin (</a:t>
            </a:r>
            <a:r>
              <a:rPr lang="en-US" dirty="0" err="1" smtClean="0"/>
              <a:t>Cementoenamel</a:t>
            </a:r>
            <a:r>
              <a:rPr lang="en-US" dirty="0" smtClean="0"/>
              <a:t> Junction - CEJ) in relation to the soft tissue</a:t>
            </a:r>
          </a:p>
          <a:p>
            <a:endParaRPr lang="sv-SE" dirty="0" smtClean="0"/>
          </a:p>
          <a:p>
            <a:r>
              <a:rPr lang="sv-SE" dirty="0" smtClean="0"/>
              <a:t>1. </a:t>
            </a:r>
            <a:r>
              <a:rPr lang="sv-SE" dirty="0" err="1" smtClean="0"/>
              <a:t>Carnaggio</a:t>
            </a:r>
            <a:r>
              <a:rPr lang="sv-SE" dirty="0" smtClean="0"/>
              <a:t> TV, Conrad R, </a:t>
            </a:r>
            <a:r>
              <a:rPr lang="sv-SE" dirty="0" err="1" smtClean="0"/>
              <a:t>Engelmeier</a:t>
            </a:r>
            <a:r>
              <a:rPr lang="sv-SE" dirty="0" smtClean="0"/>
              <a:t> RL, et al. Retention </a:t>
            </a:r>
            <a:r>
              <a:rPr lang="sv-SE" dirty="0" err="1" smtClean="0"/>
              <a:t>of</a:t>
            </a:r>
            <a:r>
              <a:rPr lang="sv-SE" dirty="0" smtClean="0"/>
              <a:t> </a:t>
            </a:r>
            <a:r>
              <a:rPr lang="sv-SE" dirty="0" err="1" smtClean="0"/>
              <a:t>cad/cam</a:t>
            </a:r>
            <a:r>
              <a:rPr lang="sv-SE" dirty="0" smtClean="0"/>
              <a:t> all-</a:t>
            </a:r>
            <a:r>
              <a:rPr lang="sv-SE" dirty="0" err="1" smtClean="0"/>
              <a:t>ceramic</a:t>
            </a:r>
            <a:r>
              <a:rPr lang="sv-SE" dirty="0" smtClean="0"/>
              <a:t> </a:t>
            </a:r>
            <a:r>
              <a:rPr lang="sv-SE" dirty="0" err="1" smtClean="0"/>
              <a:t>crowns</a:t>
            </a:r>
            <a:r>
              <a:rPr lang="sv-SE" dirty="0" smtClean="0"/>
              <a:t> on </a:t>
            </a:r>
            <a:r>
              <a:rPr lang="sv-SE" dirty="0" err="1" smtClean="0"/>
              <a:t>prefabricated</a:t>
            </a:r>
            <a:r>
              <a:rPr lang="sv-SE" dirty="0" smtClean="0"/>
              <a:t> </a:t>
            </a:r>
            <a:r>
              <a:rPr lang="sv-SE" dirty="0" err="1" smtClean="0"/>
              <a:t>implant</a:t>
            </a:r>
            <a:r>
              <a:rPr lang="sv-SE" dirty="0" smtClean="0"/>
              <a:t> </a:t>
            </a:r>
            <a:r>
              <a:rPr lang="sv-SE" dirty="0" err="1" smtClean="0"/>
              <a:t>abutments</a:t>
            </a:r>
            <a:r>
              <a:rPr lang="sv-SE" dirty="0" smtClean="0"/>
              <a:t>: An in vitro </a:t>
            </a:r>
            <a:r>
              <a:rPr lang="sv-SE" dirty="0" err="1" smtClean="0"/>
              <a:t>comparative</a:t>
            </a:r>
            <a:r>
              <a:rPr lang="sv-SE" dirty="0" smtClean="0"/>
              <a:t> </a:t>
            </a:r>
            <a:r>
              <a:rPr lang="sv-SE" dirty="0" err="1" smtClean="0"/>
              <a:t>study</a:t>
            </a:r>
            <a:r>
              <a:rPr lang="sv-SE" dirty="0" smtClean="0"/>
              <a:t> </a:t>
            </a:r>
            <a:r>
              <a:rPr lang="sv-SE" dirty="0" err="1" smtClean="0"/>
              <a:t>of</a:t>
            </a:r>
            <a:r>
              <a:rPr lang="sv-SE" dirty="0" smtClean="0"/>
              <a:t> </a:t>
            </a:r>
            <a:r>
              <a:rPr lang="sv-SE" dirty="0" err="1" smtClean="0"/>
              <a:t>luting</a:t>
            </a:r>
            <a:r>
              <a:rPr lang="sv-SE" dirty="0" smtClean="0"/>
              <a:t> agents and </a:t>
            </a:r>
            <a:r>
              <a:rPr lang="sv-SE" dirty="0" err="1" smtClean="0"/>
              <a:t>abutment</a:t>
            </a:r>
            <a:r>
              <a:rPr lang="sv-SE" dirty="0" smtClean="0"/>
              <a:t> </a:t>
            </a:r>
            <a:r>
              <a:rPr lang="sv-SE" dirty="0" err="1" smtClean="0"/>
              <a:t>surface</a:t>
            </a:r>
            <a:r>
              <a:rPr lang="sv-SE" dirty="0" smtClean="0"/>
              <a:t> area. J </a:t>
            </a:r>
            <a:r>
              <a:rPr lang="sv-SE" dirty="0" err="1" smtClean="0"/>
              <a:t>Prosthodont</a:t>
            </a:r>
            <a:r>
              <a:rPr lang="sv-SE" dirty="0" smtClean="0"/>
              <a:t> 2012;21(7):523-8</a:t>
            </a:r>
          </a:p>
          <a:p>
            <a:endParaRPr lang="sv-SE" dirty="0" smtClean="0"/>
          </a:p>
          <a:p>
            <a:pPr marL="0" lvl="1"/>
            <a:r>
              <a:rPr lang="nl-BE" b="1" dirty="0" smtClean="0"/>
              <a:t>Atlantis CustomBase solution vs. Stock titanium-base component</a:t>
            </a:r>
          </a:p>
          <a:p>
            <a:pPr marL="0" lvl="1"/>
            <a:r>
              <a:rPr lang="nl-BE" dirty="0" smtClean="0"/>
              <a:t>Retention </a:t>
            </a:r>
            <a:r>
              <a:rPr lang="nl-BE" dirty="0"/>
              <a:t>area on Atlanits CustomBase solution (left) is typically considerable larger than a </a:t>
            </a:r>
            <a:r>
              <a:rPr lang="en-US" dirty="0"/>
              <a:t>stock titanium-base component</a:t>
            </a:r>
            <a:r>
              <a:rPr lang="nl-BE" dirty="0"/>
              <a:t> (right</a:t>
            </a:r>
            <a:r>
              <a:rPr lang="nl-BE" dirty="0" smtClean="0"/>
              <a:t>).</a:t>
            </a:r>
          </a:p>
          <a:p>
            <a:pPr marL="0" lvl="1"/>
            <a:endParaRPr lang="nl-BE" dirty="0"/>
          </a:p>
          <a:p>
            <a:pPr marL="0" lvl="1"/>
            <a:r>
              <a:rPr lang="nl-BE" b="1" dirty="0" smtClean="0"/>
              <a:t>Biological shapes are not round or flat </a:t>
            </a:r>
            <a:r>
              <a:rPr lang="nl-BE" dirty="0" smtClean="0"/>
              <a:t/>
            </a:r>
            <a:br>
              <a:rPr lang="nl-BE" dirty="0" smtClean="0"/>
            </a:br>
            <a:r>
              <a:rPr lang="nl-BE" dirty="0" smtClean="0"/>
              <a:t>Atlantis </a:t>
            </a:r>
            <a:r>
              <a:rPr lang="nl-BE" dirty="0"/>
              <a:t>CustomBase solution (</a:t>
            </a:r>
            <a:r>
              <a:rPr lang="nl-BE" dirty="0" smtClean="0"/>
              <a:t>left)</a:t>
            </a:r>
            <a:endParaRPr lang="sv-SE" dirty="0"/>
          </a:p>
          <a:p>
            <a:pPr marL="0" lvl="1"/>
            <a:r>
              <a:rPr lang="sv-SE" dirty="0" smtClean="0"/>
              <a:t>Stock </a:t>
            </a:r>
            <a:r>
              <a:rPr lang="sv-SE" dirty="0" err="1"/>
              <a:t>titanium-based</a:t>
            </a:r>
            <a:r>
              <a:rPr lang="sv-SE" dirty="0"/>
              <a:t> </a:t>
            </a:r>
            <a:r>
              <a:rPr lang="sv-SE" dirty="0" err="1"/>
              <a:t>component</a:t>
            </a:r>
            <a:r>
              <a:rPr lang="sv-SE" dirty="0"/>
              <a:t> </a:t>
            </a:r>
            <a:r>
              <a:rPr lang="nl-BE" dirty="0"/>
              <a:t>(right) </a:t>
            </a:r>
          </a:p>
          <a:p>
            <a:pPr marL="0" lvl="1"/>
            <a:endParaRPr lang="sv-SE" dirty="0"/>
          </a:p>
          <a:p>
            <a:endParaRPr lang="sv-SE" dirty="0"/>
          </a:p>
        </p:txBody>
      </p:sp>
      <p:sp>
        <p:nvSpPr>
          <p:cNvPr id="4" name="Slide Number Placeholder 3"/>
          <p:cNvSpPr>
            <a:spLocks noGrp="1"/>
          </p:cNvSpPr>
          <p:nvPr>
            <p:ph type="sldNum" sz="quarter" idx="10"/>
          </p:nvPr>
        </p:nvSpPr>
        <p:spPr/>
        <p:txBody>
          <a:bodyPr/>
          <a:lstStyle/>
          <a:p>
            <a:fld id="{49436F85-577F-4A92-A47F-D540A2BCC821}" type="slidenum">
              <a:rPr lang="en-GB" smtClean="0"/>
              <a:t>12</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3608489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51">
              <a:defRPr/>
            </a:pPr>
            <a:r>
              <a:rPr lang="en-US" b="1" dirty="0" smtClean="0"/>
              <a:t>Patient-specific design of core height </a:t>
            </a:r>
            <a:r>
              <a:rPr lang="en-US" b="1" dirty="0" smtClean="0">
                <a:solidFill>
                  <a:srgbClr val="0070C0"/>
                </a:solidFill>
              </a:rPr>
              <a:t/>
            </a:r>
            <a:br>
              <a:rPr lang="en-US" b="1" dirty="0" smtClean="0">
                <a:solidFill>
                  <a:srgbClr val="0070C0"/>
                </a:solidFill>
              </a:rPr>
            </a:br>
            <a:r>
              <a:rPr lang="en-US" b="0" dirty="0" smtClean="0">
                <a:solidFill>
                  <a:srgbClr val="0070C0"/>
                </a:solidFill>
              </a:rPr>
              <a:t>A f</a:t>
            </a:r>
            <a:r>
              <a:rPr lang="en-US" dirty="0"/>
              <a:t>lexible solution not depending upon the implant position, e.g. placed too deep or on a sloped ridge or in cases with a lot of soft tissue above the bone or in cases where the </a:t>
            </a:r>
            <a:r>
              <a:rPr lang="en-US" dirty="0" err="1"/>
              <a:t>intercuspidal</a:t>
            </a:r>
            <a:r>
              <a:rPr lang="en-US" dirty="0"/>
              <a:t> space is limited</a:t>
            </a:r>
            <a:r>
              <a:rPr lang="en-US" baseline="30000" dirty="0"/>
              <a:t>1</a:t>
            </a:r>
            <a:r>
              <a:rPr lang="sv-SE" dirty="0"/>
              <a:t>.</a:t>
            </a:r>
          </a:p>
          <a:p>
            <a:pPr marL="0" lvl="1" defTabSz="914251">
              <a:defRPr/>
            </a:pPr>
            <a:endParaRPr lang="sv-SE" dirty="0"/>
          </a:p>
          <a:p>
            <a:pPr marL="0" lvl="1" defTabSz="914251">
              <a:defRPr/>
            </a:pPr>
            <a:r>
              <a:rPr lang="sv-SE" sz="900" i="1" dirty="0">
                <a:solidFill>
                  <a:schemeClr val="tx2"/>
                </a:solidFill>
              </a:rPr>
              <a:t>1. </a:t>
            </a:r>
            <a:r>
              <a:rPr lang="en-US" sz="900" i="1" dirty="0" err="1">
                <a:solidFill>
                  <a:schemeClr val="tx2"/>
                </a:solidFill>
              </a:rPr>
              <a:t>Carnaggio</a:t>
            </a:r>
            <a:r>
              <a:rPr lang="en-US" sz="900" i="1" dirty="0">
                <a:solidFill>
                  <a:schemeClr val="tx2"/>
                </a:solidFill>
              </a:rPr>
              <a:t> TV, Conrad R, </a:t>
            </a:r>
            <a:r>
              <a:rPr lang="en-US" sz="900" i="1" dirty="0" err="1">
                <a:solidFill>
                  <a:schemeClr val="tx2"/>
                </a:solidFill>
              </a:rPr>
              <a:t>Engelmeier</a:t>
            </a:r>
            <a:r>
              <a:rPr lang="en-US" sz="900" i="1" dirty="0">
                <a:solidFill>
                  <a:schemeClr val="tx2"/>
                </a:solidFill>
              </a:rPr>
              <a:t> RL, et al. Retention of </a:t>
            </a:r>
            <a:r>
              <a:rPr lang="en-US" sz="900" i="1" dirty="0" err="1">
                <a:solidFill>
                  <a:schemeClr val="tx2"/>
                </a:solidFill>
              </a:rPr>
              <a:t>cad/cam</a:t>
            </a:r>
            <a:r>
              <a:rPr lang="en-US" sz="900" i="1" dirty="0">
                <a:solidFill>
                  <a:schemeClr val="tx2"/>
                </a:solidFill>
              </a:rPr>
              <a:t> all-ceramic crowns on prefabricated implant abutments: An in vitro comparative study of luting agents and abutment surface area. J </a:t>
            </a:r>
            <a:r>
              <a:rPr lang="en-US" sz="900" i="1" dirty="0" err="1">
                <a:solidFill>
                  <a:schemeClr val="tx2"/>
                </a:solidFill>
              </a:rPr>
              <a:t>Prosthodont</a:t>
            </a:r>
            <a:r>
              <a:rPr lang="en-US" sz="900" i="1" dirty="0">
                <a:solidFill>
                  <a:schemeClr val="tx2"/>
                </a:solidFill>
              </a:rPr>
              <a:t> 2012;21(7):523-8</a:t>
            </a:r>
            <a:endParaRPr lang="sv-SE" sz="900" i="1" dirty="0">
              <a:solidFill>
                <a:schemeClr val="tx2"/>
              </a:solidFill>
            </a:endParaRPr>
          </a:p>
          <a:p>
            <a:pPr marL="0" lvl="1"/>
            <a:endParaRPr lang="sv-SE" dirty="0" smtClean="0"/>
          </a:p>
          <a:p>
            <a:pPr marL="0" lvl="1"/>
            <a:r>
              <a:rPr lang="en-US" b="1" dirty="0"/>
              <a:t>Atlantis CustomBase </a:t>
            </a:r>
            <a:r>
              <a:rPr lang="en-US" b="1" dirty="0" smtClean="0"/>
              <a:t>solution vs. Stock </a:t>
            </a:r>
            <a:r>
              <a:rPr lang="en-US" b="1" dirty="0"/>
              <a:t>titanium-based component </a:t>
            </a:r>
            <a:endParaRPr lang="sv-SE" b="1" dirty="0"/>
          </a:p>
          <a:p>
            <a:pPr marL="0" lvl="1"/>
            <a:r>
              <a:rPr lang="en-US" dirty="0"/>
              <a:t>Atlantis CustomBase solution (left)  can compensate for implant </a:t>
            </a:r>
            <a:r>
              <a:rPr lang="en-US" dirty="0" smtClean="0"/>
              <a:t>deviation while </a:t>
            </a:r>
            <a:r>
              <a:rPr lang="en-US" dirty="0"/>
              <a:t>a stock titanium-based component (right) can not.</a:t>
            </a:r>
          </a:p>
          <a:p>
            <a:pPr marL="0" lvl="1"/>
            <a:endParaRPr lang="sv-SE" sz="1400" dirty="0"/>
          </a:p>
          <a:p>
            <a:endParaRPr lang="sv-SE" dirty="0"/>
          </a:p>
        </p:txBody>
      </p:sp>
      <p:sp>
        <p:nvSpPr>
          <p:cNvPr id="4" name="Slide Number Placeholder 3"/>
          <p:cNvSpPr>
            <a:spLocks noGrp="1"/>
          </p:cNvSpPr>
          <p:nvPr>
            <p:ph type="sldNum" sz="quarter" idx="10"/>
          </p:nvPr>
        </p:nvSpPr>
        <p:spPr/>
        <p:txBody>
          <a:bodyPr/>
          <a:lstStyle/>
          <a:p>
            <a:fld id="{49436F85-577F-4A92-A47F-D540A2BCC821}" type="slidenum">
              <a:rPr lang="en-GB" smtClean="0"/>
              <a:t>13</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3415138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1">
              <a:defRPr/>
            </a:pPr>
            <a:r>
              <a:rPr lang="en-US" b="1" dirty="0" smtClean="0"/>
              <a:t>Patient-specific design of core height </a:t>
            </a:r>
          </a:p>
          <a:p>
            <a:pPr defTabSz="914251">
              <a:defRPr/>
            </a:pPr>
            <a:endParaRPr lang="en-US" i="1" dirty="0" smtClean="0"/>
          </a:p>
          <a:p>
            <a:pPr defTabSz="914251">
              <a:defRPr/>
            </a:pPr>
            <a:r>
              <a:rPr lang="en-US" i="1" dirty="0" smtClean="0"/>
              <a:t>Courtesy of Dr. Lyndon Cooper, Chicago, USA</a:t>
            </a:r>
          </a:p>
          <a:p>
            <a:pPr defTabSz="914251">
              <a:defRPr/>
            </a:pPr>
            <a:endParaRPr lang="en-US" i="1" dirty="0" smtClean="0"/>
          </a:p>
          <a:p>
            <a:pPr defTabSz="914251">
              <a:defRPr/>
            </a:pPr>
            <a:r>
              <a:rPr lang="en-US" b="1" dirty="0" smtClean="0"/>
              <a:t>Crown-abutment height ratio is a concern</a:t>
            </a:r>
          </a:p>
          <a:p>
            <a:pPr defTabSz="914251">
              <a:defRPr/>
            </a:pPr>
            <a:r>
              <a:rPr lang="en-US" dirty="0" smtClean="0"/>
              <a:t>With a fixed core height on the stock titanium-base component, the ratio between the crown height and the core is a concern for the strength of </a:t>
            </a:r>
            <a:br>
              <a:rPr lang="en-US" dirty="0" smtClean="0"/>
            </a:br>
            <a:r>
              <a:rPr lang="en-US" dirty="0" smtClean="0"/>
              <a:t>the whole restoration.</a:t>
            </a:r>
            <a:endParaRPr lang="en-US" b="1" dirty="0" smtClean="0"/>
          </a:p>
          <a:p>
            <a:pPr defTabSz="914251">
              <a:defRPr/>
            </a:pPr>
            <a:endParaRPr lang="sv-SE" i="1" dirty="0">
              <a:solidFill>
                <a:schemeClr val="accent3"/>
              </a:solidFill>
            </a:endParaRPr>
          </a:p>
          <a:p>
            <a:endParaRPr lang="sv-SE" dirty="0"/>
          </a:p>
        </p:txBody>
      </p:sp>
      <p:sp>
        <p:nvSpPr>
          <p:cNvPr id="4" name="Slide Number Placeholder 3"/>
          <p:cNvSpPr>
            <a:spLocks noGrp="1"/>
          </p:cNvSpPr>
          <p:nvPr>
            <p:ph type="sldNum" sz="quarter" idx="10"/>
          </p:nvPr>
        </p:nvSpPr>
        <p:spPr/>
        <p:txBody>
          <a:bodyPr/>
          <a:lstStyle/>
          <a:p>
            <a:fld id="{49436F85-577F-4A92-A47F-D540A2BCC821}" type="slidenum">
              <a:rPr lang="en-GB" smtClean="0"/>
              <a:t>14</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2690873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586057"/>
            <a:ext cx="5438140" cy="4837638"/>
          </a:xfrm>
        </p:spPr>
        <p:txBody>
          <a:bodyPr/>
          <a:lstStyle/>
          <a:p>
            <a:pPr defTabSz="914251">
              <a:defRPr/>
            </a:pPr>
            <a:r>
              <a:rPr lang="en-US" b="0" baseline="0" dirty="0" smtClean="0"/>
              <a:t>Unique selling points that differentiate an Atlantis CustomBase solution from a </a:t>
            </a:r>
            <a:r>
              <a:rPr lang="nl-BE" dirty="0"/>
              <a:t>stock titanium-base component;</a:t>
            </a:r>
          </a:p>
          <a:p>
            <a:r>
              <a:rPr lang="en-US" b="1" baseline="0" dirty="0" smtClean="0"/>
              <a:t> </a:t>
            </a:r>
            <a:endParaRPr lang="en-US" b="1" dirty="0" smtClean="0"/>
          </a:p>
          <a:p>
            <a:pPr marL="228562" indent="-228562" defTabSz="914251">
              <a:buFont typeface="Wingdings" panose="05000000000000000000" pitchFamily="2" charset="2"/>
              <a:buChar char="§"/>
              <a:defRPr/>
            </a:pPr>
            <a:r>
              <a:rPr lang="en-US" dirty="0" smtClean="0"/>
              <a:t>Customized </a:t>
            </a:r>
            <a:r>
              <a:rPr lang="en-US" dirty="0"/>
              <a:t>emergence profile for enhanced soft-tissue management</a:t>
            </a:r>
          </a:p>
          <a:p>
            <a:pPr marL="228562" indent="-228562" defTabSz="914251">
              <a:buFont typeface="Wingdings" panose="05000000000000000000" pitchFamily="2" charset="2"/>
              <a:buChar char="§"/>
              <a:defRPr/>
            </a:pPr>
            <a:r>
              <a:rPr lang="en-US" dirty="0"/>
              <a:t>Placement of material junction considering biological principles</a:t>
            </a:r>
            <a:endParaRPr lang="sv-SE" dirty="0">
              <a:solidFill>
                <a:srgbClr val="FF0000"/>
              </a:solidFill>
            </a:endParaRPr>
          </a:p>
          <a:p>
            <a:pPr marL="171422" indent="-171422" defTabSz="914251">
              <a:buFont typeface="Arial" panose="020B0604020202020204" pitchFamily="34" charset="0"/>
              <a:buChar char="•"/>
              <a:defRPr/>
            </a:pPr>
            <a:endParaRPr lang="en-US" dirty="0"/>
          </a:p>
          <a:p>
            <a:endParaRPr lang="en-US" dirty="0" smtClean="0"/>
          </a:p>
          <a:p>
            <a:pPr marL="171422" indent="-171422" defTabSz="914251">
              <a:buFont typeface="Wingdings" panose="05000000000000000000" pitchFamily="2" charset="2"/>
              <a:buChar char="§"/>
              <a:defRPr/>
            </a:pPr>
            <a:r>
              <a:rPr lang="en-US" dirty="0" smtClean="0"/>
              <a:t>Optimized </a:t>
            </a:r>
            <a:r>
              <a:rPr lang="en-US" dirty="0"/>
              <a:t>retention and design</a:t>
            </a:r>
          </a:p>
          <a:p>
            <a:pPr marL="171422" indent="-171422" defTabSz="914251">
              <a:buFont typeface="Wingdings" panose="05000000000000000000" pitchFamily="2" charset="2"/>
              <a:buChar char="§"/>
              <a:defRPr/>
            </a:pPr>
            <a:r>
              <a:rPr lang="en-US" dirty="0"/>
              <a:t>Patient-specific design of core height</a:t>
            </a:r>
          </a:p>
          <a:p>
            <a:pPr marL="171422" indent="-171422" defTabSz="914251">
              <a:buFont typeface="Arial" panose="020B0604020202020204" pitchFamily="34" charset="0"/>
              <a:buChar char="•"/>
              <a:defRPr/>
            </a:pPr>
            <a:endParaRPr lang="en-US" dirty="0"/>
          </a:p>
          <a:p>
            <a:pPr defTabSz="914251">
              <a:defRPr/>
            </a:pPr>
            <a:endParaRPr lang="en-US" dirty="0"/>
          </a:p>
          <a:p>
            <a:pPr defTabSz="914251">
              <a:defRPr/>
            </a:pPr>
            <a:r>
              <a:rPr lang="en-US" dirty="0"/>
              <a:t>In addition to the unique selling points for Atlantis CustomBase solution you find other benefits with Atlantis;</a:t>
            </a:r>
          </a:p>
          <a:p>
            <a:pPr defTabSz="914251">
              <a:defRPr/>
            </a:pPr>
            <a:endParaRPr lang="en-US" dirty="0"/>
          </a:p>
          <a:p>
            <a:pPr marL="171422" indent="-171422" defTabSz="914251">
              <a:buFont typeface="Wingdings" panose="05000000000000000000" pitchFamily="2" charset="2"/>
              <a:buChar char="§"/>
              <a:defRPr/>
            </a:pPr>
            <a:r>
              <a:rPr lang="en-US" dirty="0"/>
              <a:t>No need for stock component</a:t>
            </a:r>
          </a:p>
          <a:p>
            <a:pPr marL="171422" indent="-171422" defTabSz="914251">
              <a:buFont typeface="Wingdings" panose="05000000000000000000" pitchFamily="2" charset="2"/>
              <a:buChar char="§"/>
              <a:defRPr/>
            </a:pPr>
            <a:r>
              <a:rPr lang="en-US" dirty="0"/>
              <a:t>Flexibility of abutment material – titanium or gold-shaded titanium </a:t>
            </a:r>
          </a:p>
          <a:p>
            <a:pPr marL="171422" indent="-171422" defTabSz="914251">
              <a:buFont typeface="Wingdings" panose="05000000000000000000" pitchFamily="2" charset="2"/>
              <a:buChar char="§"/>
              <a:defRPr/>
            </a:pPr>
            <a:r>
              <a:rPr lang="en-US" dirty="0"/>
              <a:t>For </a:t>
            </a:r>
            <a:r>
              <a:rPr lang="en-US" dirty="0" err="1"/>
              <a:t>extraoral</a:t>
            </a:r>
            <a:r>
              <a:rPr lang="en-US" dirty="0"/>
              <a:t> cementation – avoids potential complications caused by excess cement</a:t>
            </a:r>
          </a:p>
          <a:p>
            <a:pPr marL="171422" indent="-171422" defTabSz="914251">
              <a:buFont typeface="Wingdings" panose="05000000000000000000" pitchFamily="2" charset="2"/>
              <a:buChar char="§"/>
              <a:defRPr/>
            </a:pPr>
            <a:r>
              <a:rPr lang="en-US" dirty="0"/>
              <a:t>Allows for direct application of porcelain</a:t>
            </a:r>
          </a:p>
          <a:p>
            <a:pPr marL="171422" indent="-171422" defTabSz="914251">
              <a:buFont typeface="Wingdings" panose="05000000000000000000" pitchFamily="2" charset="2"/>
              <a:buChar char="§"/>
              <a:defRPr/>
            </a:pPr>
            <a:r>
              <a:rPr lang="en-US" dirty="0"/>
              <a:t>Built-in anti-rotational features created by the patented Virtual Atlantis Design (VAD) software – facilitates the insertion path of the crown</a:t>
            </a:r>
            <a:endParaRPr lang="sv-SE" dirty="0"/>
          </a:p>
          <a:p>
            <a:pPr defTabSz="914251">
              <a:defRPr/>
            </a:pPr>
            <a:endParaRPr lang="sv-SE" dirty="0"/>
          </a:p>
          <a:p>
            <a:pPr defTabSz="914251">
              <a:defRPr/>
            </a:pPr>
            <a:endParaRPr lang="sv-SE" dirty="0"/>
          </a:p>
          <a:p>
            <a:pPr defTabSz="914251">
              <a:defRPr/>
            </a:pPr>
            <a:endParaRPr lang="sv-SE" dirty="0"/>
          </a:p>
          <a:p>
            <a:pPr defTabSz="914251">
              <a:defRPr/>
            </a:pPr>
            <a:endParaRPr lang="sv-SE" dirty="0"/>
          </a:p>
          <a:p>
            <a:pPr defTabSz="914251">
              <a:defRPr/>
            </a:pPr>
            <a:endParaRPr lang="en-US" dirty="0"/>
          </a:p>
          <a:p>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49436F85-577F-4A92-A47F-D540A2BCC821}" type="slidenum">
              <a:rPr lang="en-GB" smtClean="0"/>
              <a:t>15</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1656942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Streamlined digital workflow</a:t>
            </a:r>
            <a:r>
              <a:rPr lang="en-US" b="1" baseline="0" dirty="0" smtClean="0"/>
              <a:t> </a:t>
            </a:r>
            <a:r>
              <a:rPr lang="en-US" b="1" dirty="0" smtClean="0"/>
              <a:t>– Atlantis</a:t>
            </a:r>
            <a:r>
              <a:rPr lang="en-US" b="1" baseline="30000" dirty="0" smtClean="0"/>
              <a:t>®</a:t>
            </a:r>
            <a:r>
              <a:rPr lang="en-US" b="1" dirty="0" smtClean="0"/>
              <a:t> CustomBase solution</a:t>
            </a:r>
          </a:p>
          <a:p>
            <a:endParaRPr lang="en-US" dirty="0" smtClean="0"/>
          </a:p>
          <a:p>
            <a:r>
              <a:rPr lang="en-US" b="1" dirty="0" smtClean="0"/>
              <a:t>Impression</a:t>
            </a:r>
          </a:p>
          <a:p>
            <a:r>
              <a:rPr lang="en-US" dirty="0" smtClean="0"/>
              <a:t>Conventional or digital impression</a:t>
            </a:r>
          </a:p>
          <a:p>
            <a:endParaRPr lang="en-US" dirty="0" smtClean="0"/>
          </a:p>
          <a:p>
            <a:r>
              <a:rPr lang="sv-SE" b="1" dirty="0"/>
              <a:t>Atlantis</a:t>
            </a:r>
            <a:r>
              <a:rPr lang="sv-SE" b="1" baseline="30000" dirty="0"/>
              <a:t>®</a:t>
            </a:r>
            <a:r>
              <a:rPr lang="sv-SE" b="1" dirty="0"/>
              <a:t> WebOrder </a:t>
            </a:r>
          </a:p>
          <a:p>
            <a:r>
              <a:rPr lang="en-US" dirty="0"/>
              <a:t>Easily order your Atlantis CustomBase solution. Built-in features allow you to adjust porcelain cut-back values and abutment parameters. </a:t>
            </a:r>
          </a:p>
          <a:p>
            <a:endParaRPr lang="en-US" dirty="0"/>
          </a:p>
          <a:p>
            <a:r>
              <a:rPr lang="sv-SE" b="1" dirty="0" err="1"/>
              <a:t>Virtual</a:t>
            </a:r>
            <a:r>
              <a:rPr lang="sv-SE" b="1" dirty="0"/>
              <a:t> Atlantis</a:t>
            </a:r>
            <a:r>
              <a:rPr lang="sv-SE" b="1" baseline="30000" dirty="0"/>
              <a:t>®</a:t>
            </a:r>
            <a:r>
              <a:rPr lang="sv-SE" b="1" dirty="0"/>
              <a:t> Design (VAD) </a:t>
            </a:r>
          </a:p>
          <a:p>
            <a:r>
              <a:rPr lang="en-US" dirty="0"/>
              <a:t>Patented design software allows you to take the edentulous space, surrounding teeth and soft tissue anatomy into consideration. The abutment and crown are designed to match the anatomical tooth shape. </a:t>
            </a:r>
          </a:p>
          <a:p>
            <a:endParaRPr lang="en-US" dirty="0"/>
          </a:p>
          <a:p>
            <a:r>
              <a:rPr lang="sv-SE" b="1" dirty="0"/>
              <a:t>Atlantis</a:t>
            </a:r>
            <a:r>
              <a:rPr lang="sv-SE" b="1" baseline="30000" dirty="0"/>
              <a:t>®</a:t>
            </a:r>
            <a:r>
              <a:rPr lang="sv-SE" b="1" dirty="0"/>
              <a:t> Editor </a:t>
            </a:r>
          </a:p>
          <a:p>
            <a:r>
              <a:rPr lang="en-US" dirty="0"/>
              <a:t>Unique, advanced software enables you to modify the Atlantis Abutment and Atlantis Crown well in advance of the milling process. </a:t>
            </a:r>
            <a:endParaRPr lang="sv-SE" dirty="0"/>
          </a:p>
        </p:txBody>
      </p:sp>
      <p:sp>
        <p:nvSpPr>
          <p:cNvPr id="4" name="Slide Number Placeholder 3"/>
          <p:cNvSpPr>
            <a:spLocks noGrp="1"/>
          </p:cNvSpPr>
          <p:nvPr>
            <p:ph type="sldNum" sz="quarter" idx="10"/>
          </p:nvPr>
        </p:nvSpPr>
        <p:spPr/>
        <p:txBody>
          <a:bodyPr/>
          <a:lstStyle/>
          <a:p>
            <a:fld id="{49436F85-577F-4A92-A47F-D540A2BCC821}" type="slidenum">
              <a:rPr lang="en-GB" smtClean="0"/>
              <a:t>16</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4096600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Streamlined digital workflow – Atlantis</a:t>
            </a:r>
            <a:r>
              <a:rPr lang="en-US" b="1" baseline="30000" dirty="0"/>
              <a:t>®</a:t>
            </a:r>
            <a:r>
              <a:rPr lang="en-US" b="1" dirty="0"/>
              <a:t> CustomBase solution</a:t>
            </a:r>
          </a:p>
          <a:p>
            <a:endParaRPr lang="sv-SE" b="1" dirty="0"/>
          </a:p>
          <a:p>
            <a:r>
              <a:rPr lang="sv-SE" b="1" dirty="0" smtClean="0"/>
              <a:t>Atlantis</a:t>
            </a:r>
            <a:r>
              <a:rPr lang="sv-SE" b="1" baseline="30000" dirty="0"/>
              <a:t>®</a:t>
            </a:r>
            <a:r>
              <a:rPr lang="sv-SE" b="1" dirty="0"/>
              <a:t> solution </a:t>
            </a:r>
          </a:p>
          <a:p>
            <a:r>
              <a:rPr lang="en-US" dirty="0"/>
              <a:t>The Atlantis CustomBase solution, consisting of an Atlantis Crown, an Atlantis Abutment and an Atlantis Abutment screw, is delivered to the dental laboratory. </a:t>
            </a:r>
            <a:endParaRPr lang="en-US" dirty="0" smtClean="0"/>
          </a:p>
          <a:p>
            <a:endParaRPr lang="en-US" dirty="0"/>
          </a:p>
          <a:p>
            <a:r>
              <a:rPr lang="sv-SE" b="1" dirty="0"/>
              <a:t>Cementation </a:t>
            </a:r>
          </a:p>
          <a:p>
            <a:r>
              <a:rPr lang="en-US" dirty="0"/>
              <a:t>The crown with a screw access hole is cemented to the abutment extraorally. The Atlantis Crown has a fixed cement space of 40 </a:t>
            </a:r>
            <a:r>
              <a:rPr lang="en-US" dirty="0" err="1"/>
              <a:t>μm</a:t>
            </a:r>
            <a:r>
              <a:rPr lang="en-US" dirty="0"/>
              <a:t>. </a:t>
            </a:r>
            <a:endParaRPr lang="en-US" dirty="0" smtClean="0"/>
          </a:p>
          <a:p>
            <a:endParaRPr lang="en-US" dirty="0"/>
          </a:p>
          <a:p>
            <a:r>
              <a:rPr lang="sv-SE" b="1" dirty="0"/>
              <a:t>Installation </a:t>
            </a:r>
          </a:p>
          <a:p>
            <a:r>
              <a:rPr lang="en-US" dirty="0"/>
              <a:t>After cementation, the Atlantis CustomBase solution is ready for installation in the patient’s mouth. </a:t>
            </a:r>
            <a:endParaRPr lang="sv-SE" dirty="0"/>
          </a:p>
        </p:txBody>
      </p:sp>
      <p:sp>
        <p:nvSpPr>
          <p:cNvPr id="4" name="Slide Number Placeholder 3"/>
          <p:cNvSpPr>
            <a:spLocks noGrp="1"/>
          </p:cNvSpPr>
          <p:nvPr>
            <p:ph type="sldNum" sz="quarter" idx="10"/>
          </p:nvPr>
        </p:nvSpPr>
        <p:spPr/>
        <p:txBody>
          <a:bodyPr/>
          <a:lstStyle/>
          <a:p>
            <a:fld id="{49436F85-577F-4A92-A47F-D540A2BCC821}" type="slidenum">
              <a:rPr lang="en-GB" smtClean="0"/>
              <a:t>17</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4245508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err="1"/>
              <a:t>Freedom</a:t>
            </a:r>
            <a:r>
              <a:rPr lang="sv-SE" b="1" dirty="0"/>
              <a:t> to </a:t>
            </a:r>
            <a:r>
              <a:rPr lang="sv-SE" b="1" dirty="0" err="1"/>
              <a:t>choose</a:t>
            </a:r>
            <a:endParaRPr lang="sv-SE" b="1" dirty="0"/>
          </a:p>
          <a:p>
            <a:r>
              <a:rPr lang="en-US" dirty="0"/>
              <a:t>Atlantis patient-specific solutions are </a:t>
            </a:r>
            <a:r>
              <a:rPr lang="en-US" dirty="0" smtClean="0"/>
              <a:t>indicated for </a:t>
            </a:r>
            <a:r>
              <a:rPr lang="en-US" dirty="0"/>
              <a:t>all positions in the mouth, and are available </a:t>
            </a:r>
            <a:r>
              <a:rPr lang="en-US" dirty="0" smtClean="0"/>
              <a:t>for single </a:t>
            </a:r>
            <a:r>
              <a:rPr lang="en-US" dirty="0"/>
              <a:t>tooth cement- and screw-retained solutions.</a:t>
            </a:r>
          </a:p>
          <a:p>
            <a:r>
              <a:rPr lang="en-US" dirty="0"/>
              <a:t>Abutments and crowns come in </a:t>
            </a:r>
            <a:r>
              <a:rPr lang="en-US" dirty="0" smtClean="0"/>
              <a:t>biocompatible materials </a:t>
            </a:r>
            <a:r>
              <a:rPr lang="en-US" dirty="0"/>
              <a:t>including titanium, gold-shaded </a:t>
            </a:r>
            <a:r>
              <a:rPr lang="en-US" dirty="0" smtClean="0"/>
              <a:t>titanium and </a:t>
            </a:r>
            <a:r>
              <a:rPr lang="en-US" dirty="0"/>
              <a:t>different shades of </a:t>
            </a:r>
            <a:r>
              <a:rPr lang="en-US" dirty="0" err="1"/>
              <a:t>zircona</a:t>
            </a:r>
            <a:r>
              <a:rPr lang="en-US" dirty="0"/>
              <a:t>, meeting patient</a:t>
            </a:r>
          </a:p>
          <a:p>
            <a:r>
              <a:rPr lang="en-US" dirty="0"/>
              <a:t>requirements and preferences for function </a:t>
            </a:r>
            <a:r>
              <a:rPr lang="en-US" dirty="0" smtClean="0"/>
              <a:t>and </a:t>
            </a:r>
            <a:r>
              <a:rPr lang="sv-SE" dirty="0" err="1" smtClean="0"/>
              <a:t>esthetics</a:t>
            </a:r>
            <a:r>
              <a:rPr lang="sv-SE" dirty="0" smtClean="0"/>
              <a:t>.</a:t>
            </a:r>
          </a:p>
          <a:p>
            <a:endParaRPr lang="sv-SE" dirty="0"/>
          </a:p>
          <a:p>
            <a:r>
              <a:rPr lang="sv-SE" b="1" dirty="0" err="1"/>
              <a:t>Restorative</a:t>
            </a:r>
            <a:r>
              <a:rPr lang="sv-SE" b="1" dirty="0"/>
              <a:t> </a:t>
            </a:r>
            <a:r>
              <a:rPr lang="sv-SE" b="1" dirty="0" err="1"/>
              <a:t>flexibility</a:t>
            </a:r>
            <a:endParaRPr lang="sv-SE" b="1" dirty="0"/>
          </a:p>
          <a:p>
            <a:r>
              <a:rPr lang="en-US" dirty="0"/>
              <a:t>With Atlantis solutions, you get an open </a:t>
            </a:r>
            <a:r>
              <a:rPr lang="en-US" dirty="0" smtClean="0"/>
              <a:t>digital workflow </a:t>
            </a:r>
            <a:r>
              <a:rPr lang="en-US" dirty="0"/>
              <a:t>that provides the greatest flexibility </a:t>
            </a:r>
            <a:r>
              <a:rPr lang="en-US" dirty="0" smtClean="0"/>
              <a:t>for your </a:t>
            </a:r>
            <a:r>
              <a:rPr lang="en-US" dirty="0"/>
              <a:t>restorative implant needs. You can easily</a:t>
            </a:r>
          </a:p>
          <a:p>
            <a:r>
              <a:rPr lang="en-US" dirty="0"/>
              <a:t>integrate Atlantis solutions into the way you </a:t>
            </a:r>
            <a:r>
              <a:rPr lang="en-US" dirty="0" smtClean="0"/>
              <a:t>prefer to </a:t>
            </a:r>
            <a:r>
              <a:rPr lang="en-US" dirty="0"/>
              <a:t>work, facilitating team communication </a:t>
            </a:r>
            <a:r>
              <a:rPr lang="en-US" dirty="0" smtClean="0"/>
              <a:t>and increasing </a:t>
            </a:r>
            <a:r>
              <a:rPr lang="en-US" dirty="0"/>
              <a:t>business profitability. Atlantis solutions</a:t>
            </a:r>
          </a:p>
          <a:p>
            <a:r>
              <a:rPr lang="en-US" dirty="0"/>
              <a:t>are compatible with an extensive range of </a:t>
            </a:r>
            <a:r>
              <a:rPr lang="en-US" dirty="0" smtClean="0"/>
              <a:t>implant connections</a:t>
            </a:r>
            <a:r>
              <a:rPr lang="en-US" dirty="0"/>
              <a:t>, which allow you to work with </a:t>
            </a:r>
            <a:r>
              <a:rPr lang="en-US" dirty="0" smtClean="0"/>
              <a:t>your </a:t>
            </a:r>
            <a:r>
              <a:rPr lang="sv-SE" dirty="0" err="1" smtClean="0"/>
              <a:t>preferred</a:t>
            </a:r>
            <a:r>
              <a:rPr lang="sv-SE" dirty="0" smtClean="0"/>
              <a:t> </a:t>
            </a:r>
            <a:r>
              <a:rPr lang="sv-SE" dirty="0" err="1"/>
              <a:t>implant</a:t>
            </a:r>
            <a:r>
              <a:rPr lang="sv-SE" dirty="0"/>
              <a:t> </a:t>
            </a:r>
            <a:r>
              <a:rPr lang="sv-SE" dirty="0" smtClean="0"/>
              <a:t>system.</a:t>
            </a:r>
          </a:p>
          <a:p>
            <a:endParaRPr lang="sv-SE" dirty="0" smtClean="0"/>
          </a:p>
          <a:p>
            <a:r>
              <a:rPr lang="en-US" i="1" dirty="0" smtClean="0"/>
              <a:t>All trademarks, company names and implant designs are the property of their respective owners. </a:t>
            </a:r>
          </a:p>
          <a:p>
            <a:endParaRPr lang="sv-SE" i="1" dirty="0"/>
          </a:p>
        </p:txBody>
      </p:sp>
      <p:sp>
        <p:nvSpPr>
          <p:cNvPr id="4" name="Slide Number Placeholder 3"/>
          <p:cNvSpPr>
            <a:spLocks noGrp="1"/>
          </p:cNvSpPr>
          <p:nvPr>
            <p:ph type="sldNum" sz="quarter" idx="10"/>
          </p:nvPr>
        </p:nvSpPr>
        <p:spPr/>
        <p:txBody>
          <a:bodyPr/>
          <a:lstStyle/>
          <a:p>
            <a:fld id="{49436F85-577F-4A92-A47F-D540A2BCC821}" type="slidenum">
              <a:rPr lang="en-GB" smtClean="0"/>
              <a:t>18</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3481251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err="1" smtClean="0"/>
              <a:t>We’ve</a:t>
            </a:r>
            <a:r>
              <a:rPr lang="sv-SE" b="1" dirty="0" smtClean="0"/>
              <a:t> </a:t>
            </a:r>
            <a:r>
              <a:rPr lang="sv-SE" b="1" dirty="0"/>
              <a:t>got </a:t>
            </a:r>
            <a:r>
              <a:rPr lang="sv-SE" b="1" dirty="0" err="1"/>
              <a:t>you</a:t>
            </a:r>
            <a:r>
              <a:rPr lang="sv-SE" b="1" dirty="0"/>
              <a:t> </a:t>
            </a:r>
            <a:r>
              <a:rPr lang="sv-SE" b="1" dirty="0" err="1"/>
              <a:t>covered</a:t>
            </a:r>
            <a:r>
              <a:rPr lang="sv-SE" b="1" dirty="0"/>
              <a:t> </a:t>
            </a:r>
          </a:p>
          <a:p>
            <a:r>
              <a:rPr lang="en-US" dirty="0"/>
              <a:t>By choosing Atlantis, you can be assured that the prosthetic solutions you receive are of the highest quality, safety and reliability. This is why Atlantis patient-specific prosthetic solutions come with an exclusive and industry-leading comprehensive warranty program. If an implant supplier does not honor its warranty due to your use of Atlantis abutments, </a:t>
            </a:r>
            <a:r>
              <a:rPr lang="en-US" dirty="0" err="1"/>
              <a:t>Dentsply</a:t>
            </a:r>
            <a:r>
              <a:rPr lang="en-US" dirty="0"/>
              <a:t> Sirona will cover the abutment, the crown and the </a:t>
            </a:r>
            <a:r>
              <a:rPr lang="en-US" dirty="0" smtClean="0"/>
              <a:t>implant.</a:t>
            </a:r>
          </a:p>
          <a:p>
            <a:endParaRPr lang="sv-SE" dirty="0" smtClean="0"/>
          </a:p>
          <a:p>
            <a:pPr defTabSz="914251">
              <a:defRPr/>
            </a:pPr>
            <a:r>
              <a:rPr lang="en-US" sz="1000" i="1" dirty="0">
                <a:solidFill>
                  <a:schemeClr val="tx2"/>
                </a:solidFill>
              </a:rPr>
              <a:t>1. Subject to the terms and conditions of the Atlantis abutments warranty. </a:t>
            </a:r>
          </a:p>
          <a:p>
            <a:endParaRPr lang="sv-SE" dirty="0"/>
          </a:p>
        </p:txBody>
      </p:sp>
      <p:sp>
        <p:nvSpPr>
          <p:cNvPr id="4" name="Slide Number Placeholder 3"/>
          <p:cNvSpPr>
            <a:spLocks noGrp="1"/>
          </p:cNvSpPr>
          <p:nvPr>
            <p:ph type="sldNum" sz="quarter" idx="10"/>
          </p:nvPr>
        </p:nvSpPr>
        <p:spPr/>
        <p:txBody>
          <a:bodyPr/>
          <a:lstStyle/>
          <a:p>
            <a:fld id="{49436F85-577F-4A92-A47F-D540A2BCC821}" type="slidenum">
              <a:rPr lang="en-GB" smtClean="0"/>
              <a:t>19</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400336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unique is happening with screw-retained </a:t>
            </a:r>
            <a:r>
              <a:rPr lang="en-US" dirty="0" smtClean="0"/>
              <a:t>solutions. Innovations </a:t>
            </a:r>
            <a:r>
              <a:rPr lang="en-US" dirty="0"/>
              <a:t>are changing the landscape. For the first </a:t>
            </a:r>
            <a:r>
              <a:rPr lang="en-US" dirty="0" smtClean="0"/>
              <a:t>time, a </a:t>
            </a:r>
            <a:r>
              <a:rPr lang="en-US" dirty="0"/>
              <a:t>patient-specific screw-retained solution has been </a:t>
            </a:r>
            <a:r>
              <a:rPr lang="en-US" dirty="0" smtClean="0"/>
              <a:t>developed. The </a:t>
            </a:r>
            <a:r>
              <a:rPr lang="en-US" dirty="0"/>
              <a:t>Atlantis CustomBase solution features an Atlantis </a:t>
            </a:r>
            <a:r>
              <a:rPr lang="en-US" dirty="0" smtClean="0"/>
              <a:t>Abutment and </a:t>
            </a:r>
            <a:r>
              <a:rPr lang="en-US" dirty="0"/>
              <a:t>Atlantis Crown with a customized emergence profile,</a:t>
            </a:r>
          </a:p>
          <a:p>
            <a:r>
              <a:rPr lang="en-US" dirty="0"/>
              <a:t>available in titanium or gold-shaded titanium and </a:t>
            </a:r>
            <a:r>
              <a:rPr lang="en-US" dirty="0" smtClean="0"/>
              <a:t>compatible with </a:t>
            </a:r>
            <a:r>
              <a:rPr lang="en-US" dirty="0"/>
              <a:t>your choice of implant </a:t>
            </a:r>
            <a:r>
              <a:rPr lang="en-US" dirty="0" smtClean="0"/>
              <a:t>systems</a:t>
            </a:r>
            <a:r>
              <a:rPr lang="en-US" baseline="30000" dirty="0" smtClean="0"/>
              <a:t>1</a:t>
            </a:r>
            <a:r>
              <a:rPr lang="en-US" dirty="0" smtClean="0"/>
              <a:t>. Are </a:t>
            </a:r>
            <a:r>
              <a:rPr lang="en-US" dirty="0"/>
              <a:t>you ready to take control</a:t>
            </a:r>
            <a:r>
              <a:rPr lang="en-US" dirty="0" smtClean="0"/>
              <a:t>?</a:t>
            </a:r>
          </a:p>
          <a:p>
            <a:endParaRPr lang="en-US" dirty="0"/>
          </a:p>
          <a:p>
            <a:r>
              <a:rPr lang="en-US" dirty="0" smtClean="0"/>
              <a:t>Atlantis CustomBase solution - First </a:t>
            </a:r>
            <a:r>
              <a:rPr lang="en-US" dirty="0"/>
              <a:t>true </a:t>
            </a:r>
            <a:r>
              <a:rPr lang="en-US" dirty="0" smtClean="0"/>
              <a:t>patient-specific, two-piece </a:t>
            </a:r>
            <a:r>
              <a:rPr lang="en-US" dirty="0"/>
              <a:t>screw-retained </a:t>
            </a:r>
            <a:r>
              <a:rPr lang="en-US" dirty="0" smtClean="0"/>
              <a:t>solution</a:t>
            </a:r>
          </a:p>
          <a:p>
            <a:endParaRPr lang="en-US" dirty="0"/>
          </a:p>
          <a:p>
            <a:pPr marL="171422" indent="-171422">
              <a:buFont typeface="Wingdings" panose="05000000000000000000" pitchFamily="2" charset="2"/>
              <a:buChar char="§"/>
            </a:pPr>
            <a:r>
              <a:rPr lang="en-US" dirty="0" smtClean="0"/>
              <a:t>Patient-specific solution</a:t>
            </a:r>
          </a:p>
          <a:p>
            <a:pPr marL="628548" lvl="1" indent="-171422">
              <a:buFont typeface="Wingdings" panose="05000000000000000000" pitchFamily="2" charset="2"/>
              <a:buChar char="§"/>
            </a:pPr>
            <a:r>
              <a:rPr lang="en-US" dirty="0" smtClean="0"/>
              <a:t>Customized emergence profile for enhanced soft-tissue management</a:t>
            </a:r>
          </a:p>
          <a:p>
            <a:pPr marL="628548" lvl="1" indent="-171422">
              <a:buFont typeface="Wingdings" panose="05000000000000000000" pitchFamily="2" charset="2"/>
              <a:buChar char="§"/>
            </a:pPr>
            <a:r>
              <a:rPr lang="en-US" dirty="0" smtClean="0"/>
              <a:t>Placement of material junction considering biological principles</a:t>
            </a:r>
          </a:p>
          <a:p>
            <a:pPr marL="628548" lvl="1" indent="-171422">
              <a:buFont typeface="Wingdings" panose="05000000000000000000" pitchFamily="2" charset="2"/>
              <a:buChar char="§"/>
            </a:pPr>
            <a:r>
              <a:rPr lang="en-US" dirty="0" smtClean="0"/>
              <a:t>Optimized retention and design</a:t>
            </a:r>
          </a:p>
          <a:p>
            <a:pPr marL="628548" lvl="1" indent="-171422">
              <a:buFont typeface="Wingdings" panose="05000000000000000000" pitchFamily="2" charset="2"/>
              <a:buChar char="§"/>
            </a:pPr>
            <a:r>
              <a:rPr lang="en-US" dirty="0" smtClean="0"/>
              <a:t>Patient-specific design of core height</a:t>
            </a:r>
          </a:p>
          <a:p>
            <a:pPr marL="171422" indent="-171422">
              <a:buFont typeface="Wingdings" panose="05000000000000000000" pitchFamily="2" charset="2"/>
              <a:buChar char="§"/>
            </a:pPr>
            <a:r>
              <a:rPr lang="en-US" dirty="0" smtClean="0"/>
              <a:t>Flexibility of materials</a:t>
            </a:r>
          </a:p>
          <a:p>
            <a:pPr marL="628548" lvl="1" indent="-171422">
              <a:buFont typeface="Wingdings" panose="05000000000000000000" pitchFamily="2" charset="2"/>
              <a:buChar char="§"/>
            </a:pPr>
            <a:r>
              <a:rPr lang="en-US" dirty="0" smtClean="0"/>
              <a:t>Gold-shaded titanium and titanium abutments</a:t>
            </a:r>
          </a:p>
          <a:p>
            <a:pPr marL="171422" indent="-171422">
              <a:buFont typeface="Wingdings" panose="05000000000000000000" pitchFamily="2" charset="2"/>
              <a:buChar char="§"/>
            </a:pPr>
            <a:r>
              <a:rPr lang="en-US" dirty="0" smtClean="0"/>
              <a:t>For your choice of implant systems</a:t>
            </a:r>
            <a:r>
              <a:rPr lang="en-US" baseline="30000" dirty="0" smtClean="0"/>
              <a:t>1</a:t>
            </a:r>
          </a:p>
          <a:p>
            <a:endParaRPr lang="en-US" dirty="0"/>
          </a:p>
          <a:p>
            <a:endParaRPr lang="en-US" dirty="0" smtClean="0"/>
          </a:p>
          <a:p>
            <a:endParaRPr lang="en-US" dirty="0"/>
          </a:p>
          <a:p>
            <a:endParaRPr lang="en-US" dirty="0" smtClean="0"/>
          </a:p>
          <a:p>
            <a:r>
              <a:rPr lang="en-US" sz="900" i="1" dirty="0"/>
              <a:t>1. Refer to the Atlantis abutments implant compatibility chart.</a:t>
            </a:r>
            <a:endParaRPr lang="sv-SE" sz="900" i="1" dirty="0"/>
          </a:p>
        </p:txBody>
      </p:sp>
      <p:sp>
        <p:nvSpPr>
          <p:cNvPr id="4" name="Slide Number Placeholder 3"/>
          <p:cNvSpPr>
            <a:spLocks noGrp="1"/>
          </p:cNvSpPr>
          <p:nvPr>
            <p:ph type="sldNum" sz="quarter" idx="10"/>
          </p:nvPr>
        </p:nvSpPr>
        <p:spPr/>
        <p:txBody>
          <a:bodyPr/>
          <a:lstStyle/>
          <a:p>
            <a:fld id="{49436F85-577F-4A92-A47F-D540A2BCC821}" type="slidenum">
              <a:rPr lang="en-GB" smtClean="0"/>
              <a:t>2</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2410323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49436F85-577F-4A92-A47F-D540A2BCC821}" type="slidenum">
              <a:rPr lang="en-GB" smtClean="0"/>
              <a:t>20</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253359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154"/>
            <a:ext cx="5438140" cy="4713430"/>
          </a:xfrm>
        </p:spPr>
        <p:txBody>
          <a:bodyPr/>
          <a:lstStyle/>
          <a:p>
            <a:r>
              <a:rPr lang="en-US" b="1" dirty="0" smtClean="0"/>
              <a:t>All together now –</a:t>
            </a:r>
            <a:r>
              <a:rPr lang="en-US" b="1" baseline="0" dirty="0" smtClean="0"/>
              <a:t> </a:t>
            </a:r>
            <a:r>
              <a:rPr lang="en-US" b="1" dirty="0" smtClean="0"/>
              <a:t>Atlantis</a:t>
            </a:r>
            <a:r>
              <a:rPr lang="en-US" b="1" baseline="30000" dirty="0" smtClean="0"/>
              <a:t>®</a:t>
            </a:r>
            <a:r>
              <a:rPr lang="en-US" b="1" dirty="0" smtClean="0"/>
              <a:t> CustomBase solution</a:t>
            </a:r>
            <a:r>
              <a:rPr lang="en-US" b="1" baseline="0" dirty="0" smtClean="0"/>
              <a:t> </a:t>
            </a:r>
            <a:r>
              <a:rPr lang="en-US" b="1" dirty="0" smtClean="0"/>
              <a:t>for screw-retained restorations</a:t>
            </a:r>
          </a:p>
          <a:p>
            <a:endParaRPr lang="en-US" b="1" dirty="0" smtClean="0"/>
          </a:p>
          <a:p>
            <a:r>
              <a:rPr lang="en-US" dirty="0" smtClean="0"/>
              <a:t>Atlantis </a:t>
            </a:r>
            <a:r>
              <a:rPr lang="en-US" dirty="0"/>
              <a:t>CustomBase solution is available for single-tooth, screw-retained restorations on all major implant systems</a:t>
            </a:r>
            <a:r>
              <a:rPr lang="en-US" baseline="30000" dirty="0"/>
              <a:t>1</a:t>
            </a:r>
            <a:r>
              <a:rPr lang="en-US" dirty="0"/>
              <a:t>. </a:t>
            </a:r>
            <a:endParaRPr lang="en-US" dirty="0" smtClean="0"/>
          </a:p>
          <a:p>
            <a:endParaRPr lang="en-US" dirty="0"/>
          </a:p>
          <a:p>
            <a:r>
              <a:rPr lang="en-US" dirty="0" smtClean="0"/>
              <a:t>CustomBase </a:t>
            </a:r>
            <a:r>
              <a:rPr lang="en-US" dirty="0"/>
              <a:t>solution combines an Atlantis Abutment together with </a:t>
            </a:r>
            <a:r>
              <a:rPr lang="en-US" dirty="0" smtClean="0"/>
              <a:t/>
            </a:r>
            <a:br>
              <a:rPr lang="en-US" dirty="0" smtClean="0"/>
            </a:br>
            <a:r>
              <a:rPr lang="en-US" dirty="0" smtClean="0"/>
              <a:t>an </a:t>
            </a:r>
            <a:r>
              <a:rPr lang="en-US" dirty="0"/>
              <a:t>Atlantis Crown with a screw access hole. </a:t>
            </a:r>
            <a:r>
              <a:rPr lang="en-US" dirty="0" smtClean="0"/>
              <a:t/>
            </a:r>
            <a:br>
              <a:rPr lang="en-US" dirty="0" smtClean="0"/>
            </a:br>
            <a:r>
              <a:rPr lang="en-US" dirty="0" smtClean="0"/>
              <a:t>The </a:t>
            </a:r>
            <a:r>
              <a:rPr lang="en-US" dirty="0"/>
              <a:t>crown is cemented to the abutment extraorally and screw-retained to </a:t>
            </a:r>
            <a:r>
              <a:rPr lang="en-US" dirty="0" smtClean="0"/>
              <a:t/>
            </a:r>
            <a:br>
              <a:rPr lang="en-US" dirty="0" smtClean="0"/>
            </a:br>
            <a:r>
              <a:rPr lang="en-US" dirty="0" smtClean="0"/>
              <a:t>the </a:t>
            </a:r>
            <a:r>
              <a:rPr lang="en-US" dirty="0"/>
              <a:t>implant to avoid potential complications caused by excess cement. </a:t>
            </a:r>
            <a:r>
              <a:rPr lang="en-US" dirty="0" smtClean="0"/>
              <a:t/>
            </a:r>
            <a:br>
              <a:rPr lang="en-US" dirty="0" smtClean="0"/>
            </a:br>
            <a:r>
              <a:rPr lang="en-US" dirty="0" smtClean="0"/>
              <a:t>Atlantis </a:t>
            </a:r>
            <a:r>
              <a:rPr lang="en-US" dirty="0"/>
              <a:t>Abutment is FDA-compliant and supported by a comprehensive </a:t>
            </a:r>
            <a:r>
              <a:rPr lang="en-US" dirty="0" smtClean="0"/>
              <a:t>warranty.</a:t>
            </a:r>
          </a:p>
          <a:p>
            <a:endParaRPr lang="en-US" dirty="0"/>
          </a:p>
          <a:p>
            <a:r>
              <a:rPr lang="en-US" dirty="0"/>
              <a:t>The Atlantis Crown with screw access hole is ordered from Dentsply Sirona </a:t>
            </a:r>
            <a:r>
              <a:rPr lang="en-US" dirty="0" smtClean="0"/>
              <a:t/>
            </a:r>
            <a:br>
              <a:rPr lang="en-US" dirty="0" smtClean="0"/>
            </a:br>
            <a:r>
              <a:rPr lang="en-US" dirty="0" smtClean="0"/>
              <a:t>at </a:t>
            </a:r>
            <a:r>
              <a:rPr lang="en-US" dirty="0"/>
              <a:t>the same time as the Atlantis Abutment. </a:t>
            </a:r>
            <a:r>
              <a:rPr lang="en-US" dirty="0" smtClean="0"/>
              <a:t/>
            </a:r>
            <a:br>
              <a:rPr lang="en-US" dirty="0" smtClean="0"/>
            </a:br>
            <a:r>
              <a:rPr lang="en-US" dirty="0" smtClean="0"/>
              <a:t>The </a:t>
            </a:r>
            <a:r>
              <a:rPr lang="en-US" dirty="0"/>
              <a:t>crown can be ordered in a cut-back version for porcelain veneering or </a:t>
            </a:r>
            <a:r>
              <a:rPr lang="en-US" dirty="0" smtClean="0"/>
              <a:t/>
            </a:r>
            <a:br>
              <a:rPr lang="en-US" dirty="0" smtClean="0"/>
            </a:br>
            <a:r>
              <a:rPr lang="en-US" dirty="0" smtClean="0"/>
              <a:t>as </a:t>
            </a:r>
            <a:r>
              <a:rPr lang="en-US" dirty="0"/>
              <a:t>a full-contour version for staining and glazing of the crown. </a:t>
            </a:r>
            <a:r>
              <a:rPr lang="en-US" dirty="0" smtClean="0"/>
              <a:t/>
            </a:r>
            <a:br>
              <a:rPr lang="en-US" dirty="0" smtClean="0"/>
            </a:br>
            <a:r>
              <a:rPr lang="en-US" dirty="0" smtClean="0"/>
              <a:t>The </a:t>
            </a:r>
            <a:r>
              <a:rPr lang="en-US" dirty="0"/>
              <a:t>crown is available in 13 different translucent shades of zirconia or </a:t>
            </a:r>
            <a:r>
              <a:rPr lang="en-US" dirty="0" smtClean="0"/>
              <a:t/>
            </a:r>
            <a:br>
              <a:rPr lang="en-US" dirty="0" smtClean="0"/>
            </a:br>
            <a:r>
              <a:rPr lang="en-US" dirty="0" smtClean="0"/>
              <a:t>as </a:t>
            </a:r>
            <a:r>
              <a:rPr lang="en-US" dirty="0"/>
              <a:t>a “ready-to-mill” digital file</a:t>
            </a:r>
            <a:r>
              <a:rPr lang="en-US" dirty="0" smtClean="0"/>
              <a:t>.</a:t>
            </a:r>
          </a:p>
          <a:p>
            <a:endParaRPr lang="en-US" dirty="0"/>
          </a:p>
          <a:p>
            <a:r>
              <a:rPr lang="en-US" dirty="0"/>
              <a:t>As an alternative, a core file with a screw access hole indicated can be ordered together with the Atlantis Abutment, for crown production by the dental laboratory. Atlantis Core File (a digital file of the total case, including the outer surface of the Atlantis Abutment) is easy to import into the design software. </a:t>
            </a:r>
            <a:endParaRPr lang="sv-SE" dirty="0"/>
          </a:p>
        </p:txBody>
      </p:sp>
      <p:sp>
        <p:nvSpPr>
          <p:cNvPr id="4" name="Slide Number Placeholder 3"/>
          <p:cNvSpPr>
            <a:spLocks noGrp="1"/>
          </p:cNvSpPr>
          <p:nvPr>
            <p:ph type="sldNum" sz="quarter" idx="10"/>
          </p:nvPr>
        </p:nvSpPr>
        <p:spPr/>
        <p:txBody>
          <a:bodyPr/>
          <a:lstStyle/>
          <a:p>
            <a:fld id="{49436F85-577F-4A92-A47F-D540A2BCC821}" type="slidenum">
              <a:rPr lang="en-GB" smtClean="0"/>
              <a:t>3</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3111748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t>Atlantis</a:t>
            </a:r>
            <a:r>
              <a:rPr lang="sv-SE" b="1" baseline="30000" dirty="0"/>
              <a:t>®</a:t>
            </a:r>
            <a:r>
              <a:rPr lang="sv-SE" b="1" dirty="0"/>
              <a:t> </a:t>
            </a:r>
            <a:r>
              <a:rPr lang="sv-SE" b="1" dirty="0" err="1"/>
              <a:t>Abutment</a:t>
            </a:r>
            <a:r>
              <a:rPr lang="sv-SE" b="1" dirty="0"/>
              <a:t> </a:t>
            </a:r>
          </a:p>
          <a:p>
            <a:r>
              <a:rPr lang="en-US" dirty="0"/>
              <a:t>A uniquely designed, patient-specific abutment for single tooth, screw-retained restorations. Built-in anti-rotational features created by the patented Virtual Atlantis Design (VAD) software and a retentive abutment surface. Available in biocompatible materials, including titanium and gold-shaded titanium. </a:t>
            </a:r>
            <a:endParaRPr lang="sv-SE" dirty="0"/>
          </a:p>
        </p:txBody>
      </p:sp>
      <p:sp>
        <p:nvSpPr>
          <p:cNvPr id="4" name="Slide Number Placeholder 3"/>
          <p:cNvSpPr>
            <a:spLocks noGrp="1"/>
          </p:cNvSpPr>
          <p:nvPr>
            <p:ph type="sldNum" sz="quarter" idx="10"/>
          </p:nvPr>
        </p:nvSpPr>
        <p:spPr/>
        <p:txBody>
          <a:bodyPr/>
          <a:lstStyle/>
          <a:p>
            <a:fld id="{49436F85-577F-4A92-A47F-D540A2BCC821}" type="slidenum">
              <a:rPr lang="en-GB" smtClean="0"/>
              <a:t>4</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229329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t>Atlantis</a:t>
            </a:r>
            <a:r>
              <a:rPr lang="sv-SE" b="1" baseline="30000" dirty="0"/>
              <a:t>®</a:t>
            </a:r>
            <a:r>
              <a:rPr lang="sv-SE" b="1" dirty="0"/>
              <a:t> </a:t>
            </a:r>
            <a:r>
              <a:rPr lang="en-US" b="1" dirty="0" smtClean="0"/>
              <a:t>Crown</a:t>
            </a:r>
            <a:r>
              <a:rPr lang="en-US" b="1" dirty="0"/>
              <a:t>, Cut-Back and Full-contour</a:t>
            </a:r>
          </a:p>
          <a:p>
            <a:r>
              <a:rPr lang="en-US" dirty="0"/>
              <a:t>The Atlantis Crown with a screw access hole can be ordered at </a:t>
            </a:r>
            <a:r>
              <a:rPr lang="en-US" dirty="0" smtClean="0"/>
              <a:t/>
            </a:r>
            <a:br>
              <a:rPr lang="en-US" dirty="0" smtClean="0"/>
            </a:br>
            <a:r>
              <a:rPr lang="en-US" dirty="0" smtClean="0"/>
              <a:t>the same </a:t>
            </a:r>
            <a:r>
              <a:rPr lang="en-US" dirty="0"/>
              <a:t>time as the Atlantis Abutment. The crown is available in a</a:t>
            </a:r>
          </a:p>
          <a:p>
            <a:r>
              <a:rPr lang="en-US" dirty="0"/>
              <a:t>cut-back version for porcelain veneering or as a full-contour version</a:t>
            </a:r>
          </a:p>
          <a:p>
            <a:r>
              <a:rPr lang="en-US" dirty="0"/>
              <a:t>for staining and glazing the crown. With a fixed cement space of</a:t>
            </a:r>
          </a:p>
          <a:p>
            <a:r>
              <a:rPr lang="en-US" dirty="0"/>
              <a:t>40 </a:t>
            </a:r>
            <a:r>
              <a:rPr lang="en-US" dirty="0" err="1"/>
              <a:t>μm</a:t>
            </a:r>
            <a:r>
              <a:rPr lang="en-US" dirty="0"/>
              <a:t>, the crown is cemented extraorally to the Atlantis Abutment to</a:t>
            </a:r>
          </a:p>
          <a:p>
            <a:r>
              <a:rPr lang="en-US" dirty="0"/>
              <a:t>avoid potential complications caused by excess cement. Available in</a:t>
            </a:r>
          </a:p>
          <a:p>
            <a:r>
              <a:rPr lang="en-US" dirty="0"/>
              <a:t>12 different translucent shades of zirconia and one white zirconia to</a:t>
            </a:r>
          </a:p>
          <a:p>
            <a:r>
              <a:rPr lang="en-US" dirty="0"/>
              <a:t>resemble the shades on the Vita shade guide.</a:t>
            </a:r>
            <a:endParaRPr lang="sv-SE" dirty="0"/>
          </a:p>
        </p:txBody>
      </p:sp>
      <p:sp>
        <p:nvSpPr>
          <p:cNvPr id="4" name="Slide Number Placeholder 3"/>
          <p:cNvSpPr>
            <a:spLocks noGrp="1"/>
          </p:cNvSpPr>
          <p:nvPr>
            <p:ph type="sldNum" sz="quarter" idx="10"/>
          </p:nvPr>
        </p:nvSpPr>
        <p:spPr/>
        <p:txBody>
          <a:bodyPr/>
          <a:lstStyle/>
          <a:p>
            <a:fld id="{49436F85-577F-4A92-A47F-D540A2BCC821}" type="slidenum">
              <a:rPr lang="en-GB" smtClean="0"/>
              <a:t>5</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95359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Atlantis</a:t>
            </a:r>
            <a:r>
              <a:rPr lang="en-US" b="1" baseline="30000" dirty="0"/>
              <a:t>®</a:t>
            </a:r>
            <a:r>
              <a:rPr lang="en-US" b="1" dirty="0"/>
              <a:t> Crown File</a:t>
            </a:r>
          </a:p>
          <a:p>
            <a:r>
              <a:rPr lang="en-US" dirty="0"/>
              <a:t>The Atlantis Crown File is a patient-specific, “ready-to-mill” digital file of</a:t>
            </a:r>
          </a:p>
          <a:p>
            <a:r>
              <a:rPr lang="en-US" dirty="0"/>
              <a:t>the cut-back or the full-contour crown design. Designed in the patented</a:t>
            </a:r>
          </a:p>
          <a:p>
            <a:r>
              <a:rPr lang="en-US" dirty="0"/>
              <a:t>Virtual Atlantis Design (VAD) software, the crown file is downloaded to</a:t>
            </a:r>
          </a:p>
          <a:p>
            <a:r>
              <a:rPr lang="en-US" dirty="0"/>
              <a:t>the customer’s software, and the crown is milled in the dental laboratory.</a:t>
            </a:r>
            <a:endParaRPr lang="sv-SE" dirty="0"/>
          </a:p>
        </p:txBody>
      </p:sp>
      <p:sp>
        <p:nvSpPr>
          <p:cNvPr id="4" name="Slide Number Placeholder 3"/>
          <p:cNvSpPr>
            <a:spLocks noGrp="1"/>
          </p:cNvSpPr>
          <p:nvPr>
            <p:ph type="sldNum" sz="quarter" idx="10"/>
          </p:nvPr>
        </p:nvSpPr>
        <p:spPr/>
        <p:txBody>
          <a:bodyPr/>
          <a:lstStyle/>
          <a:p>
            <a:fld id="{49436F85-577F-4A92-A47F-D540A2BCC821}" type="slidenum">
              <a:rPr lang="en-GB" smtClean="0"/>
              <a:t>6</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478558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t>Atlantis</a:t>
            </a:r>
            <a:r>
              <a:rPr lang="sv-SE" b="1" baseline="30000" dirty="0"/>
              <a:t>®</a:t>
            </a:r>
            <a:r>
              <a:rPr lang="sv-SE" b="1" dirty="0"/>
              <a:t> </a:t>
            </a:r>
            <a:r>
              <a:rPr lang="sv-SE" b="1" dirty="0" err="1"/>
              <a:t>Core</a:t>
            </a:r>
            <a:r>
              <a:rPr lang="sv-SE" b="1" dirty="0"/>
              <a:t> </a:t>
            </a:r>
            <a:r>
              <a:rPr lang="sv-SE" b="1" dirty="0" err="1"/>
              <a:t>File</a:t>
            </a:r>
            <a:r>
              <a:rPr lang="sv-SE" b="1" dirty="0"/>
              <a:t> </a:t>
            </a:r>
          </a:p>
          <a:p>
            <a:r>
              <a:rPr lang="en-US" dirty="0"/>
              <a:t>The Atlantis Core File with a screw access hole indicated can be ordered together with the Atlantis Abutment for crown production in the dental laboratory. Atlantis Core File (a digital file of the total case, including the outer surface of the Atlantis Abutment) is easy to import in the design software.</a:t>
            </a:r>
            <a:endParaRPr lang="sv-SE" dirty="0"/>
          </a:p>
        </p:txBody>
      </p:sp>
      <p:sp>
        <p:nvSpPr>
          <p:cNvPr id="4" name="Slide Number Placeholder 3"/>
          <p:cNvSpPr>
            <a:spLocks noGrp="1"/>
          </p:cNvSpPr>
          <p:nvPr>
            <p:ph type="sldNum" sz="quarter" idx="10"/>
          </p:nvPr>
        </p:nvSpPr>
        <p:spPr/>
        <p:txBody>
          <a:bodyPr/>
          <a:lstStyle/>
          <a:p>
            <a:fld id="{49436F85-577F-4A92-A47F-D540A2BCC821}" type="slidenum">
              <a:rPr lang="en-GB" smtClean="0"/>
              <a:t>7</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422477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Outstanding flexibility in your </a:t>
            </a:r>
            <a:r>
              <a:rPr lang="en-US" b="1" dirty="0" smtClean="0"/>
              <a:t>workflow</a:t>
            </a:r>
            <a:endParaRPr lang="sv-SE" dirty="0"/>
          </a:p>
          <a:p>
            <a:pPr marL="171422" indent="-171422">
              <a:buFont typeface="Wingdings" panose="05000000000000000000" pitchFamily="2" charset="2"/>
              <a:buChar char="§"/>
            </a:pPr>
            <a:r>
              <a:rPr lang="en-US" dirty="0"/>
              <a:t>No investment in or maintenance of additional equipment and </a:t>
            </a:r>
            <a:r>
              <a:rPr lang="en-US" dirty="0" smtClean="0"/>
              <a:t>software</a:t>
            </a:r>
          </a:p>
          <a:p>
            <a:pPr marL="171422" indent="-171422">
              <a:buFont typeface="Wingdings" panose="05000000000000000000" pitchFamily="2" charset="2"/>
              <a:buChar char="§"/>
            </a:pPr>
            <a:r>
              <a:rPr lang="en-US" dirty="0" smtClean="0"/>
              <a:t>A </a:t>
            </a:r>
            <a:r>
              <a:rPr lang="en-US" dirty="0"/>
              <a:t>choice of using your own crown design and crown milling capacity by utilizing Atlantis Core File or Atlantis Crown </a:t>
            </a:r>
            <a:r>
              <a:rPr lang="en-US" dirty="0" smtClean="0"/>
              <a:t>File</a:t>
            </a:r>
          </a:p>
          <a:p>
            <a:pPr marL="171422" indent="-171422">
              <a:buFont typeface="Wingdings" panose="05000000000000000000" pitchFamily="2" charset="2"/>
              <a:buChar char="§"/>
            </a:pPr>
            <a:r>
              <a:rPr lang="en-US" dirty="0" smtClean="0"/>
              <a:t>Free </a:t>
            </a:r>
            <a:r>
              <a:rPr lang="en-US" dirty="0"/>
              <a:t>up skilled dental technician’s time for other </a:t>
            </a:r>
            <a:r>
              <a:rPr lang="en-US" dirty="0" smtClean="0"/>
              <a:t>tasks</a:t>
            </a:r>
          </a:p>
          <a:p>
            <a:pPr marL="171422" indent="-171422">
              <a:buFont typeface="Wingdings" panose="05000000000000000000" pitchFamily="2" charset="2"/>
              <a:buChar char="§"/>
            </a:pPr>
            <a:r>
              <a:rPr lang="en-US" dirty="0" smtClean="0"/>
              <a:t>A </a:t>
            </a:r>
            <a:r>
              <a:rPr lang="en-US" dirty="0"/>
              <a:t>business model that is less vulnerable in peak seasons </a:t>
            </a:r>
          </a:p>
          <a:p>
            <a:endParaRPr lang="sv-SE" dirty="0"/>
          </a:p>
        </p:txBody>
      </p:sp>
      <p:sp>
        <p:nvSpPr>
          <p:cNvPr id="4" name="Slide Number Placeholder 3"/>
          <p:cNvSpPr>
            <a:spLocks noGrp="1"/>
          </p:cNvSpPr>
          <p:nvPr>
            <p:ph type="sldNum" sz="quarter" idx="10"/>
          </p:nvPr>
        </p:nvSpPr>
        <p:spPr/>
        <p:txBody>
          <a:bodyPr/>
          <a:lstStyle/>
          <a:p>
            <a:fld id="{49436F85-577F-4A92-A47F-D540A2BCC821}" type="slidenum">
              <a:rPr lang="en-GB" smtClean="0"/>
              <a:t>8</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139099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1">
              <a:defRPr/>
            </a:pPr>
            <a:r>
              <a:rPr lang="en-US" b="0" baseline="0" dirty="0" smtClean="0"/>
              <a:t>Unique selling points that differentiate an Atlantis CustomBase solution from a </a:t>
            </a:r>
            <a:r>
              <a:rPr lang="nl-BE" dirty="0"/>
              <a:t>stock titanium-base component;</a:t>
            </a:r>
          </a:p>
          <a:p>
            <a:r>
              <a:rPr lang="en-US" b="1" baseline="0" dirty="0" smtClean="0"/>
              <a:t> </a:t>
            </a:r>
            <a:endParaRPr lang="en-US" b="1" dirty="0" smtClean="0"/>
          </a:p>
          <a:p>
            <a:r>
              <a:rPr lang="en-US" b="1" dirty="0" smtClean="0"/>
              <a:t>Read from upper left to upper right;</a:t>
            </a:r>
          </a:p>
          <a:p>
            <a:pPr marL="171422" indent="-171422" defTabSz="914251">
              <a:buFont typeface="Wingdings" panose="05000000000000000000" pitchFamily="2" charset="2"/>
              <a:buChar char="§"/>
              <a:defRPr/>
            </a:pPr>
            <a:r>
              <a:rPr lang="en-US" dirty="0"/>
              <a:t>Customized emergence profile for enhanced soft-tissue management</a:t>
            </a:r>
          </a:p>
          <a:p>
            <a:pPr marL="171422" indent="-171422" defTabSz="914251">
              <a:buFont typeface="Wingdings" panose="05000000000000000000" pitchFamily="2" charset="2"/>
              <a:buChar char="§"/>
              <a:defRPr/>
            </a:pPr>
            <a:r>
              <a:rPr lang="en-US" dirty="0"/>
              <a:t>Placement of material junction considering biological principles</a:t>
            </a:r>
            <a:endParaRPr lang="sv-SE" dirty="0">
              <a:solidFill>
                <a:srgbClr val="FF0000"/>
              </a:solidFill>
            </a:endParaRPr>
          </a:p>
          <a:p>
            <a:pPr marL="171422" indent="-171422" defTabSz="914251">
              <a:buFont typeface="Arial" panose="020B0604020202020204" pitchFamily="34" charset="0"/>
              <a:buChar char="•"/>
              <a:defRPr/>
            </a:pPr>
            <a:endParaRPr lang="en-US" dirty="0"/>
          </a:p>
          <a:p>
            <a:endParaRPr lang="en-US" dirty="0"/>
          </a:p>
          <a:p>
            <a:pPr defTabSz="914251">
              <a:defRPr/>
            </a:pPr>
            <a:r>
              <a:rPr lang="en-US" b="1" noProof="0" dirty="0" smtClean="0"/>
              <a:t>Read from bottom left to bottom right;</a:t>
            </a:r>
            <a:r>
              <a:rPr lang="en-US" dirty="0"/>
              <a:t> </a:t>
            </a:r>
          </a:p>
          <a:p>
            <a:pPr marL="171422" indent="-171422" defTabSz="914251">
              <a:buFont typeface="Wingdings" panose="05000000000000000000" pitchFamily="2" charset="2"/>
              <a:buChar char="§"/>
              <a:defRPr/>
            </a:pPr>
            <a:r>
              <a:rPr lang="en-US" dirty="0"/>
              <a:t>Optimized retention and design</a:t>
            </a:r>
          </a:p>
          <a:p>
            <a:pPr marL="171422" indent="-171422" defTabSz="914251">
              <a:buFont typeface="Wingdings" panose="05000000000000000000" pitchFamily="2" charset="2"/>
              <a:buChar char="§"/>
              <a:defRPr/>
            </a:pPr>
            <a:r>
              <a:rPr lang="en-US" dirty="0"/>
              <a:t>Patient-specific design of core height</a:t>
            </a:r>
          </a:p>
          <a:p>
            <a:pPr marL="171422" indent="-171422" defTabSz="914251">
              <a:buFont typeface="Arial" panose="020B0604020202020204" pitchFamily="34" charset="0"/>
              <a:buChar char="•"/>
              <a:defRPr/>
            </a:pPr>
            <a:endParaRPr lang="en-US" dirty="0"/>
          </a:p>
          <a:p>
            <a:pPr defTabSz="914251">
              <a:defRPr/>
            </a:pPr>
            <a:endParaRPr lang="en-US" dirty="0"/>
          </a:p>
          <a:p>
            <a:pPr defTabSz="914251">
              <a:defRPr/>
            </a:pPr>
            <a:r>
              <a:rPr lang="en-US" dirty="0"/>
              <a:t>Each unique selling point will be presented on the next coming slides.</a:t>
            </a:r>
          </a:p>
          <a:p>
            <a:endParaRPr lang="en-US" b="1" noProof="0" dirty="0" smtClean="0"/>
          </a:p>
        </p:txBody>
      </p:sp>
      <p:sp>
        <p:nvSpPr>
          <p:cNvPr id="4" name="Slide Number Placeholder 3"/>
          <p:cNvSpPr>
            <a:spLocks noGrp="1"/>
          </p:cNvSpPr>
          <p:nvPr>
            <p:ph type="sldNum" sz="quarter" idx="10"/>
          </p:nvPr>
        </p:nvSpPr>
        <p:spPr/>
        <p:txBody>
          <a:bodyPr/>
          <a:lstStyle/>
          <a:p>
            <a:fld id="{49436F85-577F-4A92-A47F-D540A2BCC821}" type="slidenum">
              <a:rPr lang="en-GB" smtClean="0"/>
              <a:t>9</a:t>
            </a:fld>
            <a:endParaRPr lang="en-GB"/>
          </a:p>
        </p:txBody>
      </p:sp>
      <p:sp>
        <p:nvSpPr>
          <p:cNvPr id="5" name="Footer Placeholder 4"/>
          <p:cNvSpPr>
            <a:spLocks noGrp="1"/>
          </p:cNvSpPr>
          <p:nvPr>
            <p:ph type="ftr" sz="quarter" idx="11"/>
          </p:nvPr>
        </p:nvSpPr>
        <p:spPr/>
        <p:txBody>
          <a:bodyPr/>
          <a:lstStyle/>
          <a:p>
            <a:r>
              <a:rPr lang="en-US" smtClean="0"/>
              <a:t>32671212-USX-1701 Atlantis CustomBase solutions Sales presentation_Long</a:t>
            </a:r>
            <a:endParaRPr lang="en-GB"/>
          </a:p>
        </p:txBody>
      </p:sp>
    </p:spTree>
    <p:extLst>
      <p:ext uri="{BB962C8B-B14F-4D97-AF65-F5344CB8AC3E}">
        <p14:creationId xmlns:p14="http://schemas.microsoft.com/office/powerpoint/2010/main" val="43083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5419792"/>
          </a:xfrm>
          <a:solidFill>
            <a:schemeClr val="bg2"/>
          </a:solidFill>
        </p:spPr>
        <p:txBody>
          <a:bodyPr anchor="ctr" anchorCtr="0"/>
          <a:lstStyle>
            <a:lvl1pPr marL="0" indent="0" algn="ctr">
              <a:buNone/>
              <a:defRPr sz="1600" baseline="0"/>
            </a:lvl1pPr>
          </a:lstStyle>
          <a:p>
            <a:r>
              <a:rPr lang="en-GB" dirty="0" smtClean="0"/>
              <a:t>Click on the icon to insert a picture</a:t>
            </a:r>
            <a:endParaRPr lang="en-GB" dirty="0"/>
          </a:p>
        </p:txBody>
      </p:sp>
      <p:sp>
        <p:nvSpPr>
          <p:cNvPr id="15" name="Rektangel 14"/>
          <p:cNvSpPr/>
          <p:nvPr userDrawn="1"/>
        </p:nvSpPr>
        <p:spPr>
          <a:xfrm>
            <a:off x="8576442"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smtClean="0"/>
          </a:p>
        </p:txBody>
      </p:sp>
      <p:sp>
        <p:nvSpPr>
          <p:cNvPr id="16" name="Title 1"/>
          <p:cNvSpPr>
            <a:spLocks noGrp="1"/>
          </p:cNvSpPr>
          <p:nvPr>
            <p:ph type="ctrTitle"/>
          </p:nvPr>
        </p:nvSpPr>
        <p:spPr>
          <a:xfrm>
            <a:off x="330200" y="2094357"/>
            <a:ext cx="4862400" cy="1231078"/>
          </a:xfrm>
          <a:noFill/>
        </p:spPr>
        <p:txBody>
          <a:bodyPr lIns="0" tIns="0" rIns="0" bIns="0" anchor="ctr" anchorCtr="0"/>
          <a:lstStyle>
            <a:lvl1pPr algn="l">
              <a:defRPr sz="2800" b="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9365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chemeClr val="accent1"/>
        </a:solidFill>
        <a:effectLst/>
      </p:bgPr>
    </p:bg>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330200" y="555625"/>
            <a:ext cx="9566837" cy="3795913"/>
          </a:xfrm>
          <a:noFill/>
        </p:spPr>
        <p:txBody>
          <a:bodyPr vert="horz" lIns="0" tIns="0" rIns="0" bIns="0" rtlCol="0" anchor="t" anchorCtr="0">
            <a:noAutofit/>
          </a:bodyPr>
          <a:lstStyle>
            <a:lvl1pPr>
              <a:defRPr lang="da-DK" sz="4800" b="0" dirty="0">
                <a:solidFill>
                  <a:schemeClr val="bg1"/>
                </a:solidFill>
              </a:defRPr>
            </a:lvl1pPr>
          </a:lstStyle>
          <a:p>
            <a:r>
              <a:rPr lang="en-GB" dirty="0" smtClean="0"/>
              <a:t>Click to edit</a:t>
            </a:r>
          </a:p>
        </p:txBody>
      </p:sp>
    </p:spTree>
    <p:extLst>
      <p:ext uri="{BB962C8B-B14F-4D97-AF65-F5344CB8AC3E}">
        <p14:creationId xmlns:p14="http://schemas.microsoft.com/office/powerpoint/2010/main" val="266470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reaker C">
    <p:bg>
      <p:bgPr>
        <a:solidFill>
          <a:schemeClr val="tx2"/>
        </a:solidFill>
        <a:effectLst/>
      </p:bgPr>
    </p:bg>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330200" y="555625"/>
            <a:ext cx="9566837" cy="3795913"/>
          </a:xfrm>
          <a:noFill/>
        </p:spPr>
        <p:txBody>
          <a:bodyPr vert="horz" lIns="0" tIns="0" rIns="0" bIns="0" rtlCol="0" anchor="t" anchorCtr="0">
            <a:noAutofit/>
          </a:bodyPr>
          <a:lstStyle>
            <a:lvl1pPr>
              <a:defRPr lang="da-DK" sz="4800" b="0" dirty="0">
                <a:solidFill>
                  <a:schemeClr val="bg1"/>
                </a:solidFill>
              </a:defRPr>
            </a:lvl1pPr>
          </a:lstStyle>
          <a:p>
            <a:r>
              <a:rPr lang="en-GB" dirty="0" smtClean="0"/>
              <a:t>Click to edit</a:t>
            </a:r>
          </a:p>
        </p:txBody>
      </p:sp>
    </p:spTree>
    <p:extLst>
      <p:ext uri="{BB962C8B-B14F-4D97-AF65-F5344CB8AC3E}">
        <p14:creationId xmlns:p14="http://schemas.microsoft.com/office/powerpoint/2010/main" val="4037856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er Image">
    <p:bg>
      <p:bgPr>
        <a:solidFill>
          <a:schemeClr val="accent2"/>
        </a:solidFill>
        <a:effectLst/>
      </p:bgPr>
    </p:bg>
    <p:spTree>
      <p:nvGrpSpPr>
        <p:cNvPr id="1" name=""/>
        <p:cNvGrpSpPr/>
        <p:nvPr/>
      </p:nvGrpSpPr>
      <p:grpSpPr>
        <a:xfrm>
          <a:off x="0" y="0"/>
          <a:ext cx="0" cy="0"/>
          <a:chOff x="0" y="0"/>
          <a:chExt cx="0" cy="0"/>
        </a:xfrm>
      </p:grpSpPr>
      <p:sp>
        <p:nvSpPr>
          <p:cNvPr id="7" name="Pladsholder til billede 11"/>
          <p:cNvSpPr>
            <a:spLocks noGrp="1"/>
          </p:cNvSpPr>
          <p:nvPr>
            <p:ph type="pic" sz="quarter" idx="14" hasCustomPrompt="1"/>
          </p:nvPr>
        </p:nvSpPr>
        <p:spPr>
          <a:xfrm>
            <a:off x="0" y="0"/>
            <a:ext cx="12192000" cy="6858000"/>
          </a:xfrm>
          <a:solidFill>
            <a:schemeClr val="bg2"/>
          </a:solidFill>
        </p:spPr>
        <p:txBody>
          <a:bodyPr anchor="ctr" anchorCtr="0"/>
          <a:lstStyle>
            <a:lvl1pPr marL="0" indent="0" algn="ctr">
              <a:buNone/>
              <a:defRPr sz="1600" baseline="0"/>
            </a:lvl1pPr>
          </a:lstStyle>
          <a:p>
            <a:r>
              <a:rPr lang="en-GB" dirty="0" smtClean="0"/>
              <a:t>Click on the icon to insert a picture</a:t>
            </a:r>
            <a:endParaRPr lang="en-GB" dirty="0"/>
          </a:p>
        </p:txBody>
      </p:sp>
      <p:sp>
        <p:nvSpPr>
          <p:cNvPr id="18" name="Title 1"/>
          <p:cNvSpPr>
            <a:spLocks noGrp="1"/>
          </p:cNvSpPr>
          <p:nvPr>
            <p:ph type="title" hasCustomPrompt="1"/>
          </p:nvPr>
        </p:nvSpPr>
        <p:spPr>
          <a:xfrm>
            <a:off x="330200" y="559229"/>
            <a:ext cx="9566837" cy="2052768"/>
          </a:xfrm>
          <a:noFill/>
        </p:spPr>
        <p:txBody>
          <a:bodyPr vert="horz" lIns="0" tIns="0" rIns="0" bIns="0" rtlCol="0" anchor="t" anchorCtr="0">
            <a:noAutofit/>
          </a:bodyPr>
          <a:lstStyle>
            <a:lvl1pPr>
              <a:defRPr lang="da-DK" sz="4800" b="0" dirty="0">
                <a:solidFill>
                  <a:srgbClr val="FFFFFF"/>
                </a:solidFill>
              </a:defRPr>
            </a:lvl1pPr>
          </a:lstStyle>
          <a:p>
            <a:r>
              <a:rPr lang="en-GB" dirty="0" smtClean="0"/>
              <a:t>Click to edit</a:t>
            </a:r>
          </a:p>
        </p:txBody>
      </p:sp>
      <p:sp>
        <p:nvSpPr>
          <p:cNvPr id="2" name="Rektangel 1"/>
          <p:cNvSpPr/>
          <p:nvPr userDrawn="1"/>
        </p:nvSpPr>
        <p:spPr>
          <a:xfrm>
            <a:off x="9370165" y="5861278"/>
            <a:ext cx="2821836" cy="569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smtClean="0"/>
          </a:p>
        </p:txBody>
      </p:sp>
      <p:sp>
        <p:nvSpPr>
          <p:cNvPr id="11"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r>
              <a:rPr lang="en-GB" smtClean="0"/>
              <a:t>04/01/2017</a:t>
            </a:r>
            <a:endParaRPr lang="en-GB" dirty="0"/>
          </a:p>
        </p:txBody>
      </p:sp>
      <p:sp>
        <p:nvSpPr>
          <p:cNvPr id="12" name="Footer Placeholder 4"/>
          <p:cNvSpPr>
            <a:spLocks noGrp="1"/>
          </p:cNvSpPr>
          <p:nvPr>
            <p:ph type="ftr" sz="quarter" idx="3"/>
          </p:nvPr>
        </p:nvSpPr>
        <p:spPr>
          <a:xfrm>
            <a:off x="2008574" y="6498562"/>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smtClean="0"/>
              <a:t>Dentsply Sirona 2017</a:t>
            </a:r>
            <a:endParaRPr lang="en-GB" dirty="0"/>
          </a:p>
        </p:txBody>
      </p:sp>
      <p:sp>
        <p:nvSpPr>
          <p:cNvPr id="13"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898887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A">
    <p:bg>
      <p:bgPr>
        <a:gradFill flip="none" rotWithShape="1">
          <a:gsLst>
            <a:gs pos="0">
              <a:schemeClr val="bg2"/>
            </a:gs>
            <a:gs pos="21000">
              <a:schemeClr val="bg2"/>
            </a:gs>
            <a:gs pos="100000">
              <a:schemeClr val="bg2"/>
            </a:gs>
          </a:gsLst>
          <a:lin ang="2700000" scaled="1"/>
          <a:tileRect/>
        </a:gra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30201" y="555625"/>
            <a:ext cx="3640668" cy="3795913"/>
          </a:xfrm>
          <a:noFill/>
        </p:spPr>
        <p:txBody>
          <a:bodyPr vert="horz" lIns="0" tIns="0" rIns="0" bIns="0" rtlCol="0" anchor="t" anchorCtr="0">
            <a:noAutofit/>
          </a:bodyPr>
          <a:lstStyle>
            <a:lvl1pPr>
              <a:defRPr lang="da-DK" sz="2000" b="0" dirty="0">
                <a:solidFill>
                  <a:schemeClr val="tx2"/>
                </a:solidFill>
              </a:defRPr>
            </a:lvl1pPr>
          </a:lstStyle>
          <a:p>
            <a:r>
              <a:rPr lang="en-US" smtClean="0"/>
              <a:t>Click to edit Master title style</a:t>
            </a:r>
            <a:endParaRPr lang="en-GB" dirty="0" smtClean="0"/>
          </a:p>
        </p:txBody>
      </p:sp>
    </p:spTree>
    <p:extLst>
      <p:ext uri="{BB962C8B-B14F-4D97-AF65-F5344CB8AC3E}">
        <p14:creationId xmlns:p14="http://schemas.microsoft.com/office/powerpoint/2010/main" val="71946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B">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330201" y="555625"/>
            <a:ext cx="3640668" cy="3795913"/>
          </a:xfrm>
          <a:noFill/>
        </p:spPr>
        <p:txBody>
          <a:bodyPr vert="horz" lIns="0" tIns="0" rIns="0" bIns="0" rtlCol="0" anchor="t" anchorCtr="0">
            <a:noAutofit/>
          </a:bodyPr>
          <a:lstStyle>
            <a:lvl1pPr>
              <a:defRPr lang="da-DK" sz="2000" b="0" dirty="0">
                <a:solidFill>
                  <a:schemeClr val="bg1"/>
                </a:solidFill>
              </a:defRPr>
            </a:lvl1pPr>
          </a:lstStyle>
          <a:p>
            <a:r>
              <a:rPr lang="en-US" smtClean="0"/>
              <a:t>Click to edit Master title style</a:t>
            </a:r>
            <a:endParaRPr lang="en-GB" dirty="0" smtClean="0"/>
          </a:p>
        </p:txBody>
      </p:sp>
      <p:grpSp>
        <p:nvGrpSpPr>
          <p:cNvPr id="12" name="Group 4"/>
          <p:cNvGrpSpPr>
            <a:grpSpLocks noChangeAspect="1"/>
          </p:cNvGrpSpPr>
          <p:nvPr userDrawn="1"/>
        </p:nvGrpSpPr>
        <p:grpSpPr bwMode="auto">
          <a:xfrm>
            <a:off x="5092700" y="1822450"/>
            <a:ext cx="2006600" cy="2633663"/>
            <a:chOff x="2335" y="1148"/>
            <a:chExt cx="1264" cy="1659"/>
          </a:xfrm>
        </p:grpSpPr>
        <p:sp>
          <p:nvSpPr>
            <p:cNvPr id="13" name="Freeform 18"/>
            <p:cNvSpPr>
              <a:spLocks/>
            </p:cNvSpPr>
            <p:nvPr userDrawn="1"/>
          </p:nvSpPr>
          <p:spPr bwMode="auto">
            <a:xfrm>
              <a:off x="2335" y="1148"/>
              <a:ext cx="1264" cy="1050"/>
            </a:xfrm>
            <a:custGeom>
              <a:avLst/>
              <a:gdLst>
                <a:gd name="T0" fmla="*/ 197 w 672"/>
                <a:gd name="T1" fmla="*/ 0 h 557"/>
                <a:gd name="T2" fmla="*/ 670 w 672"/>
                <a:gd name="T3" fmla="*/ 430 h 557"/>
                <a:gd name="T4" fmla="*/ 652 w 672"/>
                <a:gd name="T5" fmla="*/ 557 h 557"/>
                <a:gd name="T6" fmla="*/ 306 w 672"/>
                <a:gd name="T7" fmla="*/ 354 h 557"/>
                <a:gd name="T8" fmla="*/ 306 w 672"/>
                <a:gd name="T9" fmla="*/ 354 h 557"/>
                <a:gd name="T10" fmla="*/ 0 w 672"/>
                <a:gd name="T11" fmla="*/ 67 h 557"/>
                <a:gd name="T12" fmla="*/ 0 w 672"/>
                <a:gd name="T13" fmla="*/ 1 h 557"/>
                <a:gd name="T14" fmla="*/ 197 w 672"/>
                <a:gd name="T15" fmla="*/ 0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557">
                  <a:moveTo>
                    <a:pt x="197" y="0"/>
                  </a:moveTo>
                  <a:cubicBezTo>
                    <a:pt x="476" y="0"/>
                    <a:pt x="672" y="177"/>
                    <a:pt x="670" y="430"/>
                  </a:cubicBezTo>
                  <a:cubicBezTo>
                    <a:pt x="670" y="486"/>
                    <a:pt x="663" y="516"/>
                    <a:pt x="652" y="557"/>
                  </a:cubicBezTo>
                  <a:cubicBezTo>
                    <a:pt x="609" y="439"/>
                    <a:pt x="489" y="392"/>
                    <a:pt x="306" y="354"/>
                  </a:cubicBezTo>
                  <a:cubicBezTo>
                    <a:pt x="306" y="354"/>
                    <a:pt x="306" y="354"/>
                    <a:pt x="306" y="354"/>
                  </a:cubicBezTo>
                  <a:cubicBezTo>
                    <a:pt x="44" y="291"/>
                    <a:pt x="0" y="223"/>
                    <a:pt x="0" y="67"/>
                  </a:cubicBezTo>
                  <a:cubicBezTo>
                    <a:pt x="0" y="1"/>
                    <a:pt x="0" y="1"/>
                    <a:pt x="0" y="1"/>
                  </a:cubicBezTo>
                  <a:cubicBezTo>
                    <a:pt x="0" y="1"/>
                    <a:pt x="198" y="0"/>
                    <a:pt x="197"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9"/>
            <p:cNvSpPr>
              <a:spLocks/>
            </p:cNvSpPr>
            <p:nvPr userDrawn="1"/>
          </p:nvSpPr>
          <p:spPr bwMode="auto">
            <a:xfrm>
              <a:off x="2335" y="1923"/>
              <a:ext cx="1025" cy="884"/>
            </a:xfrm>
            <a:custGeom>
              <a:avLst/>
              <a:gdLst>
                <a:gd name="T0" fmla="*/ 545 w 545"/>
                <a:gd name="T1" fmla="*/ 286 h 469"/>
                <a:gd name="T2" fmla="*/ 260 w 545"/>
                <a:gd name="T3" fmla="*/ 100 h 469"/>
                <a:gd name="T4" fmla="*/ 0 w 545"/>
                <a:gd name="T5" fmla="*/ 0 h 469"/>
                <a:gd name="T6" fmla="*/ 0 w 545"/>
                <a:gd name="T7" fmla="*/ 391 h 469"/>
                <a:gd name="T8" fmla="*/ 250 w 545"/>
                <a:gd name="T9" fmla="*/ 469 h 469"/>
                <a:gd name="T10" fmla="*/ 545 w 545"/>
                <a:gd name="T11" fmla="*/ 286 h 469"/>
              </a:gdLst>
              <a:ahLst/>
              <a:cxnLst>
                <a:cxn ang="0">
                  <a:pos x="T0" y="T1"/>
                </a:cxn>
                <a:cxn ang="0">
                  <a:pos x="T2" y="T3"/>
                </a:cxn>
                <a:cxn ang="0">
                  <a:pos x="T4" y="T5"/>
                </a:cxn>
                <a:cxn ang="0">
                  <a:pos x="T6" y="T7"/>
                </a:cxn>
                <a:cxn ang="0">
                  <a:pos x="T8" y="T9"/>
                </a:cxn>
                <a:cxn ang="0">
                  <a:pos x="T10" y="T11"/>
                </a:cxn>
              </a:cxnLst>
              <a:rect l="0" t="0" r="r" b="b"/>
              <a:pathLst>
                <a:path w="545" h="469">
                  <a:moveTo>
                    <a:pt x="545" y="286"/>
                  </a:moveTo>
                  <a:cubicBezTo>
                    <a:pt x="545" y="192"/>
                    <a:pt x="496" y="153"/>
                    <a:pt x="260" y="100"/>
                  </a:cubicBezTo>
                  <a:cubicBezTo>
                    <a:pt x="116" y="68"/>
                    <a:pt x="57" y="33"/>
                    <a:pt x="0" y="0"/>
                  </a:cubicBezTo>
                  <a:cubicBezTo>
                    <a:pt x="0" y="391"/>
                    <a:pt x="0" y="391"/>
                    <a:pt x="0" y="391"/>
                  </a:cubicBezTo>
                  <a:cubicBezTo>
                    <a:pt x="79" y="440"/>
                    <a:pt x="191" y="469"/>
                    <a:pt x="250" y="469"/>
                  </a:cubicBezTo>
                  <a:cubicBezTo>
                    <a:pt x="449" y="469"/>
                    <a:pt x="545" y="382"/>
                    <a:pt x="545" y="28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777527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DS ">
    <p:bg>
      <p:bgPr>
        <a:solidFill>
          <a:schemeClr val="tx1"/>
        </a:solidFill>
        <a:effectLst/>
      </p:bgPr>
    </p:b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91744" y="2604948"/>
            <a:ext cx="4680000" cy="1328108"/>
          </a:xfrm>
          <a:prstGeom prst="rect">
            <a:avLst/>
          </a:prstGeom>
        </p:spPr>
      </p:pic>
      <p:sp>
        <p:nvSpPr>
          <p:cNvPr id="12" name="Title 1"/>
          <p:cNvSpPr>
            <a:spLocks noGrp="1"/>
          </p:cNvSpPr>
          <p:nvPr>
            <p:ph type="title"/>
          </p:nvPr>
        </p:nvSpPr>
        <p:spPr>
          <a:xfrm rot="16200000">
            <a:off x="10565829" y="1648432"/>
            <a:ext cx="2941663" cy="187424"/>
          </a:xfrm>
        </p:spPr>
        <p:txBody>
          <a:bodyPr anchor="b" anchorCtr="0"/>
          <a:lstStyle>
            <a:lvl1pPr algn="r">
              <a:defRPr sz="800" baseline="0">
                <a:solidFill>
                  <a:schemeClr val="bg2">
                    <a:lumMod val="75000"/>
                  </a:schemeClr>
                </a:solidFill>
                <a:latin typeface="Arial" charset="0"/>
              </a:defRPr>
            </a:lvl1pPr>
          </a:lstStyle>
          <a:p>
            <a:r>
              <a:rPr lang="en-US" dirty="0" smtClean="0"/>
              <a:t>Click to edit Master title style</a:t>
            </a:r>
            <a:endParaRPr lang="sv-SE" dirty="0"/>
          </a:p>
        </p:txBody>
      </p:sp>
    </p:spTree>
    <p:extLst>
      <p:ext uri="{BB962C8B-B14F-4D97-AF65-F5344CB8AC3E}">
        <p14:creationId xmlns:p14="http://schemas.microsoft.com/office/powerpoint/2010/main" val="123386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354138" y="540000"/>
            <a:ext cx="9483725" cy="1143000"/>
          </a:xfrm>
        </p:spPr>
        <p:txBody>
          <a:bodyPr/>
          <a:lstStyle>
            <a:lvl1pPr>
              <a:defRPr sz="3600" baseline="0"/>
            </a:lvl1pPr>
          </a:lstStyle>
          <a:p>
            <a:r>
              <a:rPr lang="en-US" dirty="0" smtClean="0"/>
              <a:t>Click to edit Master title style</a:t>
            </a:r>
            <a:endParaRPr lang="sv-SE" dirty="0"/>
          </a:p>
        </p:txBody>
      </p:sp>
      <p:sp>
        <p:nvSpPr>
          <p:cNvPr id="5" name="Content Placeholder 2"/>
          <p:cNvSpPr>
            <a:spLocks noGrp="1"/>
          </p:cNvSpPr>
          <p:nvPr>
            <p:ph idx="1"/>
          </p:nvPr>
        </p:nvSpPr>
        <p:spPr>
          <a:xfrm>
            <a:off x="1354138" y="2520000"/>
            <a:ext cx="5112000" cy="3348000"/>
          </a:xfrm>
        </p:spPr>
        <p:txBody>
          <a:bodyPr/>
          <a:lstStyle>
            <a:lvl1pPr marL="0" indent="0">
              <a:buNone/>
              <a:defRPr baseline="0">
                <a:solidFill>
                  <a:srgbClr val="000000"/>
                </a:solidFill>
              </a:defRPr>
            </a:lvl1pPr>
            <a:lvl2pPr marL="719138" indent="-261938">
              <a:buFont typeface="Arial" pitchFamily="34" charset="0"/>
              <a:buChar char="•"/>
              <a:defRPr baseline="0">
                <a:solidFill>
                  <a:srgbClr val="000000"/>
                </a:solidFill>
              </a:defRPr>
            </a:lvl2pPr>
            <a:lvl3pPr marL="1257300" indent="-342900">
              <a:buFont typeface="Arial" pitchFamily="34" charset="0"/>
              <a:buChar char="–"/>
              <a:defRPr baseline="0">
                <a:solidFill>
                  <a:srgbClr val="000000"/>
                </a:solidFill>
              </a:defRPr>
            </a:lvl3pPr>
            <a:lvl4pPr marL="1600200" indent="-228600">
              <a:buFont typeface="Wingdings" pitchFamily="2" charset="2"/>
              <a:buChar char="§"/>
              <a:defRPr baseline="0">
                <a:solidFill>
                  <a:srgbClr val="000000"/>
                </a:solidFill>
              </a:defRPr>
            </a:lvl4pPr>
            <a:lvl5pPr>
              <a:defRPr baseline="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text 3"/>
          <p:cNvSpPr>
            <a:spLocks noGrp="1"/>
          </p:cNvSpPr>
          <p:nvPr>
            <p:ph type="body" sz="half" idx="2"/>
          </p:nvPr>
        </p:nvSpPr>
        <p:spPr>
          <a:xfrm>
            <a:off x="6600056" y="2520000"/>
            <a:ext cx="5040560" cy="3348000"/>
          </a:xfrm>
        </p:spPr>
        <p:txBody>
          <a:bodyPr/>
          <a:lstStyle>
            <a:lvl1pPr marL="0" indent="0" algn="l">
              <a:buNone/>
              <a:defRPr sz="1800" baseline="0">
                <a:solidFill>
                  <a:srgbClr val="FFFFFF"/>
                </a:solidFill>
                <a:latin typeface="+mn-lt"/>
              </a:defRPr>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noProof="0" dirty="0" smtClean="0"/>
              <a:t>Click to edit Master text styles</a:t>
            </a:r>
          </a:p>
        </p:txBody>
      </p:sp>
    </p:spTree>
    <p:extLst>
      <p:ext uri="{BB962C8B-B14F-4D97-AF65-F5344CB8AC3E}">
        <p14:creationId xmlns:p14="http://schemas.microsoft.com/office/powerpoint/2010/main" val="129939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p:cNvSpPr>
            <a:spLocks noGrp="1"/>
          </p:cNvSpPr>
          <p:nvPr>
            <p:ph type="title"/>
          </p:nvPr>
        </p:nvSpPr>
        <p:spPr>
          <a:xfrm>
            <a:off x="1404000" y="540000"/>
            <a:ext cx="9483725" cy="1143000"/>
          </a:xfrm>
        </p:spPr>
        <p:txBody>
          <a:bodyPr lIns="0" rIns="90000"/>
          <a:lstStyle/>
          <a:p>
            <a:r>
              <a:rPr lang="en-US" dirty="0" smtClean="0"/>
              <a:t>Click to edit Master title style</a:t>
            </a:r>
            <a:endParaRPr lang="sv-SE" dirty="0"/>
          </a:p>
        </p:txBody>
      </p:sp>
      <p:sp>
        <p:nvSpPr>
          <p:cNvPr id="7" name="Content Placeholder 2"/>
          <p:cNvSpPr>
            <a:spLocks noGrp="1"/>
          </p:cNvSpPr>
          <p:nvPr>
            <p:ph idx="1" hasCustomPrompt="1"/>
          </p:nvPr>
        </p:nvSpPr>
        <p:spPr>
          <a:xfrm>
            <a:off x="1404000" y="1753200"/>
            <a:ext cx="9483725" cy="4343400"/>
          </a:xfrm>
        </p:spPr>
        <p:txBody>
          <a:bodyPr lIns="0" rIns="90000"/>
          <a:lstStyle>
            <a:lvl1pPr marL="0" indent="0">
              <a:buNone/>
              <a:defRPr sz="2000" baseline="0">
                <a:solidFill>
                  <a:schemeClr val="tx1"/>
                </a:solidFill>
              </a:defRPr>
            </a:lvl1pPr>
            <a:lvl2pPr marL="719138" indent="-261938">
              <a:buFont typeface="Arial" pitchFamily="34" charset="0"/>
              <a:buChar char="•"/>
              <a:defRPr baseline="0">
                <a:solidFill>
                  <a:schemeClr val="tx1"/>
                </a:solidFill>
              </a:defRPr>
            </a:lvl2pPr>
            <a:lvl3pPr marL="1257300" indent="-342900">
              <a:buFont typeface="Arial" pitchFamily="34" charset="0"/>
              <a:buChar char="–"/>
              <a:defRPr baseline="0">
                <a:solidFill>
                  <a:schemeClr val="tx1"/>
                </a:solidFill>
              </a:defRPr>
            </a:lvl3pPr>
            <a:lvl4pPr marL="1600200" indent="-228600">
              <a:buFont typeface="Wingdings" pitchFamily="2" charset="2"/>
              <a:buChar char="§"/>
              <a:defRPr baseline="0">
                <a:solidFill>
                  <a:schemeClr val="tx1"/>
                </a:solidFill>
              </a:defRPr>
            </a:lvl4pPr>
            <a:lvl5pPr>
              <a:defRPr baseline="0">
                <a:solidFill>
                  <a:schemeClr val="tx1"/>
                </a:solidFill>
              </a:defRPr>
            </a:lvl5pPr>
          </a:lstStyle>
          <a:p>
            <a:pPr lvl="0"/>
            <a:r>
              <a:rPr lang="en-US" dirty="0" smtClean="0"/>
              <a:t>Click to edit Master text styles</a:t>
            </a:r>
          </a:p>
        </p:txBody>
      </p:sp>
    </p:spTree>
    <p:extLst>
      <p:ext uri="{BB962C8B-B14F-4D97-AF65-F5344CB8AC3E}">
        <p14:creationId xmlns:p14="http://schemas.microsoft.com/office/powerpoint/2010/main" val="314325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574000" y="792000"/>
            <a:ext cx="7038000" cy="4590000"/>
          </a:xfrm>
        </p:spPr>
        <p:txBody>
          <a:bodyPr lIns="900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sv-SE" noProof="0" smtClean="0"/>
          </a:p>
        </p:txBody>
      </p:sp>
      <p:sp>
        <p:nvSpPr>
          <p:cNvPr id="8" name="Title 1"/>
          <p:cNvSpPr>
            <a:spLocks noGrp="1"/>
          </p:cNvSpPr>
          <p:nvPr>
            <p:ph type="title" hasCustomPrompt="1"/>
          </p:nvPr>
        </p:nvSpPr>
        <p:spPr>
          <a:xfrm>
            <a:off x="2574001" y="5472000"/>
            <a:ext cx="7038000" cy="1264227"/>
          </a:xfrm>
          <a:noFill/>
        </p:spPr>
        <p:txBody>
          <a:bodyPr vert="horz" lIns="0" tIns="0" rIns="0" bIns="0" rtlCol="0" anchor="t" anchorCtr="0">
            <a:noAutofit/>
          </a:bodyPr>
          <a:lstStyle>
            <a:lvl1pPr>
              <a:defRPr lang="da-DK" sz="1600" b="0" baseline="0" dirty="0">
                <a:solidFill>
                  <a:schemeClr val="tx1"/>
                </a:solidFill>
                <a:latin typeface="Arial" charset="0"/>
              </a:defRPr>
            </a:lvl1pPr>
          </a:lstStyle>
          <a:p>
            <a:r>
              <a:rPr lang="en-US" noProof="0" dirty="0" smtClean="0"/>
              <a:t>Add caption</a:t>
            </a:r>
          </a:p>
        </p:txBody>
      </p:sp>
    </p:spTree>
    <p:extLst>
      <p:ext uri="{BB962C8B-B14F-4D97-AF65-F5344CB8AC3E}">
        <p14:creationId xmlns:p14="http://schemas.microsoft.com/office/powerpoint/2010/main" val="124146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Black">
    <p:bg>
      <p:bgPr>
        <a:solidFill>
          <a:srgbClr val="4D4D4C"/>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30201" y="555626"/>
            <a:ext cx="3640668" cy="1264227"/>
          </a:xfrm>
          <a:noFill/>
        </p:spPr>
        <p:txBody>
          <a:bodyPr vert="horz" lIns="0" tIns="0" rIns="0" bIns="0" rtlCol="0" anchor="t" anchorCtr="0">
            <a:noAutofit/>
          </a:bodyPr>
          <a:lstStyle>
            <a:lvl1pPr>
              <a:defRPr lang="da-DK" sz="2000" b="0" baseline="0" dirty="0">
                <a:solidFill>
                  <a:schemeClr val="tx1"/>
                </a:solidFill>
              </a:defRPr>
            </a:lvl1pPr>
          </a:lstStyle>
          <a:p>
            <a:r>
              <a:rPr lang="en-US" noProof="0" dirty="0" smtClean="0"/>
              <a:t>Thank You</a:t>
            </a:r>
          </a:p>
        </p:txBody>
      </p:sp>
      <p:grpSp>
        <p:nvGrpSpPr>
          <p:cNvPr id="5" name="Group 4"/>
          <p:cNvGrpSpPr>
            <a:grpSpLocks noChangeAspect="1"/>
          </p:cNvGrpSpPr>
          <p:nvPr userDrawn="1"/>
        </p:nvGrpSpPr>
        <p:grpSpPr bwMode="auto">
          <a:xfrm>
            <a:off x="5159190" y="1822450"/>
            <a:ext cx="2006600" cy="2633663"/>
            <a:chOff x="2335" y="1148"/>
            <a:chExt cx="1264" cy="1659"/>
          </a:xfrm>
        </p:grpSpPr>
        <p:sp>
          <p:nvSpPr>
            <p:cNvPr id="6" name="Freeform 18"/>
            <p:cNvSpPr>
              <a:spLocks/>
            </p:cNvSpPr>
            <p:nvPr userDrawn="1"/>
          </p:nvSpPr>
          <p:spPr bwMode="auto">
            <a:xfrm>
              <a:off x="2335" y="1148"/>
              <a:ext cx="1264" cy="1050"/>
            </a:xfrm>
            <a:custGeom>
              <a:avLst/>
              <a:gdLst>
                <a:gd name="T0" fmla="*/ 197 w 672"/>
                <a:gd name="T1" fmla="*/ 0 h 557"/>
                <a:gd name="T2" fmla="*/ 670 w 672"/>
                <a:gd name="T3" fmla="*/ 430 h 557"/>
                <a:gd name="T4" fmla="*/ 652 w 672"/>
                <a:gd name="T5" fmla="*/ 557 h 557"/>
                <a:gd name="T6" fmla="*/ 306 w 672"/>
                <a:gd name="T7" fmla="*/ 354 h 557"/>
                <a:gd name="T8" fmla="*/ 306 w 672"/>
                <a:gd name="T9" fmla="*/ 354 h 557"/>
                <a:gd name="T10" fmla="*/ 0 w 672"/>
                <a:gd name="T11" fmla="*/ 67 h 557"/>
                <a:gd name="T12" fmla="*/ 0 w 672"/>
                <a:gd name="T13" fmla="*/ 1 h 557"/>
                <a:gd name="T14" fmla="*/ 197 w 672"/>
                <a:gd name="T15" fmla="*/ 0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557">
                  <a:moveTo>
                    <a:pt x="197" y="0"/>
                  </a:moveTo>
                  <a:cubicBezTo>
                    <a:pt x="476" y="0"/>
                    <a:pt x="672" y="177"/>
                    <a:pt x="670" y="430"/>
                  </a:cubicBezTo>
                  <a:cubicBezTo>
                    <a:pt x="670" y="486"/>
                    <a:pt x="663" y="516"/>
                    <a:pt x="652" y="557"/>
                  </a:cubicBezTo>
                  <a:cubicBezTo>
                    <a:pt x="609" y="439"/>
                    <a:pt x="489" y="392"/>
                    <a:pt x="306" y="354"/>
                  </a:cubicBezTo>
                  <a:cubicBezTo>
                    <a:pt x="306" y="354"/>
                    <a:pt x="306" y="354"/>
                    <a:pt x="306" y="354"/>
                  </a:cubicBezTo>
                  <a:cubicBezTo>
                    <a:pt x="44" y="291"/>
                    <a:pt x="0" y="223"/>
                    <a:pt x="0" y="67"/>
                  </a:cubicBezTo>
                  <a:cubicBezTo>
                    <a:pt x="0" y="1"/>
                    <a:pt x="0" y="1"/>
                    <a:pt x="0" y="1"/>
                  </a:cubicBezTo>
                  <a:cubicBezTo>
                    <a:pt x="0" y="1"/>
                    <a:pt x="198" y="0"/>
                    <a:pt x="197" y="0"/>
                  </a:cubicBezTo>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dirty="0">
                <a:solidFill>
                  <a:srgbClr val="FFFFFF"/>
                </a:solidFill>
              </a:endParaRPr>
            </a:p>
          </p:txBody>
        </p:sp>
        <p:sp>
          <p:nvSpPr>
            <p:cNvPr id="7" name="Freeform 19"/>
            <p:cNvSpPr>
              <a:spLocks/>
            </p:cNvSpPr>
            <p:nvPr userDrawn="1"/>
          </p:nvSpPr>
          <p:spPr bwMode="auto">
            <a:xfrm>
              <a:off x="2335" y="1923"/>
              <a:ext cx="1025" cy="884"/>
            </a:xfrm>
            <a:custGeom>
              <a:avLst/>
              <a:gdLst>
                <a:gd name="T0" fmla="*/ 545 w 545"/>
                <a:gd name="T1" fmla="*/ 286 h 469"/>
                <a:gd name="T2" fmla="*/ 260 w 545"/>
                <a:gd name="T3" fmla="*/ 100 h 469"/>
                <a:gd name="T4" fmla="*/ 0 w 545"/>
                <a:gd name="T5" fmla="*/ 0 h 469"/>
                <a:gd name="T6" fmla="*/ 0 w 545"/>
                <a:gd name="T7" fmla="*/ 391 h 469"/>
                <a:gd name="T8" fmla="*/ 250 w 545"/>
                <a:gd name="T9" fmla="*/ 469 h 469"/>
                <a:gd name="T10" fmla="*/ 545 w 545"/>
                <a:gd name="T11" fmla="*/ 286 h 469"/>
              </a:gdLst>
              <a:ahLst/>
              <a:cxnLst>
                <a:cxn ang="0">
                  <a:pos x="T0" y="T1"/>
                </a:cxn>
                <a:cxn ang="0">
                  <a:pos x="T2" y="T3"/>
                </a:cxn>
                <a:cxn ang="0">
                  <a:pos x="T4" y="T5"/>
                </a:cxn>
                <a:cxn ang="0">
                  <a:pos x="T6" y="T7"/>
                </a:cxn>
                <a:cxn ang="0">
                  <a:pos x="T8" y="T9"/>
                </a:cxn>
                <a:cxn ang="0">
                  <a:pos x="T10" y="T11"/>
                </a:cxn>
              </a:cxnLst>
              <a:rect l="0" t="0" r="r" b="b"/>
              <a:pathLst>
                <a:path w="545" h="469">
                  <a:moveTo>
                    <a:pt x="545" y="286"/>
                  </a:moveTo>
                  <a:cubicBezTo>
                    <a:pt x="545" y="192"/>
                    <a:pt x="496" y="153"/>
                    <a:pt x="260" y="100"/>
                  </a:cubicBezTo>
                  <a:cubicBezTo>
                    <a:pt x="116" y="68"/>
                    <a:pt x="57" y="33"/>
                    <a:pt x="0" y="0"/>
                  </a:cubicBezTo>
                  <a:cubicBezTo>
                    <a:pt x="0" y="391"/>
                    <a:pt x="0" y="391"/>
                    <a:pt x="0" y="391"/>
                  </a:cubicBezTo>
                  <a:cubicBezTo>
                    <a:pt x="79" y="440"/>
                    <a:pt x="191" y="469"/>
                    <a:pt x="250" y="469"/>
                  </a:cubicBezTo>
                  <a:cubicBezTo>
                    <a:pt x="449" y="469"/>
                    <a:pt x="545" y="382"/>
                    <a:pt x="545" y="286"/>
                  </a:cubicBezTo>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GB" sz="2400" dirty="0">
                <a:solidFill>
                  <a:srgbClr val="FFFFFF"/>
                </a:solidFill>
              </a:endParaRPr>
            </a:p>
          </p:txBody>
        </p:sp>
      </p:grpSp>
    </p:spTree>
    <p:extLst>
      <p:ext uri="{BB962C8B-B14F-4D97-AF65-F5344CB8AC3E}">
        <p14:creationId xmlns:p14="http://schemas.microsoft.com/office/powerpoint/2010/main" val="256562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5419792"/>
          </a:xfrm>
          <a:solidFill>
            <a:schemeClr val="bg2"/>
          </a:solidFill>
        </p:spPr>
        <p:txBody>
          <a:bodyPr anchor="ctr" anchorCtr="0"/>
          <a:lstStyle>
            <a:lvl1pPr marL="0" indent="0" algn="ctr">
              <a:buNone/>
              <a:defRPr sz="1600" baseline="0"/>
            </a:lvl1pPr>
          </a:lstStyle>
          <a:p>
            <a:r>
              <a:rPr lang="en-GB" dirty="0" smtClean="0"/>
              <a:t>Click on the icon to insert a picture</a:t>
            </a:r>
            <a:endParaRPr lang="en-GB" dirty="0"/>
          </a:p>
        </p:txBody>
      </p:sp>
      <p:sp>
        <p:nvSpPr>
          <p:cNvPr id="10" name="Rektangel 9"/>
          <p:cNvSpPr/>
          <p:nvPr userDrawn="1"/>
        </p:nvSpPr>
        <p:spPr>
          <a:xfrm>
            <a:off x="0" y="5419792"/>
            <a:ext cx="12183576" cy="1438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smtClean="0"/>
          </a:p>
        </p:txBody>
      </p:sp>
      <p:sp>
        <p:nvSpPr>
          <p:cNvPr id="15" name="Rektangel 14"/>
          <p:cNvSpPr/>
          <p:nvPr userDrawn="1"/>
        </p:nvSpPr>
        <p:spPr>
          <a:xfrm>
            <a:off x="8576442"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smtClean="0"/>
          </a:p>
        </p:txBody>
      </p:sp>
      <p:sp>
        <p:nvSpPr>
          <p:cNvPr id="7" name="Text Placeholder 6"/>
          <p:cNvSpPr>
            <a:spLocks noGrp="1"/>
          </p:cNvSpPr>
          <p:nvPr>
            <p:ph type="body" sz="quarter" idx="15"/>
          </p:nvPr>
        </p:nvSpPr>
        <p:spPr>
          <a:xfrm>
            <a:off x="330200" y="5985949"/>
            <a:ext cx="5621338" cy="376755"/>
          </a:xfrm>
        </p:spPr>
        <p:txBody>
          <a:bodyPr anchor="ctr" anchorCtr="0"/>
          <a:lstStyle>
            <a:lvl1pPr marL="0" indent="0">
              <a:buNone/>
              <a:defRPr sz="1400"/>
            </a:lvl1pPr>
          </a:lstStyle>
          <a:p>
            <a:pPr lvl="0"/>
            <a:r>
              <a:rPr lang="en-US" smtClean="0"/>
              <a:t>Click to edit Master text styles</a:t>
            </a:r>
          </a:p>
        </p:txBody>
      </p:sp>
      <p:sp>
        <p:nvSpPr>
          <p:cNvPr id="14" name="Title 1"/>
          <p:cNvSpPr>
            <a:spLocks noGrp="1"/>
          </p:cNvSpPr>
          <p:nvPr>
            <p:ph type="ctrTitle"/>
          </p:nvPr>
        </p:nvSpPr>
        <p:spPr>
          <a:xfrm>
            <a:off x="330200" y="2094357"/>
            <a:ext cx="4862400" cy="1231078"/>
          </a:xfrm>
          <a:noFill/>
        </p:spPr>
        <p:txBody>
          <a:bodyPr lIns="0" tIns="0" rIns="0" bIns="0" anchor="ctr" anchorCtr="0"/>
          <a:lstStyle>
            <a:lvl1pPr algn="l">
              <a:defRPr sz="2800" b="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01186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C">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0"/>
            <a:ext cx="12192000" cy="6858000"/>
          </a:xfrm>
          <a:solidFill>
            <a:schemeClr val="bg2"/>
          </a:solidFill>
        </p:spPr>
        <p:txBody>
          <a:bodyPr anchor="ctr" anchorCtr="0"/>
          <a:lstStyle>
            <a:lvl1pPr marL="0" indent="0" algn="ctr">
              <a:buNone/>
              <a:defRPr sz="1600" baseline="0"/>
            </a:lvl1pPr>
          </a:lstStyle>
          <a:p>
            <a:r>
              <a:rPr lang="en-GB" dirty="0" smtClean="0"/>
              <a:t>Click on the icon to insert a picture</a:t>
            </a:r>
            <a:endParaRPr lang="en-GB" dirty="0"/>
          </a:p>
        </p:txBody>
      </p:sp>
      <p:sp>
        <p:nvSpPr>
          <p:cNvPr id="15" name="Rektangel 14"/>
          <p:cNvSpPr/>
          <p:nvPr userDrawn="1"/>
        </p:nvSpPr>
        <p:spPr>
          <a:xfrm>
            <a:off x="8576442"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smtClean="0"/>
          </a:p>
        </p:txBody>
      </p:sp>
      <p:sp>
        <p:nvSpPr>
          <p:cNvPr id="20" name="Title 1"/>
          <p:cNvSpPr>
            <a:spLocks noGrp="1"/>
          </p:cNvSpPr>
          <p:nvPr>
            <p:ph type="ctrTitle"/>
          </p:nvPr>
        </p:nvSpPr>
        <p:spPr>
          <a:xfrm>
            <a:off x="330200" y="2813461"/>
            <a:ext cx="4862400" cy="1231078"/>
          </a:xfrm>
          <a:noFill/>
        </p:spPr>
        <p:txBody>
          <a:bodyPr lIns="0" tIns="0" rIns="0" bIns="0" anchor="ctr" anchorCtr="0"/>
          <a:lstStyle>
            <a:lvl1pPr algn="l">
              <a:defRPr sz="2800" b="0">
                <a:solidFill>
                  <a:schemeClr val="bg1"/>
                </a:solidFill>
              </a:defRPr>
            </a:lvl1pPr>
          </a:lstStyle>
          <a:p>
            <a:r>
              <a:rPr lang="en-US" smtClean="0"/>
              <a:t>Click to edit Master title style</a:t>
            </a:r>
            <a:endParaRPr lang="en-GB" dirty="0"/>
          </a:p>
        </p:txBody>
      </p:sp>
      <p:sp>
        <p:nvSpPr>
          <p:cNvPr id="16" name="Text Placeholder 6"/>
          <p:cNvSpPr>
            <a:spLocks noGrp="1"/>
          </p:cNvSpPr>
          <p:nvPr>
            <p:ph type="body" sz="quarter" idx="15"/>
          </p:nvPr>
        </p:nvSpPr>
        <p:spPr>
          <a:xfrm>
            <a:off x="330200" y="5985949"/>
            <a:ext cx="5461000" cy="376755"/>
          </a:xfrm>
        </p:spPr>
        <p:txBody>
          <a:bodyPr anchor="ctr" anchorCtr="0"/>
          <a:lstStyle>
            <a:lvl1pPr marL="0" indent="0">
              <a:buNone/>
              <a:defRPr sz="1400"/>
            </a:lvl1pPr>
          </a:lstStyle>
          <a:p>
            <a:pPr lvl="0"/>
            <a:r>
              <a:rPr lang="en-US" smtClean="0"/>
              <a:t>Click to edit Master text styles</a:t>
            </a:r>
          </a:p>
        </p:txBody>
      </p:sp>
      <p:grpSp>
        <p:nvGrpSpPr>
          <p:cNvPr id="3" name="Gruppe 2"/>
          <p:cNvGrpSpPr/>
          <p:nvPr userDrawn="1"/>
        </p:nvGrpSpPr>
        <p:grpSpPr>
          <a:xfrm>
            <a:off x="-27279783" y="-3540034"/>
            <a:ext cx="39478305" cy="3113045"/>
            <a:chOff x="0" y="-1705702"/>
            <a:chExt cx="12192000" cy="961395"/>
          </a:xfrm>
        </p:grpSpPr>
        <p:pic>
          <p:nvPicPr>
            <p:cNvPr id="18" name="Billed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0200" y="-1535009"/>
              <a:ext cx="11530013" cy="91494"/>
            </a:xfrm>
            <a:prstGeom prst="rect">
              <a:avLst/>
            </a:prstGeom>
          </p:spPr>
        </p:pic>
        <p:pic>
          <p:nvPicPr>
            <p:cNvPr id="19" name="Billede 18"/>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10384221" y="-1214074"/>
              <a:ext cx="1505262" cy="427995"/>
            </a:xfrm>
            <a:prstGeom prst="rect">
              <a:avLst/>
            </a:prstGeom>
          </p:spPr>
        </p:pic>
        <p:sp>
          <p:nvSpPr>
            <p:cNvPr id="2" name="Rektangel 1"/>
            <p:cNvSpPr/>
            <p:nvPr userDrawn="1"/>
          </p:nvSpPr>
          <p:spPr>
            <a:xfrm>
              <a:off x="0" y="-1705702"/>
              <a:ext cx="12192000" cy="961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dirty="0" err="1" smtClean="0"/>
            </a:p>
          </p:txBody>
        </p:sp>
      </p:grpSp>
    </p:spTree>
    <p:extLst>
      <p:ext uri="{BB962C8B-B14F-4D97-AF65-F5344CB8AC3E}">
        <p14:creationId xmlns:p14="http://schemas.microsoft.com/office/powerpoint/2010/main" val="3899267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D">
    <p:spTree>
      <p:nvGrpSpPr>
        <p:cNvPr id="1" name=""/>
        <p:cNvGrpSpPr/>
        <p:nvPr/>
      </p:nvGrpSpPr>
      <p:grpSpPr>
        <a:xfrm>
          <a:off x="0" y="0"/>
          <a:ext cx="0" cy="0"/>
          <a:chOff x="0" y="0"/>
          <a:chExt cx="0" cy="0"/>
        </a:xfrm>
      </p:grpSpPr>
      <p:sp>
        <p:nvSpPr>
          <p:cNvPr id="12" name="Pladsholder til billede 11"/>
          <p:cNvSpPr>
            <a:spLocks noGrp="1"/>
          </p:cNvSpPr>
          <p:nvPr>
            <p:ph type="pic" sz="quarter" idx="14" hasCustomPrompt="1"/>
          </p:nvPr>
        </p:nvSpPr>
        <p:spPr>
          <a:xfrm>
            <a:off x="0" y="9728"/>
            <a:ext cx="12192000" cy="6858000"/>
          </a:xfrm>
          <a:solidFill>
            <a:schemeClr val="bg2"/>
          </a:solidFill>
        </p:spPr>
        <p:txBody>
          <a:bodyPr anchor="ctr" anchorCtr="0"/>
          <a:lstStyle>
            <a:lvl1pPr marL="0" indent="0" algn="ctr">
              <a:buNone/>
              <a:defRPr sz="1600" baseline="0"/>
            </a:lvl1pPr>
          </a:lstStyle>
          <a:p>
            <a:r>
              <a:rPr lang="en-GB" dirty="0" smtClean="0"/>
              <a:t>Click on the icon to insert a picture</a:t>
            </a:r>
            <a:endParaRPr lang="en-GB" dirty="0"/>
          </a:p>
        </p:txBody>
      </p:sp>
      <p:sp>
        <p:nvSpPr>
          <p:cNvPr id="15" name="Rektangel 14"/>
          <p:cNvSpPr/>
          <p:nvPr userDrawn="1"/>
        </p:nvSpPr>
        <p:spPr>
          <a:xfrm>
            <a:off x="8576442" y="-10886"/>
            <a:ext cx="3615559" cy="1124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smtClean="0"/>
          </a:p>
        </p:txBody>
      </p:sp>
      <p:sp>
        <p:nvSpPr>
          <p:cNvPr id="20" name="Title 1"/>
          <p:cNvSpPr>
            <a:spLocks noGrp="1"/>
          </p:cNvSpPr>
          <p:nvPr>
            <p:ph type="ctrTitle"/>
          </p:nvPr>
        </p:nvSpPr>
        <p:spPr>
          <a:xfrm>
            <a:off x="330200" y="2813461"/>
            <a:ext cx="4862400" cy="1231078"/>
          </a:xfrm>
          <a:noFill/>
        </p:spPr>
        <p:txBody>
          <a:bodyPr lIns="0" tIns="0" rIns="0" bIns="0" anchor="ctr" anchorCtr="0"/>
          <a:lstStyle>
            <a:lvl1pPr algn="l">
              <a:defRPr sz="2800" b="0">
                <a:solidFill>
                  <a:schemeClr val="bg1"/>
                </a:solidFill>
              </a:defRPr>
            </a:lvl1pPr>
          </a:lstStyle>
          <a:p>
            <a:r>
              <a:rPr lang="en-US" dirty="0" smtClean="0"/>
              <a:t>Click to edit Master title style</a:t>
            </a:r>
            <a:endParaRPr lang="en-GB" dirty="0"/>
          </a:p>
        </p:txBody>
      </p:sp>
      <p:sp>
        <p:nvSpPr>
          <p:cNvPr id="10" name="Text Placeholder 6"/>
          <p:cNvSpPr>
            <a:spLocks noGrp="1"/>
          </p:cNvSpPr>
          <p:nvPr>
            <p:ph type="body" sz="quarter" idx="15"/>
          </p:nvPr>
        </p:nvSpPr>
        <p:spPr>
          <a:xfrm>
            <a:off x="330200" y="5985949"/>
            <a:ext cx="5461000" cy="376755"/>
          </a:xfrm>
        </p:spPr>
        <p:txBody>
          <a:bodyPr anchor="ctr" anchorCtr="0"/>
          <a:lstStyle>
            <a:lvl1pPr marL="0" indent="0">
              <a:buNone/>
              <a:defRPr sz="1400">
                <a:solidFill>
                  <a:schemeClr val="bg1"/>
                </a:solidFill>
              </a:defRPr>
            </a:lvl1pPr>
          </a:lstStyle>
          <a:p>
            <a:pPr lvl="0"/>
            <a:r>
              <a:rPr lang="en-US" smtClean="0"/>
              <a:t>Click to edit Master text styles</a:t>
            </a:r>
          </a:p>
        </p:txBody>
      </p:sp>
      <p:sp>
        <p:nvSpPr>
          <p:cNvPr id="11" name="Date Placeholder 3"/>
          <p:cNvSpPr>
            <a:spLocks noGrp="1"/>
          </p:cNvSpPr>
          <p:nvPr>
            <p:ph type="dt" sz="half" idx="2"/>
          </p:nvPr>
        </p:nvSpPr>
        <p:spPr>
          <a:xfrm>
            <a:off x="842175" y="6498562"/>
            <a:ext cx="1037025" cy="176675"/>
          </a:xfrm>
          <a:prstGeom prst="rect">
            <a:avLst/>
          </a:prstGeom>
        </p:spPr>
        <p:txBody>
          <a:bodyPr vert="horz" lIns="0" tIns="0" rIns="0" bIns="0" rtlCol="0" anchor="b" anchorCtr="0">
            <a:noAutofit/>
          </a:bodyPr>
          <a:lstStyle>
            <a:lvl1pPr algn="l">
              <a:defRPr sz="800">
                <a:solidFill>
                  <a:schemeClr val="bg1"/>
                </a:solidFill>
              </a:defRPr>
            </a:lvl1pPr>
          </a:lstStyle>
          <a:p>
            <a:r>
              <a:rPr lang="en-GB" smtClean="0"/>
              <a:t>04/01/2017</a:t>
            </a:r>
            <a:endParaRPr lang="en-GB" dirty="0"/>
          </a:p>
        </p:txBody>
      </p:sp>
      <p:sp>
        <p:nvSpPr>
          <p:cNvPr id="13" name="Footer Placeholder 4"/>
          <p:cNvSpPr>
            <a:spLocks noGrp="1"/>
          </p:cNvSpPr>
          <p:nvPr>
            <p:ph type="ftr" sz="quarter" idx="3"/>
          </p:nvPr>
        </p:nvSpPr>
        <p:spPr>
          <a:xfrm>
            <a:off x="2008574" y="6498562"/>
            <a:ext cx="3942963" cy="176675"/>
          </a:xfrm>
          <a:prstGeom prst="rect">
            <a:avLst/>
          </a:prstGeom>
        </p:spPr>
        <p:txBody>
          <a:bodyPr vert="horz" lIns="0" tIns="0" rIns="0" bIns="0" rtlCol="0" anchor="b" anchorCtr="0">
            <a:noAutofit/>
          </a:bodyPr>
          <a:lstStyle>
            <a:lvl1pPr algn="l">
              <a:defRPr sz="800">
                <a:solidFill>
                  <a:schemeClr val="bg1"/>
                </a:solidFill>
              </a:defRPr>
            </a:lvl1pPr>
          </a:lstStyle>
          <a:p>
            <a:r>
              <a:rPr lang="en-GB" smtClean="0"/>
              <a:t>Dentsply Sirona 2017</a:t>
            </a:r>
            <a:endParaRPr lang="en-GB" dirty="0"/>
          </a:p>
        </p:txBody>
      </p:sp>
      <p:sp>
        <p:nvSpPr>
          <p:cNvPr id="16" name="Slide Number Placeholder 5"/>
          <p:cNvSpPr>
            <a:spLocks noGrp="1"/>
          </p:cNvSpPr>
          <p:nvPr>
            <p:ph type="sldNum" sz="quarter" idx="4"/>
          </p:nvPr>
        </p:nvSpPr>
        <p:spPr>
          <a:xfrm>
            <a:off x="330201" y="6498561"/>
            <a:ext cx="382599" cy="176675"/>
          </a:xfrm>
          <a:prstGeom prst="rect">
            <a:avLst/>
          </a:prstGeom>
        </p:spPr>
        <p:txBody>
          <a:bodyPr vert="horz" lIns="0" tIns="0" rIns="0" bIns="0" rtlCol="0" anchor="b" anchorCtr="0">
            <a:noAutofit/>
          </a:bodyPr>
          <a:lstStyle>
            <a:lvl1pPr algn="l">
              <a:defRPr sz="800">
                <a:solidFill>
                  <a:schemeClr val="bg1"/>
                </a:solidFill>
              </a:defRPr>
            </a:lvl1pPr>
          </a:lstStyle>
          <a:p>
            <a:fld id="{45D37B1E-C366-494F-A587-962AD9AABC83}" type="slidenum">
              <a:rPr lang="en-GB" smtClean="0"/>
              <a:pPr/>
              <a:t>‹#›</a:t>
            </a:fld>
            <a:endParaRPr lang="en-GB" dirty="0"/>
          </a:p>
        </p:txBody>
      </p:sp>
    </p:spTree>
    <p:extLst>
      <p:ext uri="{BB962C8B-B14F-4D97-AF65-F5344CB8AC3E}">
        <p14:creationId xmlns:p14="http://schemas.microsoft.com/office/powerpoint/2010/main" val="323385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1200" y="555626"/>
            <a:ext cx="11529599" cy="1001712"/>
          </a:xfrm>
        </p:spPr>
        <p:txBody>
          <a:bodyPr/>
          <a:lstStyle>
            <a:lvl1pPr>
              <a:defRPr baseline="0"/>
            </a:lvl1pPr>
          </a:lstStyle>
          <a:p>
            <a:r>
              <a:rPr lang="en-GB" dirty="0" smtClean="0"/>
              <a:t>Agenda/Program</a:t>
            </a:r>
            <a:endParaRPr lang="en-GB" dirty="0"/>
          </a:p>
        </p:txBody>
      </p:sp>
      <p:sp>
        <p:nvSpPr>
          <p:cNvPr id="3" name="Content Placeholder 2"/>
          <p:cNvSpPr>
            <a:spLocks noGrp="1"/>
          </p:cNvSpPr>
          <p:nvPr>
            <p:ph sz="half" idx="1" hasCustomPrompt="1"/>
          </p:nvPr>
        </p:nvSpPr>
        <p:spPr>
          <a:xfrm>
            <a:off x="331200" y="1825625"/>
            <a:ext cx="11529599" cy="3943350"/>
          </a:xfrm>
        </p:spPr>
        <p:txBody>
          <a:bodyPr/>
          <a:lstStyle>
            <a:lvl1pPr marL="0" indent="0">
              <a:buNone/>
              <a:defRPr/>
            </a:lvl1pPr>
          </a:lstStyle>
          <a:p>
            <a:r>
              <a:rPr lang="en-GB" dirty="0" smtClean="0"/>
              <a:t>Click to edit</a:t>
            </a:r>
            <a:endParaRPr lang="en-GB" dirty="0"/>
          </a:p>
        </p:txBody>
      </p:sp>
    </p:spTree>
    <p:extLst>
      <p:ext uri="{BB962C8B-B14F-4D97-AF65-F5344CB8AC3E}">
        <p14:creationId xmlns:p14="http://schemas.microsoft.com/office/powerpoint/2010/main" val="399558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800" dirty="0" err="1" smtClean="0">
              <a:solidFill>
                <a:srgbClr val="FFFFFF"/>
              </a:solidFill>
            </a:endParaRPr>
          </a:p>
        </p:txBody>
      </p:sp>
      <p:sp>
        <p:nvSpPr>
          <p:cNvPr id="2" name="Title 1"/>
          <p:cNvSpPr>
            <a:spLocks noGrp="1"/>
          </p:cNvSpPr>
          <p:nvPr>
            <p:ph type="title" hasCustomPrompt="1"/>
          </p:nvPr>
        </p:nvSpPr>
        <p:spPr/>
        <p:txBody>
          <a:bodyPr/>
          <a:lstStyle>
            <a:lvl1pPr>
              <a:defRPr baseline="0">
                <a:solidFill>
                  <a:srgbClr val="FFFFFF"/>
                </a:solidFill>
              </a:defRPr>
            </a:lvl1pPr>
          </a:lstStyle>
          <a:p>
            <a:r>
              <a:rPr lang="en-GB" dirty="0" smtClean="0"/>
              <a:t>Agenda/Program</a:t>
            </a:r>
            <a:endParaRPr lang="en-GB" dirty="0"/>
          </a:p>
        </p:txBody>
      </p:sp>
      <p:sp>
        <p:nvSpPr>
          <p:cNvPr id="3" name="Content Placeholder 2"/>
          <p:cNvSpPr>
            <a:spLocks noGrp="1"/>
          </p:cNvSpPr>
          <p:nvPr>
            <p:ph sz="half" idx="1"/>
          </p:nvPr>
        </p:nvSpPr>
        <p:spPr>
          <a:xfrm>
            <a:off x="330201" y="1825625"/>
            <a:ext cx="11530011" cy="3943350"/>
          </a:xfrm>
        </p:spPr>
        <p:txBody>
          <a:bodyPr/>
          <a:lstStyle>
            <a:lvl1pPr marL="0" indent="0">
              <a:buNone/>
              <a:defRPr sz="200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428731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smtClean="0"/>
              <a:t>Click to edit</a:t>
            </a:r>
            <a:endParaRPr lang="en-GB" dirty="0"/>
          </a:p>
        </p:txBody>
      </p:sp>
      <p:sp>
        <p:nvSpPr>
          <p:cNvPr id="3" name="Content Placeholder 2"/>
          <p:cNvSpPr>
            <a:spLocks noGrp="1"/>
          </p:cNvSpPr>
          <p:nvPr>
            <p:ph sz="half" idx="1" hasCustomPrompt="1"/>
          </p:nvPr>
        </p:nvSpPr>
        <p:spPr>
          <a:xfrm>
            <a:off x="330201" y="1825625"/>
            <a:ext cx="11530011" cy="3943350"/>
          </a:xfrm>
        </p:spPr>
        <p:txBody>
          <a:bodyPr/>
          <a:lstStyle>
            <a:lvl2pPr>
              <a:defRPr/>
            </a:lvl2pPr>
            <a:lvl3pPr>
              <a:defRPr/>
            </a:lvl3pPr>
            <a:lvl4pPr>
              <a:defRPr baseline="0"/>
            </a:lvl4pPr>
          </a:lstStyle>
          <a:p>
            <a:r>
              <a:rPr lang="en-GB" dirty="0" smtClean="0"/>
              <a:t>Click to edit</a:t>
            </a:r>
          </a:p>
          <a:p>
            <a:pPr lvl="1"/>
            <a:r>
              <a:rPr lang="en-GB" dirty="0" smtClean="0"/>
              <a:t>Click to edit</a:t>
            </a:r>
          </a:p>
          <a:p>
            <a:pPr lvl="2"/>
            <a:r>
              <a:rPr lang="en-GB" dirty="0" smtClean="0"/>
              <a:t>Click to edit</a:t>
            </a:r>
          </a:p>
          <a:p>
            <a:pPr lvl="3"/>
            <a:r>
              <a:rPr lang="en-GB" dirty="0" smtClean="0"/>
              <a:t>Click to edit</a:t>
            </a:r>
          </a:p>
        </p:txBody>
      </p:sp>
    </p:spTree>
    <p:extLst>
      <p:ext uri="{BB962C8B-B14F-4D97-AF65-F5344CB8AC3E}">
        <p14:creationId xmlns:p14="http://schemas.microsoft.com/office/powerpoint/2010/main" val="48948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hasCustomPrompt="1"/>
          </p:nvPr>
        </p:nvSpPr>
        <p:spPr>
          <a:xfrm>
            <a:off x="330201" y="1825625"/>
            <a:ext cx="5621337" cy="3943350"/>
          </a:xfrm>
        </p:spPr>
        <p:txBody>
          <a:bodyPr/>
          <a:lstStyle/>
          <a:p>
            <a:r>
              <a:rPr lang="en-GB" dirty="0" smtClean="0"/>
              <a:t>Click to edit</a:t>
            </a:r>
          </a:p>
          <a:p>
            <a:pPr lvl="1"/>
            <a:r>
              <a:rPr lang="en-GB" dirty="0" smtClean="0"/>
              <a:t>Click to edit</a:t>
            </a:r>
          </a:p>
          <a:p>
            <a:pPr lvl="2"/>
            <a:r>
              <a:rPr lang="en-GB" dirty="0" smtClean="0"/>
              <a:t>Click to edit</a:t>
            </a:r>
          </a:p>
          <a:p>
            <a:pPr lvl="3"/>
            <a:r>
              <a:rPr lang="en-GB" dirty="0" smtClean="0"/>
              <a:t>Click to edit</a:t>
            </a:r>
          </a:p>
        </p:txBody>
      </p:sp>
      <p:sp>
        <p:nvSpPr>
          <p:cNvPr id="4" name="Content Placeholder 3"/>
          <p:cNvSpPr>
            <a:spLocks noGrp="1"/>
          </p:cNvSpPr>
          <p:nvPr>
            <p:ph sz="half" idx="2" hasCustomPrompt="1"/>
          </p:nvPr>
        </p:nvSpPr>
        <p:spPr>
          <a:xfrm>
            <a:off x="6240463" y="1825625"/>
            <a:ext cx="5619749" cy="3943350"/>
          </a:xfrm>
        </p:spPr>
        <p:txBody>
          <a:bodyPr/>
          <a:lstStyle/>
          <a:p>
            <a:r>
              <a:rPr lang="en-GB" dirty="0" smtClean="0"/>
              <a:t>Click to edit</a:t>
            </a:r>
          </a:p>
          <a:p>
            <a:pPr lvl="1"/>
            <a:r>
              <a:rPr lang="en-GB" dirty="0" smtClean="0"/>
              <a:t>Click to edit</a:t>
            </a:r>
          </a:p>
          <a:p>
            <a:pPr lvl="2"/>
            <a:r>
              <a:rPr lang="en-GB" dirty="0" smtClean="0"/>
              <a:t>Click to edit</a:t>
            </a:r>
          </a:p>
          <a:p>
            <a:pPr lvl="3"/>
            <a:r>
              <a:rPr lang="en-GB" dirty="0" smtClean="0"/>
              <a:t>Click to edit</a:t>
            </a:r>
          </a:p>
        </p:txBody>
      </p:sp>
    </p:spTree>
    <p:extLst>
      <p:ext uri="{BB962C8B-B14F-4D97-AF65-F5344CB8AC3E}">
        <p14:creationId xmlns:p14="http://schemas.microsoft.com/office/powerpoint/2010/main" val="131716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0200" y="555625"/>
            <a:ext cx="9566837" cy="3795913"/>
          </a:xfrm>
          <a:noFill/>
        </p:spPr>
        <p:txBody>
          <a:bodyPr vert="horz" lIns="0" tIns="0" rIns="0" bIns="0" rtlCol="0" anchor="t" anchorCtr="0">
            <a:noAutofit/>
          </a:bodyPr>
          <a:lstStyle>
            <a:lvl1pPr>
              <a:defRPr lang="da-DK" sz="4800" b="0" dirty="0">
                <a:solidFill>
                  <a:srgbClr val="FFFFFF"/>
                </a:solidFill>
              </a:defRPr>
            </a:lvl1pPr>
          </a:lstStyle>
          <a:p>
            <a:r>
              <a:rPr lang="en-GB" dirty="0" smtClean="0"/>
              <a:t>Click to edit</a:t>
            </a:r>
          </a:p>
        </p:txBody>
      </p:sp>
    </p:spTree>
    <p:extLst>
      <p:ext uri="{BB962C8B-B14F-4D97-AF65-F5344CB8AC3E}">
        <p14:creationId xmlns:p14="http://schemas.microsoft.com/office/powerpoint/2010/main" val="158661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0201" y="555626"/>
            <a:ext cx="11530012" cy="1001712"/>
          </a:xfrm>
          <a:prstGeom prst="rect">
            <a:avLst/>
          </a:prstGeom>
        </p:spPr>
        <p:txBody>
          <a:bodyPr vert="horz" lIns="0" tIns="0" rIns="0" bIns="0" rtlCol="0" anchor="t" anchorCtr="0">
            <a:noAutofit/>
          </a:bodyPr>
          <a:lstStyle/>
          <a:p>
            <a:r>
              <a:rPr lang="da-DK" dirty="0" err="1" smtClean="0"/>
              <a:t>Click</a:t>
            </a:r>
            <a:r>
              <a:rPr lang="da-DK" dirty="0" smtClean="0"/>
              <a:t> </a:t>
            </a:r>
            <a:r>
              <a:rPr lang="da-DK" dirty="0" err="1" smtClean="0"/>
              <a:t>edit</a:t>
            </a:r>
            <a:r>
              <a:rPr lang="da-DK" dirty="0" smtClean="0"/>
              <a:t> master</a:t>
            </a:r>
            <a:endParaRPr lang="en-GB" dirty="0"/>
          </a:p>
        </p:txBody>
      </p:sp>
      <p:sp>
        <p:nvSpPr>
          <p:cNvPr id="3" name="Text Placeholder 2"/>
          <p:cNvSpPr>
            <a:spLocks noGrp="1"/>
          </p:cNvSpPr>
          <p:nvPr>
            <p:ph type="body" idx="1"/>
          </p:nvPr>
        </p:nvSpPr>
        <p:spPr>
          <a:xfrm>
            <a:off x="330201" y="1825625"/>
            <a:ext cx="11530012" cy="3943350"/>
          </a:xfrm>
          <a:prstGeom prst="rect">
            <a:avLst/>
          </a:prstGeom>
        </p:spPr>
        <p:txBody>
          <a:bodyPr vert="horz" lIns="0" tIns="0" rIns="0" bIns="0" rtlCol="0">
            <a:noAutofit/>
          </a:bodyPr>
          <a:lstStyle/>
          <a:p>
            <a:pPr lvl="0"/>
            <a:r>
              <a:rPr lang="da-DK" dirty="0" err="1" smtClean="0"/>
              <a:t>Click</a:t>
            </a:r>
            <a:r>
              <a:rPr lang="da-DK" dirty="0" smtClean="0"/>
              <a:t> to </a:t>
            </a:r>
            <a:r>
              <a:rPr lang="da-DK" dirty="0" err="1" smtClean="0"/>
              <a:t>edit</a:t>
            </a:r>
            <a:r>
              <a:rPr lang="da-DK" dirty="0" smtClean="0"/>
              <a:t> master </a:t>
            </a:r>
            <a:r>
              <a:rPr lang="da-DK" dirty="0" err="1" smtClean="0"/>
              <a:t>level</a:t>
            </a:r>
            <a:r>
              <a:rPr lang="da-DK" dirty="0" smtClean="0"/>
              <a:t> A</a:t>
            </a:r>
          </a:p>
          <a:p>
            <a:pPr lvl="1"/>
            <a:r>
              <a:rPr lang="da-DK" dirty="0" smtClean="0"/>
              <a:t>Level B</a:t>
            </a:r>
          </a:p>
          <a:p>
            <a:pPr lvl="2"/>
            <a:r>
              <a:rPr lang="da-DK" dirty="0" smtClean="0"/>
              <a:t>Level C</a:t>
            </a:r>
          </a:p>
          <a:p>
            <a:pPr lvl="3"/>
            <a:r>
              <a:rPr lang="da-DK" dirty="0" smtClean="0"/>
              <a:t>Level D</a:t>
            </a:r>
          </a:p>
          <a:p>
            <a:pPr lvl="4"/>
            <a:r>
              <a:rPr lang="da-DK" dirty="0" smtClean="0"/>
              <a:t>Level E</a:t>
            </a:r>
          </a:p>
          <a:p>
            <a:pPr lvl="5"/>
            <a:r>
              <a:rPr lang="da-DK" dirty="0" smtClean="0"/>
              <a:t>Level F</a:t>
            </a:r>
          </a:p>
          <a:p>
            <a:pPr lvl="6"/>
            <a:r>
              <a:rPr lang="da-DK" dirty="0" smtClean="0"/>
              <a:t>Level G</a:t>
            </a:r>
          </a:p>
          <a:p>
            <a:pPr lvl="7"/>
            <a:r>
              <a:rPr lang="da-DK" dirty="0" smtClean="0"/>
              <a:t>Level H</a:t>
            </a:r>
          </a:p>
          <a:p>
            <a:pPr lvl="8"/>
            <a:r>
              <a:rPr lang="da-DK" dirty="0" smtClean="0"/>
              <a:t>Level I</a:t>
            </a:r>
            <a:endParaRPr lang="en-GB" dirty="0"/>
          </a:p>
        </p:txBody>
      </p:sp>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58" r:id="rId1"/>
    <p:sldLayoutId id="2147483673" r:id="rId2"/>
    <p:sldLayoutId id="2147483665" r:id="rId3"/>
    <p:sldLayoutId id="2147483667" r:id="rId4"/>
    <p:sldLayoutId id="2147483666" r:id="rId5"/>
    <p:sldLayoutId id="2147483674" r:id="rId6"/>
    <p:sldLayoutId id="2147483663" r:id="rId7"/>
    <p:sldLayoutId id="2147483664" r:id="rId8"/>
    <p:sldLayoutId id="2147483661" r:id="rId9"/>
    <p:sldLayoutId id="2147483662" r:id="rId10"/>
    <p:sldLayoutId id="2147483669" r:id="rId11"/>
    <p:sldLayoutId id="2147483675" r:id="rId12"/>
    <p:sldLayoutId id="2147483668" r:id="rId13"/>
    <p:sldLayoutId id="2147483672" r:id="rId14"/>
  </p:sldLayoutIdLst>
  <p:hf hdr="0"/>
  <p:txStyles>
    <p:titleStyle>
      <a:lvl1pPr algn="l" defTabSz="914400" rtl="0" eaLnBrk="1" latinLnBrk="0" hangingPunct="1">
        <a:lnSpc>
          <a:spcPct val="90000"/>
        </a:lnSpc>
        <a:spcBef>
          <a:spcPct val="0"/>
        </a:spcBef>
        <a:buNone/>
        <a:defRPr sz="3200" b="0" kern="1200">
          <a:solidFill>
            <a:schemeClr val="accent1"/>
          </a:solidFill>
          <a:latin typeface="+mj-lt"/>
          <a:ea typeface="+mj-ea"/>
          <a:cs typeface="+mj-cs"/>
        </a:defRPr>
      </a:lvl1pPr>
    </p:titleStyle>
    <p:body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8" userDrawn="1">
          <p15:clr>
            <a:srgbClr val="F26B43"/>
          </p15:clr>
        </p15:guide>
        <p15:guide id="2" pos="7471" userDrawn="1">
          <p15:clr>
            <a:srgbClr val="F26B43"/>
          </p15:clr>
        </p15:guide>
        <p15:guide id="3" orient="horz" pos="350" userDrawn="1">
          <p15:clr>
            <a:srgbClr val="F26B43"/>
          </p15:clr>
        </p15:guide>
        <p15:guide id="4" orient="horz" pos="981" userDrawn="1">
          <p15:clr>
            <a:srgbClr val="F26B43"/>
          </p15:clr>
        </p15:guide>
        <p15:guide id="5" pos="3749" userDrawn="1">
          <p15:clr>
            <a:srgbClr val="F26B43"/>
          </p15:clr>
        </p15:guide>
        <p15:guide id="6" orient="horz" pos="1150" userDrawn="1">
          <p15:clr>
            <a:srgbClr val="F26B43"/>
          </p15:clr>
        </p15:guide>
        <p15:guide id="7" orient="horz" pos="3634" userDrawn="1">
          <p15:clr>
            <a:srgbClr val="F26B43"/>
          </p15:clr>
        </p15:guide>
        <p15:guide id="8" pos="3931" userDrawn="1">
          <p15:clr>
            <a:srgbClr val="F26B43"/>
          </p15:clr>
        </p15:guide>
        <p15:guide id="9" pos="74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8" name="Rectangle 1026"/>
          <p:cNvSpPr>
            <a:spLocks noGrp="1" noChangeArrowheads="1"/>
          </p:cNvSpPr>
          <p:nvPr>
            <p:ph type="title"/>
          </p:nvPr>
        </p:nvSpPr>
        <p:spPr bwMode="auto">
          <a:xfrm>
            <a:off x="1354138" y="457200"/>
            <a:ext cx="948372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1027"/>
          <p:cNvSpPr>
            <a:spLocks noGrp="1" noChangeArrowheads="1"/>
          </p:cNvSpPr>
          <p:nvPr>
            <p:ph type="body" idx="1"/>
          </p:nvPr>
        </p:nvSpPr>
        <p:spPr bwMode="auto">
          <a:xfrm>
            <a:off x="1354138" y="1752600"/>
            <a:ext cx="9483725"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test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027208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eaLnBrk="1" fontAlgn="base" hangingPunct="1">
        <a:spcBef>
          <a:spcPct val="0"/>
        </a:spcBef>
        <a:spcAft>
          <a:spcPct val="0"/>
        </a:spcAft>
        <a:defRPr sz="3600" b="0" i="0" baseline="0">
          <a:solidFill>
            <a:schemeClr val="tx1"/>
          </a:solidFill>
          <a:latin typeface="+mj-lt"/>
          <a:ea typeface="+mj-ea"/>
          <a:cs typeface="+mj-cs"/>
        </a:defRPr>
      </a:lvl1pPr>
      <a:lvl2pPr algn="l" rtl="0" eaLnBrk="1" fontAlgn="base" hangingPunct="1">
        <a:spcBef>
          <a:spcPct val="0"/>
        </a:spcBef>
        <a:spcAft>
          <a:spcPct val="0"/>
        </a:spcAft>
        <a:defRPr sz="4000" b="1">
          <a:solidFill>
            <a:srgbClr val="13487C"/>
          </a:solidFill>
          <a:latin typeface="Arial" charset="0"/>
        </a:defRPr>
      </a:lvl2pPr>
      <a:lvl3pPr algn="l" rtl="0" eaLnBrk="1" fontAlgn="base" hangingPunct="1">
        <a:spcBef>
          <a:spcPct val="0"/>
        </a:spcBef>
        <a:spcAft>
          <a:spcPct val="0"/>
        </a:spcAft>
        <a:defRPr sz="4000" b="1">
          <a:solidFill>
            <a:srgbClr val="13487C"/>
          </a:solidFill>
          <a:latin typeface="Arial" charset="0"/>
        </a:defRPr>
      </a:lvl3pPr>
      <a:lvl4pPr algn="l" rtl="0" eaLnBrk="1" fontAlgn="base" hangingPunct="1">
        <a:spcBef>
          <a:spcPct val="0"/>
        </a:spcBef>
        <a:spcAft>
          <a:spcPct val="0"/>
        </a:spcAft>
        <a:defRPr sz="4000" b="1">
          <a:solidFill>
            <a:srgbClr val="13487C"/>
          </a:solidFill>
          <a:latin typeface="Arial" charset="0"/>
        </a:defRPr>
      </a:lvl4pPr>
      <a:lvl5pPr algn="l" rtl="0" eaLnBrk="1" fontAlgn="base" hangingPunct="1">
        <a:spcBef>
          <a:spcPct val="0"/>
        </a:spcBef>
        <a:spcAft>
          <a:spcPct val="0"/>
        </a:spcAft>
        <a:defRPr sz="4000" b="1">
          <a:solidFill>
            <a:srgbClr val="13487C"/>
          </a:solidFill>
          <a:latin typeface="Arial" charset="0"/>
        </a:defRPr>
      </a:lvl5pPr>
      <a:lvl6pPr marL="457200" algn="l" rtl="0" eaLnBrk="1" fontAlgn="base" hangingPunct="1">
        <a:spcBef>
          <a:spcPct val="0"/>
        </a:spcBef>
        <a:spcAft>
          <a:spcPct val="0"/>
        </a:spcAft>
        <a:defRPr sz="4000" b="1">
          <a:solidFill>
            <a:srgbClr val="13487C"/>
          </a:solidFill>
          <a:latin typeface="Arial" charset="0"/>
        </a:defRPr>
      </a:lvl6pPr>
      <a:lvl7pPr marL="914400" algn="l" rtl="0" eaLnBrk="1" fontAlgn="base" hangingPunct="1">
        <a:spcBef>
          <a:spcPct val="0"/>
        </a:spcBef>
        <a:spcAft>
          <a:spcPct val="0"/>
        </a:spcAft>
        <a:defRPr sz="4000" b="1">
          <a:solidFill>
            <a:srgbClr val="13487C"/>
          </a:solidFill>
          <a:latin typeface="Arial" charset="0"/>
        </a:defRPr>
      </a:lvl7pPr>
      <a:lvl8pPr marL="1371600" algn="l" rtl="0" eaLnBrk="1" fontAlgn="base" hangingPunct="1">
        <a:spcBef>
          <a:spcPct val="0"/>
        </a:spcBef>
        <a:spcAft>
          <a:spcPct val="0"/>
        </a:spcAft>
        <a:defRPr sz="4000" b="1">
          <a:solidFill>
            <a:srgbClr val="13487C"/>
          </a:solidFill>
          <a:latin typeface="Arial" charset="0"/>
        </a:defRPr>
      </a:lvl8pPr>
      <a:lvl9pPr marL="1828800" algn="l" rtl="0" eaLnBrk="1" fontAlgn="base" hangingPunct="1">
        <a:spcBef>
          <a:spcPct val="0"/>
        </a:spcBef>
        <a:spcAft>
          <a:spcPct val="0"/>
        </a:spcAft>
        <a:defRPr sz="4000" b="1">
          <a:solidFill>
            <a:srgbClr val="13487C"/>
          </a:solidFill>
          <a:latin typeface="Arial" charset="0"/>
        </a:defRPr>
      </a:lvl9pPr>
    </p:titleStyle>
    <p:bodyStyle>
      <a:lvl1pPr marL="0" indent="0" algn="l" rtl="0" eaLnBrk="1" fontAlgn="base" hangingPunct="1">
        <a:spcBef>
          <a:spcPct val="30000"/>
        </a:spcBef>
        <a:spcAft>
          <a:spcPct val="0"/>
        </a:spcAft>
        <a:buClr>
          <a:srgbClr val="13487C"/>
        </a:buClr>
        <a:buNone/>
        <a:defRPr sz="3200" baseline="0">
          <a:solidFill>
            <a:schemeClr val="tx1"/>
          </a:solidFill>
          <a:latin typeface="+mj-lt"/>
          <a:ea typeface="+mn-ea"/>
          <a:cs typeface="+mn-cs"/>
        </a:defRPr>
      </a:lvl1pPr>
      <a:lvl2pPr marL="742950" indent="-285750" algn="l" rtl="0" eaLnBrk="1" fontAlgn="base" hangingPunct="1">
        <a:spcBef>
          <a:spcPct val="30000"/>
        </a:spcBef>
        <a:spcAft>
          <a:spcPct val="0"/>
        </a:spcAft>
        <a:buClr>
          <a:srgbClr val="13487C"/>
        </a:buClr>
        <a:buChar char="–"/>
        <a:defRPr sz="2800" baseline="0">
          <a:solidFill>
            <a:schemeClr val="tx1"/>
          </a:solidFill>
          <a:latin typeface="+mj-lt"/>
        </a:defRPr>
      </a:lvl2pPr>
      <a:lvl3pPr marL="1143000" indent="-228600" algn="l" rtl="0" eaLnBrk="1" fontAlgn="base" hangingPunct="1">
        <a:spcBef>
          <a:spcPct val="30000"/>
        </a:spcBef>
        <a:spcAft>
          <a:spcPct val="0"/>
        </a:spcAft>
        <a:buClr>
          <a:srgbClr val="13487C"/>
        </a:buClr>
        <a:buChar char="•"/>
        <a:defRPr sz="2400" baseline="0">
          <a:solidFill>
            <a:schemeClr val="tx1"/>
          </a:solidFill>
          <a:latin typeface="+mj-lt"/>
        </a:defRPr>
      </a:lvl3pPr>
      <a:lvl4pPr marL="1600200" indent="-228600" algn="l" rtl="0" eaLnBrk="1" fontAlgn="base" hangingPunct="1">
        <a:spcBef>
          <a:spcPct val="30000"/>
        </a:spcBef>
        <a:spcAft>
          <a:spcPct val="0"/>
        </a:spcAft>
        <a:buClr>
          <a:srgbClr val="13487C"/>
        </a:buClr>
        <a:buChar char="–"/>
        <a:defRPr sz="2000" baseline="0">
          <a:solidFill>
            <a:schemeClr val="tx1"/>
          </a:solidFill>
          <a:latin typeface="+mj-lt"/>
        </a:defRPr>
      </a:lvl4pPr>
      <a:lvl5pPr marL="2057400" indent="-228600" algn="l" rtl="0" eaLnBrk="1" fontAlgn="base" hangingPunct="1">
        <a:spcBef>
          <a:spcPct val="30000"/>
        </a:spcBef>
        <a:spcAft>
          <a:spcPct val="0"/>
        </a:spcAft>
        <a:buClr>
          <a:srgbClr val="13487C"/>
        </a:buClr>
        <a:buChar char="»"/>
        <a:defRPr sz="2000" baseline="0">
          <a:solidFill>
            <a:schemeClr val="tx1"/>
          </a:solidFill>
          <a:latin typeface="+mj-lt"/>
        </a:defRPr>
      </a:lvl5pPr>
      <a:lvl6pPr marL="2514600" indent="-228600" algn="l" rtl="0" eaLnBrk="1" fontAlgn="base" hangingPunct="1">
        <a:spcBef>
          <a:spcPct val="30000"/>
        </a:spcBef>
        <a:spcAft>
          <a:spcPct val="0"/>
        </a:spcAft>
        <a:buClr>
          <a:srgbClr val="13487C"/>
        </a:buClr>
        <a:buChar char="»"/>
        <a:defRPr sz="2000">
          <a:solidFill>
            <a:schemeClr val="tx1"/>
          </a:solidFill>
          <a:latin typeface="+mn-lt"/>
        </a:defRPr>
      </a:lvl6pPr>
      <a:lvl7pPr marL="2971800" indent="-228600" algn="l" rtl="0" eaLnBrk="1" fontAlgn="base" hangingPunct="1">
        <a:spcBef>
          <a:spcPct val="30000"/>
        </a:spcBef>
        <a:spcAft>
          <a:spcPct val="0"/>
        </a:spcAft>
        <a:buClr>
          <a:srgbClr val="13487C"/>
        </a:buClr>
        <a:buChar char="»"/>
        <a:defRPr sz="2000">
          <a:solidFill>
            <a:schemeClr val="tx1"/>
          </a:solidFill>
          <a:latin typeface="+mn-lt"/>
        </a:defRPr>
      </a:lvl7pPr>
      <a:lvl8pPr marL="3429000" indent="-228600" algn="l" rtl="0" eaLnBrk="1" fontAlgn="base" hangingPunct="1">
        <a:spcBef>
          <a:spcPct val="30000"/>
        </a:spcBef>
        <a:spcAft>
          <a:spcPct val="0"/>
        </a:spcAft>
        <a:buClr>
          <a:srgbClr val="13487C"/>
        </a:buClr>
        <a:buChar char="»"/>
        <a:defRPr sz="2000">
          <a:solidFill>
            <a:schemeClr val="tx1"/>
          </a:solidFill>
          <a:latin typeface="+mn-lt"/>
        </a:defRPr>
      </a:lvl8pPr>
      <a:lvl9pPr marL="3886200" indent="-228600" algn="l" rtl="0" eaLnBrk="1" fontAlgn="base" hangingPunct="1">
        <a:spcBef>
          <a:spcPct val="30000"/>
        </a:spcBef>
        <a:spcAft>
          <a:spcPct val="0"/>
        </a:spcAft>
        <a:buClr>
          <a:srgbClr val="13487C"/>
        </a:buClr>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1.tiff"/></Relationships>
</file>

<file path=ppt/slides/_rels/slide1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ncbi.nlm.nih.gov/pubmed/8915028"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www.ncbi.nlm.nih.gov/pubmed/25196805" TargetMode="External"/><Relationship Id="rId5" Type="http://schemas.openxmlformats.org/officeDocument/2006/relationships/hyperlink" Target="http://www.ncbi.nlm.nih.gov/pubmed/24450805" TargetMode="External"/><Relationship Id="rId4" Type="http://schemas.openxmlformats.org/officeDocument/2006/relationships/hyperlink" Target="http://www.ncbi.nlm.nih.gov/pubmed/2246927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tiff"/></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41599" b="25011"/>
          <a:stretch/>
        </p:blipFill>
        <p:spPr/>
      </p:pic>
      <p:sp>
        <p:nvSpPr>
          <p:cNvPr id="4" name="Rubrik 3"/>
          <p:cNvSpPr>
            <a:spLocks noGrp="1"/>
          </p:cNvSpPr>
          <p:nvPr>
            <p:ph type="ctrTitle"/>
          </p:nvPr>
        </p:nvSpPr>
        <p:spPr>
          <a:xfrm>
            <a:off x="7364035" y="2448300"/>
            <a:ext cx="4241801" cy="2345563"/>
          </a:xfrm>
        </p:spPr>
        <p:txBody>
          <a:bodyPr/>
          <a:lstStyle/>
          <a:p>
            <a:r>
              <a:rPr lang="en-US" sz="4000" dirty="0" smtClean="0"/>
              <a:t>Accurate, convenient control</a:t>
            </a:r>
            <a:r>
              <a:rPr lang="en-US" dirty="0" smtClean="0"/>
              <a:t/>
            </a:r>
            <a:br>
              <a:rPr lang="en-US" dirty="0" smtClean="0"/>
            </a:br>
            <a:r>
              <a:rPr lang="en-US" sz="1600" dirty="0" smtClean="0"/>
              <a:t> </a:t>
            </a:r>
            <a:r>
              <a:rPr lang="en-US" sz="2000" dirty="0" smtClean="0"/>
              <a:t>Atlantis</a:t>
            </a:r>
            <a:r>
              <a:rPr lang="en-US" sz="2000" baseline="30000" dirty="0" smtClean="0"/>
              <a:t>®</a:t>
            </a:r>
            <a:r>
              <a:rPr lang="en-US" sz="2000" dirty="0" smtClean="0"/>
              <a:t> CustomBase solution</a:t>
            </a:r>
            <a:br>
              <a:rPr lang="en-US" sz="2000" dirty="0" smtClean="0"/>
            </a:br>
            <a:r>
              <a:rPr lang="en-US" sz="2000" dirty="0" smtClean="0"/>
              <a:t>for screw-retained restorations</a:t>
            </a:r>
            <a:endParaRPr lang="en-US" sz="2000" dirty="0"/>
          </a:p>
        </p:txBody>
      </p:sp>
      <p:grpSp>
        <p:nvGrpSpPr>
          <p:cNvPr id="18" name="Grupp 17"/>
          <p:cNvGrpSpPr/>
          <p:nvPr/>
        </p:nvGrpSpPr>
        <p:grpSpPr>
          <a:xfrm>
            <a:off x="4553634" y="2448300"/>
            <a:ext cx="2553786" cy="2553786"/>
            <a:chOff x="8382530" y="1678561"/>
            <a:chExt cx="2514600" cy="2514600"/>
          </a:xfrm>
        </p:grpSpPr>
        <p:sp>
          <p:nvSpPr>
            <p:cNvPr id="16" name="Ellips 15"/>
            <p:cNvSpPr/>
            <p:nvPr/>
          </p:nvSpPr>
          <p:spPr>
            <a:xfrm>
              <a:off x="8382530" y="1678561"/>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sv-SE" dirty="0" err="1" smtClean="0"/>
            </a:p>
          </p:txBody>
        </p:sp>
        <p:sp>
          <p:nvSpPr>
            <p:cNvPr id="12" name="Ellips 11"/>
            <p:cNvSpPr/>
            <p:nvPr/>
          </p:nvSpPr>
          <p:spPr>
            <a:xfrm>
              <a:off x="8382530" y="1678561"/>
              <a:ext cx="2514600" cy="2514600"/>
            </a:xfrm>
            <a:prstGeom prst="ellipse">
              <a:avLst/>
            </a:prstGeom>
            <a:blipFill>
              <a:blip r:embed="rId4"/>
              <a:srcRect/>
              <a:stretch>
                <a:fillRect l="-17887" t="11757" r="-17887" b="117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sv-SE" dirty="0" smtClean="0"/>
            </a:p>
          </p:txBody>
        </p:sp>
      </p:grpSp>
      <p:sp>
        <p:nvSpPr>
          <p:cNvPr id="11" name="Platshållare för sidfot 3"/>
          <p:cNvSpPr txBox="1">
            <a:spLocks/>
          </p:cNvSpPr>
          <p:nvPr/>
        </p:nvSpPr>
        <p:spPr>
          <a:xfrm rot="16200000">
            <a:off x="10868076" y="1436781"/>
            <a:ext cx="2276425" cy="152983"/>
          </a:xfrm>
          <a:prstGeom prst="rect">
            <a:avLst/>
          </a:prstGeom>
        </p:spPr>
        <p:txBody>
          <a:bodyPr vert="horz" lIns="0" tIns="0" rIns="0" bIns="0" rtlCol="0" anchor="b" anchorCtr="0">
            <a:noAutofit/>
          </a:bodyPr>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solidFill>
                  <a:schemeClr val="bg2">
                    <a:lumMod val="75000"/>
                  </a:schemeClr>
                </a:solidFill>
              </a:rPr>
              <a:t> </a:t>
            </a:r>
            <a:r>
              <a:rPr lang="en-US" dirty="0" smtClean="0">
                <a:solidFill>
                  <a:schemeClr val="bg2">
                    <a:lumMod val="75000"/>
                  </a:schemeClr>
                </a:solidFill>
              </a:rPr>
              <a:t>32671212-USX-1701 </a:t>
            </a:r>
            <a:r>
              <a:rPr lang="en-US" dirty="0">
                <a:solidFill>
                  <a:schemeClr val="bg2">
                    <a:lumMod val="75000"/>
                  </a:schemeClr>
                </a:solidFill>
              </a:rPr>
              <a:t>© Dentsply Sirona </a:t>
            </a:r>
            <a:r>
              <a:rPr lang="en-US" dirty="0" smtClean="0">
                <a:solidFill>
                  <a:schemeClr val="bg2">
                    <a:lumMod val="75000"/>
                  </a:schemeClr>
                </a:solidFill>
              </a:rPr>
              <a:t>2017 </a:t>
            </a:r>
            <a:endParaRPr lang="en-US" dirty="0">
              <a:solidFill>
                <a:schemeClr val="bg2">
                  <a:lumMod val="75000"/>
                </a:schemeClr>
              </a:solidFill>
            </a:endParaRPr>
          </a:p>
        </p:txBody>
      </p:sp>
    </p:spTree>
    <p:extLst>
      <p:ext uri="{BB962C8B-B14F-4D97-AF65-F5344CB8AC3E}">
        <p14:creationId xmlns:p14="http://schemas.microsoft.com/office/powerpoint/2010/main" val="1567587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9312" t="22584" r="3640" b="18086"/>
          <a:stretch/>
        </p:blipFill>
        <p:spPr>
          <a:xfrm>
            <a:off x="3766469" y="0"/>
            <a:ext cx="6203768" cy="5637713"/>
          </a:xfrm>
          <a:prstGeom prst="rect">
            <a:avLst/>
          </a:prstGeom>
        </p:spPr>
      </p:pic>
      <p:sp>
        <p:nvSpPr>
          <p:cNvPr id="10" name="TextBox 9"/>
          <p:cNvSpPr txBox="1"/>
          <p:nvPr/>
        </p:nvSpPr>
        <p:spPr>
          <a:xfrm>
            <a:off x="8756077" y="2219160"/>
            <a:ext cx="3539249" cy="1785104"/>
          </a:xfrm>
          <a:prstGeom prst="rect">
            <a:avLst/>
          </a:prstGeom>
          <a:noFill/>
        </p:spPr>
        <p:txBody>
          <a:bodyPr wrap="square" lIns="0" tIns="0" rIns="0" bIns="0" rtlCol="0">
            <a:spAutoFit/>
          </a:bodyPr>
          <a:lstStyle/>
          <a:p>
            <a:pPr marL="0" lvl="1"/>
            <a:r>
              <a:rPr lang="nl-BE" sz="1400" dirty="0" smtClean="0">
                <a:solidFill>
                  <a:srgbClr val="0070C0"/>
                </a:solidFill>
              </a:rPr>
              <a:t>Customized emergence profile </a:t>
            </a:r>
            <a:br>
              <a:rPr lang="nl-BE" sz="1400" dirty="0" smtClean="0">
                <a:solidFill>
                  <a:srgbClr val="0070C0"/>
                </a:solidFill>
              </a:rPr>
            </a:br>
            <a:r>
              <a:rPr lang="en-US" sz="1400" dirty="0" smtClean="0">
                <a:solidFill>
                  <a:srgbClr val="0070C0"/>
                </a:solidFill>
              </a:rPr>
              <a:t>for enhanced soft-tissue management</a:t>
            </a:r>
            <a:r>
              <a:rPr lang="en-US" sz="1400" dirty="0" smtClean="0"/>
              <a:t/>
            </a:r>
            <a:br>
              <a:rPr lang="en-US" sz="1400" dirty="0" smtClean="0"/>
            </a:br>
            <a:r>
              <a:rPr lang="en-US" sz="1400" dirty="0" smtClean="0">
                <a:solidFill>
                  <a:schemeClr val="tx2"/>
                </a:solidFill>
              </a:rPr>
              <a:t>A patient-specific transmucosal emergence profile from implant level to up to the marginal gingiva, is specifically important </a:t>
            </a:r>
            <a:br>
              <a:rPr lang="en-US" sz="1400" dirty="0" smtClean="0">
                <a:solidFill>
                  <a:schemeClr val="tx2"/>
                </a:solidFill>
              </a:rPr>
            </a:br>
            <a:r>
              <a:rPr lang="en-US" sz="1400" dirty="0" smtClean="0">
                <a:solidFill>
                  <a:schemeClr val="tx2"/>
                </a:solidFill>
              </a:rPr>
              <a:t>for cases with limited space and when esthetics is in focus</a:t>
            </a:r>
            <a:r>
              <a:rPr lang="en-US" sz="1400" baseline="30000" dirty="0" smtClean="0">
                <a:solidFill>
                  <a:schemeClr val="tx2"/>
                </a:solidFill>
              </a:rPr>
              <a:t>1</a:t>
            </a:r>
            <a:r>
              <a:rPr lang="en-US" sz="1400" dirty="0" smtClean="0">
                <a:solidFill>
                  <a:schemeClr val="tx2"/>
                </a:solidFill>
              </a:rPr>
              <a:t>.</a:t>
            </a:r>
          </a:p>
          <a:p>
            <a:endParaRPr lang="sv-SE" dirty="0" err="1" smtClean="0"/>
          </a:p>
        </p:txBody>
      </p:sp>
      <p:sp>
        <p:nvSpPr>
          <p:cNvPr id="11" name="Freeform 10"/>
          <p:cNvSpPr/>
          <p:nvPr/>
        </p:nvSpPr>
        <p:spPr>
          <a:xfrm>
            <a:off x="7294922" y="2358148"/>
            <a:ext cx="688295" cy="544484"/>
          </a:xfrm>
          <a:custGeom>
            <a:avLst/>
            <a:gdLst>
              <a:gd name="connsiteX0" fmla="*/ 0 w 1503218"/>
              <a:gd name="connsiteY0" fmla="*/ 0 h 658665"/>
              <a:gd name="connsiteX1" fmla="*/ 651164 w 1503218"/>
              <a:gd name="connsiteY1" fmla="*/ 554182 h 658665"/>
              <a:gd name="connsiteX2" fmla="*/ 900546 w 1503218"/>
              <a:gd name="connsiteY2" fmla="*/ 658091 h 658665"/>
              <a:gd name="connsiteX3" fmla="*/ 914400 w 1503218"/>
              <a:gd name="connsiteY3" fmla="*/ 595745 h 658665"/>
              <a:gd name="connsiteX4" fmla="*/ 962891 w 1503218"/>
              <a:gd name="connsiteY4" fmla="*/ 588818 h 658665"/>
              <a:gd name="connsiteX5" fmla="*/ 1503218 w 1503218"/>
              <a:gd name="connsiteY5" fmla="*/ 609600 h 658665"/>
              <a:gd name="connsiteX0" fmla="*/ 0 w 1503218"/>
              <a:gd name="connsiteY0" fmla="*/ 0 h 658636"/>
              <a:gd name="connsiteX1" fmla="*/ 651164 w 1503218"/>
              <a:gd name="connsiteY1" fmla="*/ 554182 h 658636"/>
              <a:gd name="connsiteX2" fmla="*/ 900546 w 1503218"/>
              <a:gd name="connsiteY2" fmla="*/ 658091 h 658636"/>
              <a:gd name="connsiteX3" fmla="*/ 914400 w 1503218"/>
              <a:gd name="connsiteY3" fmla="*/ 595745 h 658636"/>
              <a:gd name="connsiteX4" fmla="*/ 1503218 w 1503218"/>
              <a:gd name="connsiteY4" fmla="*/ 609600 h 658636"/>
              <a:gd name="connsiteX0" fmla="*/ 0 w 1503218"/>
              <a:gd name="connsiteY0" fmla="*/ 0 h 666462"/>
              <a:gd name="connsiteX1" fmla="*/ 457200 w 1503218"/>
              <a:gd name="connsiteY1" fmla="*/ 381000 h 666462"/>
              <a:gd name="connsiteX2" fmla="*/ 900546 w 1503218"/>
              <a:gd name="connsiteY2" fmla="*/ 658091 h 666462"/>
              <a:gd name="connsiteX3" fmla="*/ 914400 w 1503218"/>
              <a:gd name="connsiteY3" fmla="*/ 595745 h 666462"/>
              <a:gd name="connsiteX4" fmla="*/ 1503218 w 1503218"/>
              <a:gd name="connsiteY4" fmla="*/ 609600 h 666462"/>
              <a:gd name="connsiteX0" fmla="*/ 0 w 1503218"/>
              <a:gd name="connsiteY0" fmla="*/ 0 h 666462"/>
              <a:gd name="connsiteX1" fmla="*/ 457200 w 1503218"/>
              <a:gd name="connsiteY1" fmla="*/ 381000 h 666462"/>
              <a:gd name="connsiteX2" fmla="*/ 900546 w 1503218"/>
              <a:gd name="connsiteY2" fmla="*/ 658091 h 666462"/>
              <a:gd name="connsiteX3" fmla="*/ 914400 w 1503218"/>
              <a:gd name="connsiteY3" fmla="*/ 595745 h 666462"/>
              <a:gd name="connsiteX4" fmla="*/ 1503218 w 1503218"/>
              <a:gd name="connsiteY4" fmla="*/ 609600 h 666462"/>
              <a:gd name="connsiteX0" fmla="*/ 0 w 921607"/>
              <a:gd name="connsiteY0" fmla="*/ 0 h 666462"/>
              <a:gd name="connsiteX1" fmla="*/ 457200 w 921607"/>
              <a:gd name="connsiteY1" fmla="*/ 381000 h 666462"/>
              <a:gd name="connsiteX2" fmla="*/ 900546 w 921607"/>
              <a:gd name="connsiteY2" fmla="*/ 658091 h 666462"/>
              <a:gd name="connsiteX3" fmla="*/ 914400 w 921607"/>
              <a:gd name="connsiteY3" fmla="*/ 595745 h 666462"/>
              <a:gd name="connsiteX0" fmla="*/ 0 w 921607"/>
              <a:gd name="connsiteY0" fmla="*/ 0 h 666462"/>
              <a:gd name="connsiteX1" fmla="*/ 457200 w 921607"/>
              <a:gd name="connsiteY1" fmla="*/ 381000 h 666462"/>
              <a:gd name="connsiteX2" fmla="*/ 900546 w 921607"/>
              <a:gd name="connsiteY2" fmla="*/ 658091 h 666462"/>
              <a:gd name="connsiteX3" fmla="*/ 914400 w 921607"/>
              <a:gd name="connsiteY3" fmla="*/ 595745 h 666462"/>
              <a:gd name="connsiteX0" fmla="*/ 0 w 900546"/>
              <a:gd name="connsiteY0" fmla="*/ 0 h 658091"/>
              <a:gd name="connsiteX1" fmla="*/ 457200 w 900546"/>
              <a:gd name="connsiteY1" fmla="*/ 381000 h 658091"/>
              <a:gd name="connsiteX2" fmla="*/ 900546 w 900546"/>
              <a:gd name="connsiteY2" fmla="*/ 658091 h 658091"/>
              <a:gd name="connsiteX0" fmla="*/ 0 w 858983"/>
              <a:gd name="connsiteY0" fmla="*/ 0 h 651164"/>
              <a:gd name="connsiteX1" fmla="*/ 457200 w 858983"/>
              <a:gd name="connsiteY1" fmla="*/ 381000 h 651164"/>
              <a:gd name="connsiteX2" fmla="*/ 858983 w 858983"/>
              <a:gd name="connsiteY2" fmla="*/ 651164 h 651164"/>
              <a:gd name="connsiteX0" fmla="*/ 0 w 858983"/>
              <a:gd name="connsiteY0" fmla="*/ 0 h 651164"/>
              <a:gd name="connsiteX1" fmla="*/ 415637 w 858983"/>
              <a:gd name="connsiteY1" fmla="*/ 360218 h 651164"/>
              <a:gd name="connsiteX2" fmla="*/ 858983 w 858983"/>
              <a:gd name="connsiteY2" fmla="*/ 651164 h 651164"/>
              <a:gd name="connsiteX0" fmla="*/ 0 w 858983"/>
              <a:gd name="connsiteY0" fmla="*/ 0 h 651164"/>
              <a:gd name="connsiteX1" fmla="*/ 415637 w 858983"/>
              <a:gd name="connsiteY1" fmla="*/ 360218 h 651164"/>
              <a:gd name="connsiteX2" fmla="*/ 858983 w 858983"/>
              <a:gd name="connsiteY2" fmla="*/ 651164 h 651164"/>
              <a:gd name="connsiteX0" fmla="*/ 0 w 858983"/>
              <a:gd name="connsiteY0" fmla="*/ 0 h 651164"/>
              <a:gd name="connsiteX1" fmla="*/ 443346 w 858983"/>
              <a:gd name="connsiteY1" fmla="*/ 381000 h 651164"/>
              <a:gd name="connsiteX2" fmla="*/ 858983 w 858983"/>
              <a:gd name="connsiteY2" fmla="*/ 651164 h 651164"/>
              <a:gd name="connsiteX0" fmla="*/ 0 w 858983"/>
              <a:gd name="connsiteY0" fmla="*/ 0 h 651164"/>
              <a:gd name="connsiteX1" fmla="*/ 443346 w 858983"/>
              <a:gd name="connsiteY1" fmla="*/ 381000 h 651164"/>
              <a:gd name="connsiteX2" fmla="*/ 568039 w 858983"/>
              <a:gd name="connsiteY2" fmla="*/ 464128 h 651164"/>
              <a:gd name="connsiteX3" fmla="*/ 858983 w 858983"/>
              <a:gd name="connsiteY3" fmla="*/ 651164 h 651164"/>
              <a:gd name="connsiteX0" fmla="*/ 0 w 858983"/>
              <a:gd name="connsiteY0" fmla="*/ 0 h 651164"/>
              <a:gd name="connsiteX1" fmla="*/ 443346 w 858983"/>
              <a:gd name="connsiteY1" fmla="*/ 381000 h 651164"/>
              <a:gd name="connsiteX2" fmla="*/ 595748 w 858983"/>
              <a:gd name="connsiteY2" fmla="*/ 498764 h 651164"/>
              <a:gd name="connsiteX3" fmla="*/ 858983 w 858983"/>
              <a:gd name="connsiteY3" fmla="*/ 651164 h 651164"/>
              <a:gd name="connsiteX0" fmla="*/ 0 w 858983"/>
              <a:gd name="connsiteY0" fmla="*/ 0 h 651164"/>
              <a:gd name="connsiteX1" fmla="*/ 387927 w 858983"/>
              <a:gd name="connsiteY1" fmla="*/ 311728 h 651164"/>
              <a:gd name="connsiteX2" fmla="*/ 595748 w 858983"/>
              <a:gd name="connsiteY2" fmla="*/ 498764 h 651164"/>
              <a:gd name="connsiteX3" fmla="*/ 858983 w 858983"/>
              <a:gd name="connsiteY3" fmla="*/ 651164 h 651164"/>
              <a:gd name="connsiteX0" fmla="*/ 0 w 858983"/>
              <a:gd name="connsiteY0" fmla="*/ 0 h 651164"/>
              <a:gd name="connsiteX1" fmla="*/ 346363 w 858983"/>
              <a:gd name="connsiteY1" fmla="*/ 270165 h 651164"/>
              <a:gd name="connsiteX2" fmla="*/ 595748 w 858983"/>
              <a:gd name="connsiteY2" fmla="*/ 498764 h 651164"/>
              <a:gd name="connsiteX3" fmla="*/ 858983 w 858983"/>
              <a:gd name="connsiteY3" fmla="*/ 651164 h 651164"/>
              <a:gd name="connsiteX0" fmla="*/ 0 w 858983"/>
              <a:gd name="connsiteY0" fmla="*/ 0 h 651164"/>
              <a:gd name="connsiteX1" fmla="*/ 312835 w 858983"/>
              <a:gd name="connsiteY1" fmla="*/ 264069 h 651164"/>
              <a:gd name="connsiteX2" fmla="*/ 595748 w 858983"/>
              <a:gd name="connsiteY2" fmla="*/ 498764 h 651164"/>
              <a:gd name="connsiteX3" fmla="*/ 858983 w 858983"/>
              <a:gd name="connsiteY3" fmla="*/ 651164 h 651164"/>
              <a:gd name="connsiteX0" fmla="*/ 0 w 858983"/>
              <a:gd name="connsiteY0" fmla="*/ 0 h 651164"/>
              <a:gd name="connsiteX1" fmla="*/ 312835 w 858983"/>
              <a:gd name="connsiteY1" fmla="*/ 264069 h 651164"/>
              <a:gd name="connsiteX2" fmla="*/ 595748 w 858983"/>
              <a:gd name="connsiteY2" fmla="*/ 498764 h 651164"/>
              <a:gd name="connsiteX3" fmla="*/ 858983 w 858983"/>
              <a:gd name="connsiteY3" fmla="*/ 651164 h 651164"/>
              <a:gd name="connsiteX0" fmla="*/ 0 w 858983"/>
              <a:gd name="connsiteY0" fmla="*/ 0 h 651164"/>
              <a:gd name="connsiteX1" fmla="*/ 312835 w 858983"/>
              <a:gd name="connsiteY1" fmla="*/ 264069 h 651164"/>
              <a:gd name="connsiteX2" fmla="*/ 595748 w 858983"/>
              <a:gd name="connsiteY2" fmla="*/ 498764 h 651164"/>
              <a:gd name="connsiteX3" fmla="*/ 858983 w 858983"/>
              <a:gd name="connsiteY3" fmla="*/ 651164 h 651164"/>
              <a:gd name="connsiteX0" fmla="*/ 0 w 819359"/>
              <a:gd name="connsiteY0" fmla="*/ 0 h 626780"/>
              <a:gd name="connsiteX1" fmla="*/ 312835 w 819359"/>
              <a:gd name="connsiteY1" fmla="*/ 264069 h 626780"/>
              <a:gd name="connsiteX2" fmla="*/ 595748 w 819359"/>
              <a:gd name="connsiteY2" fmla="*/ 498764 h 626780"/>
              <a:gd name="connsiteX3" fmla="*/ 819359 w 819359"/>
              <a:gd name="connsiteY3" fmla="*/ 626780 h 626780"/>
              <a:gd name="connsiteX0" fmla="*/ 0 w 776687"/>
              <a:gd name="connsiteY0" fmla="*/ 0 h 605444"/>
              <a:gd name="connsiteX1" fmla="*/ 312835 w 776687"/>
              <a:gd name="connsiteY1" fmla="*/ 264069 h 605444"/>
              <a:gd name="connsiteX2" fmla="*/ 595748 w 776687"/>
              <a:gd name="connsiteY2" fmla="*/ 498764 h 605444"/>
              <a:gd name="connsiteX3" fmla="*/ 776687 w 776687"/>
              <a:gd name="connsiteY3" fmla="*/ 605444 h 605444"/>
              <a:gd name="connsiteX0" fmla="*/ 0 w 776687"/>
              <a:gd name="connsiteY0" fmla="*/ 0 h 605444"/>
              <a:gd name="connsiteX1" fmla="*/ 312835 w 776687"/>
              <a:gd name="connsiteY1" fmla="*/ 264069 h 605444"/>
              <a:gd name="connsiteX2" fmla="*/ 531740 w 776687"/>
              <a:gd name="connsiteY2" fmla="*/ 446948 h 605444"/>
              <a:gd name="connsiteX3" fmla="*/ 776687 w 776687"/>
              <a:gd name="connsiteY3" fmla="*/ 605444 h 605444"/>
              <a:gd name="connsiteX0" fmla="*/ 0 w 776687"/>
              <a:gd name="connsiteY0" fmla="*/ 0 h 605444"/>
              <a:gd name="connsiteX1" fmla="*/ 312835 w 776687"/>
              <a:gd name="connsiteY1" fmla="*/ 264069 h 605444"/>
              <a:gd name="connsiteX2" fmla="*/ 519548 w 776687"/>
              <a:gd name="connsiteY2" fmla="*/ 443900 h 605444"/>
              <a:gd name="connsiteX3" fmla="*/ 776687 w 776687"/>
              <a:gd name="connsiteY3" fmla="*/ 605444 h 605444"/>
              <a:gd name="connsiteX0" fmla="*/ 0 w 718775"/>
              <a:gd name="connsiteY0" fmla="*/ 0 h 562772"/>
              <a:gd name="connsiteX1" fmla="*/ 312835 w 718775"/>
              <a:gd name="connsiteY1" fmla="*/ 264069 h 562772"/>
              <a:gd name="connsiteX2" fmla="*/ 519548 w 718775"/>
              <a:gd name="connsiteY2" fmla="*/ 443900 h 562772"/>
              <a:gd name="connsiteX3" fmla="*/ 718775 w 718775"/>
              <a:gd name="connsiteY3" fmla="*/ 562772 h 562772"/>
              <a:gd name="connsiteX0" fmla="*/ 0 w 718775"/>
              <a:gd name="connsiteY0" fmla="*/ 0 h 562772"/>
              <a:gd name="connsiteX1" fmla="*/ 312835 w 718775"/>
              <a:gd name="connsiteY1" fmla="*/ 264069 h 562772"/>
              <a:gd name="connsiteX2" fmla="*/ 495164 w 718775"/>
              <a:gd name="connsiteY2" fmla="*/ 419516 h 562772"/>
              <a:gd name="connsiteX3" fmla="*/ 718775 w 718775"/>
              <a:gd name="connsiteY3" fmla="*/ 562772 h 562772"/>
              <a:gd name="connsiteX0" fmla="*/ 0 w 718775"/>
              <a:gd name="connsiteY0" fmla="*/ 0 h 562772"/>
              <a:gd name="connsiteX1" fmla="*/ 261019 w 718775"/>
              <a:gd name="connsiteY1" fmla="*/ 221397 h 562772"/>
              <a:gd name="connsiteX2" fmla="*/ 495164 w 718775"/>
              <a:gd name="connsiteY2" fmla="*/ 419516 h 562772"/>
              <a:gd name="connsiteX3" fmla="*/ 718775 w 718775"/>
              <a:gd name="connsiteY3" fmla="*/ 562772 h 562772"/>
              <a:gd name="connsiteX0" fmla="*/ 0 w 718775"/>
              <a:gd name="connsiteY0" fmla="*/ 0 h 562772"/>
              <a:gd name="connsiteX1" fmla="*/ 261019 w 718775"/>
              <a:gd name="connsiteY1" fmla="*/ 221397 h 562772"/>
              <a:gd name="connsiteX2" fmla="*/ 467732 w 718775"/>
              <a:gd name="connsiteY2" fmla="*/ 392084 h 562772"/>
              <a:gd name="connsiteX3" fmla="*/ 718775 w 718775"/>
              <a:gd name="connsiteY3" fmla="*/ 562772 h 562772"/>
              <a:gd name="connsiteX0" fmla="*/ 0 w 718775"/>
              <a:gd name="connsiteY0" fmla="*/ 0 h 562772"/>
              <a:gd name="connsiteX1" fmla="*/ 261019 w 718775"/>
              <a:gd name="connsiteY1" fmla="*/ 221397 h 562772"/>
              <a:gd name="connsiteX2" fmla="*/ 455540 w 718775"/>
              <a:gd name="connsiteY2" fmla="*/ 385988 h 562772"/>
              <a:gd name="connsiteX3" fmla="*/ 718775 w 718775"/>
              <a:gd name="connsiteY3" fmla="*/ 562772 h 562772"/>
              <a:gd name="connsiteX0" fmla="*/ 0 w 718775"/>
              <a:gd name="connsiteY0" fmla="*/ 0 h 562772"/>
              <a:gd name="connsiteX1" fmla="*/ 261019 w 718775"/>
              <a:gd name="connsiteY1" fmla="*/ 221397 h 562772"/>
              <a:gd name="connsiteX2" fmla="*/ 455540 w 718775"/>
              <a:gd name="connsiteY2" fmla="*/ 385988 h 562772"/>
              <a:gd name="connsiteX3" fmla="*/ 718775 w 718775"/>
              <a:gd name="connsiteY3" fmla="*/ 562772 h 562772"/>
              <a:gd name="connsiteX0" fmla="*/ 0 w 718775"/>
              <a:gd name="connsiteY0" fmla="*/ 0 h 562772"/>
              <a:gd name="connsiteX1" fmla="*/ 261019 w 718775"/>
              <a:gd name="connsiteY1" fmla="*/ 221397 h 562772"/>
              <a:gd name="connsiteX2" fmla="*/ 455540 w 718775"/>
              <a:gd name="connsiteY2" fmla="*/ 385988 h 562772"/>
              <a:gd name="connsiteX3" fmla="*/ 718775 w 718775"/>
              <a:gd name="connsiteY3" fmla="*/ 562772 h 562772"/>
              <a:gd name="connsiteX0" fmla="*/ 0 w 718775"/>
              <a:gd name="connsiteY0" fmla="*/ 0 h 562772"/>
              <a:gd name="connsiteX1" fmla="*/ 261019 w 718775"/>
              <a:gd name="connsiteY1" fmla="*/ 221397 h 562772"/>
              <a:gd name="connsiteX2" fmla="*/ 452492 w 718775"/>
              <a:gd name="connsiteY2" fmla="*/ 392084 h 562772"/>
              <a:gd name="connsiteX3" fmla="*/ 718775 w 718775"/>
              <a:gd name="connsiteY3" fmla="*/ 562772 h 562772"/>
              <a:gd name="connsiteX0" fmla="*/ 0 w 718775"/>
              <a:gd name="connsiteY0" fmla="*/ 0 h 562772"/>
              <a:gd name="connsiteX1" fmla="*/ 261019 w 718775"/>
              <a:gd name="connsiteY1" fmla="*/ 221397 h 562772"/>
              <a:gd name="connsiteX2" fmla="*/ 452492 w 718775"/>
              <a:gd name="connsiteY2" fmla="*/ 392084 h 562772"/>
              <a:gd name="connsiteX3" fmla="*/ 718775 w 718775"/>
              <a:gd name="connsiteY3" fmla="*/ 562772 h 562772"/>
              <a:gd name="connsiteX0" fmla="*/ 0 w 718775"/>
              <a:gd name="connsiteY0" fmla="*/ 0 h 562772"/>
              <a:gd name="connsiteX1" fmla="*/ 261019 w 718775"/>
              <a:gd name="connsiteY1" fmla="*/ 221397 h 562772"/>
              <a:gd name="connsiteX2" fmla="*/ 452492 w 718775"/>
              <a:gd name="connsiteY2" fmla="*/ 392084 h 562772"/>
              <a:gd name="connsiteX3" fmla="*/ 718775 w 718775"/>
              <a:gd name="connsiteY3" fmla="*/ 562772 h 562772"/>
              <a:gd name="connsiteX0" fmla="*/ 0 w 718775"/>
              <a:gd name="connsiteY0" fmla="*/ 0 h 562772"/>
              <a:gd name="connsiteX1" fmla="*/ 261019 w 718775"/>
              <a:gd name="connsiteY1" fmla="*/ 221397 h 562772"/>
              <a:gd name="connsiteX2" fmla="*/ 452492 w 718775"/>
              <a:gd name="connsiteY2" fmla="*/ 392084 h 562772"/>
              <a:gd name="connsiteX3" fmla="*/ 718775 w 718775"/>
              <a:gd name="connsiteY3" fmla="*/ 562772 h 562772"/>
              <a:gd name="connsiteX0" fmla="*/ 0 w 718775"/>
              <a:gd name="connsiteY0" fmla="*/ 0 h 562772"/>
              <a:gd name="connsiteX1" fmla="*/ 261019 w 718775"/>
              <a:gd name="connsiteY1" fmla="*/ 221397 h 562772"/>
              <a:gd name="connsiteX2" fmla="*/ 452492 w 718775"/>
              <a:gd name="connsiteY2" fmla="*/ 392084 h 562772"/>
              <a:gd name="connsiteX3" fmla="*/ 718775 w 718775"/>
              <a:gd name="connsiteY3" fmla="*/ 562772 h 562772"/>
              <a:gd name="connsiteX0" fmla="*/ 0 w 718775"/>
              <a:gd name="connsiteY0" fmla="*/ 0 h 562772"/>
              <a:gd name="connsiteX1" fmla="*/ 261019 w 718775"/>
              <a:gd name="connsiteY1" fmla="*/ 221397 h 562772"/>
              <a:gd name="connsiteX2" fmla="*/ 452492 w 718775"/>
              <a:gd name="connsiteY2" fmla="*/ 392084 h 562772"/>
              <a:gd name="connsiteX3" fmla="*/ 718775 w 718775"/>
              <a:gd name="connsiteY3" fmla="*/ 562772 h 562772"/>
              <a:gd name="connsiteX0" fmla="*/ 0 w 688295"/>
              <a:gd name="connsiteY0" fmla="*/ 0 h 544484"/>
              <a:gd name="connsiteX1" fmla="*/ 261019 w 688295"/>
              <a:gd name="connsiteY1" fmla="*/ 221397 h 544484"/>
              <a:gd name="connsiteX2" fmla="*/ 452492 w 688295"/>
              <a:gd name="connsiteY2" fmla="*/ 392084 h 544484"/>
              <a:gd name="connsiteX3" fmla="*/ 688295 w 688295"/>
              <a:gd name="connsiteY3" fmla="*/ 544484 h 544484"/>
              <a:gd name="connsiteX0" fmla="*/ 0 w 688295"/>
              <a:gd name="connsiteY0" fmla="*/ 0 h 544484"/>
              <a:gd name="connsiteX1" fmla="*/ 261019 w 688295"/>
              <a:gd name="connsiteY1" fmla="*/ 221397 h 544484"/>
              <a:gd name="connsiteX2" fmla="*/ 452492 w 688295"/>
              <a:gd name="connsiteY2" fmla="*/ 392084 h 544484"/>
              <a:gd name="connsiteX3" fmla="*/ 688295 w 688295"/>
              <a:gd name="connsiteY3" fmla="*/ 544484 h 544484"/>
            </a:gdLst>
            <a:ahLst/>
            <a:cxnLst>
              <a:cxn ang="0">
                <a:pos x="connsiteX0" y="connsiteY0"/>
              </a:cxn>
              <a:cxn ang="0">
                <a:pos x="connsiteX1" y="connsiteY1"/>
              </a:cxn>
              <a:cxn ang="0">
                <a:pos x="connsiteX2" y="connsiteY2"/>
              </a:cxn>
              <a:cxn ang="0">
                <a:pos x="connsiteX3" y="connsiteY3"/>
              </a:cxn>
            </a:cxnLst>
            <a:rect l="l" t="t" r="r" b="b"/>
            <a:pathLst>
              <a:path w="688295" h="544484">
                <a:moveTo>
                  <a:pt x="0" y="0"/>
                </a:moveTo>
                <a:cubicBezTo>
                  <a:pt x="250536" y="222250"/>
                  <a:pt x="185604" y="156050"/>
                  <a:pt x="261019" y="221397"/>
                </a:cubicBezTo>
                <a:cubicBezTo>
                  <a:pt x="336434" y="286744"/>
                  <a:pt x="331403" y="289145"/>
                  <a:pt x="452492" y="392084"/>
                </a:cubicBezTo>
                <a:cubicBezTo>
                  <a:pt x="546333" y="463204"/>
                  <a:pt x="533494" y="458124"/>
                  <a:pt x="688295" y="544484"/>
                </a:cubicBezTo>
              </a:path>
            </a:pathLst>
          </a:cu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2" name="Straight Connector 11"/>
          <p:cNvCxnSpPr/>
          <p:nvPr/>
        </p:nvCxnSpPr>
        <p:spPr>
          <a:xfrm flipH="1">
            <a:off x="7402298" y="2358148"/>
            <a:ext cx="105355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8049785" y="2900791"/>
            <a:ext cx="584412" cy="184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330201" y="398869"/>
            <a:ext cx="11530012" cy="1001712"/>
          </a:xfrm>
        </p:spPr>
        <p:txBody>
          <a:bodyPr/>
          <a:lstStyle/>
          <a:p>
            <a:r>
              <a:rPr lang="en-US" dirty="0"/>
              <a:t>Customized emergence </a:t>
            </a:r>
            <a:r>
              <a:rPr lang="en-US" dirty="0" smtClean="0"/>
              <a:t/>
            </a:r>
            <a:br>
              <a:rPr lang="en-US" dirty="0" smtClean="0"/>
            </a:br>
            <a:r>
              <a:rPr lang="en-US" dirty="0" smtClean="0"/>
              <a:t>profile </a:t>
            </a:r>
            <a:r>
              <a:rPr lang="en-US" dirty="0"/>
              <a:t>for </a:t>
            </a:r>
            <a:r>
              <a:rPr lang="en-US" dirty="0" smtClean="0"/>
              <a:t>enhanced </a:t>
            </a:r>
            <a:br>
              <a:rPr lang="en-US" dirty="0" smtClean="0"/>
            </a:br>
            <a:r>
              <a:rPr lang="en-US" dirty="0" smtClean="0"/>
              <a:t>soft-tissue management</a:t>
            </a:r>
            <a:endParaRPr lang="sv-SE" dirty="0"/>
          </a:p>
        </p:txBody>
      </p:sp>
      <p:sp>
        <p:nvSpPr>
          <p:cNvPr id="23" name="TextBox 22"/>
          <p:cNvSpPr txBox="1"/>
          <p:nvPr/>
        </p:nvSpPr>
        <p:spPr>
          <a:xfrm>
            <a:off x="350891" y="5756852"/>
            <a:ext cx="10329985" cy="307777"/>
          </a:xfrm>
          <a:prstGeom prst="rect">
            <a:avLst/>
          </a:prstGeom>
          <a:noFill/>
        </p:spPr>
        <p:txBody>
          <a:bodyPr wrap="square" lIns="0" tIns="0" rIns="0" bIns="0" rtlCol="0">
            <a:spAutoFit/>
          </a:bodyPr>
          <a:lstStyle/>
          <a:p>
            <a:r>
              <a:rPr lang="sv-SE" sz="1000" i="1" dirty="0" smtClean="0">
                <a:solidFill>
                  <a:schemeClr val="tx2"/>
                </a:solidFill>
              </a:rPr>
              <a:t>1. </a:t>
            </a:r>
            <a:r>
              <a:rPr lang="en-US" sz="1000" i="1" dirty="0">
                <a:solidFill>
                  <a:schemeClr val="tx2"/>
                </a:solidFill>
              </a:rPr>
              <a:t>Lops D, Bressan E, Parpaiola A, et al. Soft tissues stability of cad-cam and stock abutments in anterior regions: </a:t>
            </a:r>
            <a:r>
              <a:rPr lang="en-US" sz="1000" i="1" dirty="0" smtClean="0">
                <a:solidFill>
                  <a:schemeClr val="tx2"/>
                </a:solidFill>
              </a:rPr>
              <a:t>2-year </a:t>
            </a:r>
            <a:r>
              <a:rPr lang="en-US" sz="1000" i="1" dirty="0">
                <a:solidFill>
                  <a:schemeClr val="tx2"/>
                </a:solidFill>
              </a:rPr>
              <a:t>prospective multicentric cohort study. </a:t>
            </a:r>
            <a:r>
              <a:rPr lang="en-US" sz="1000" i="1" dirty="0" smtClean="0">
                <a:solidFill>
                  <a:schemeClr val="tx2"/>
                </a:solidFill>
              </a:rPr>
              <a:t/>
            </a:r>
            <a:br>
              <a:rPr lang="en-US" sz="1000" i="1" dirty="0" smtClean="0">
                <a:solidFill>
                  <a:schemeClr val="tx2"/>
                </a:solidFill>
              </a:rPr>
            </a:br>
            <a:r>
              <a:rPr lang="en-US" sz="1000" i="1" dirty="0" err="1" smtClean="0">
                <a:solidFill>
                  <a:schemeClr val="tx2"/>
                </a:solidFill>
              </a:rPr>
              <a:t>Clin</a:t>
            </a:r>
            <a:r>
              <a:rPr lang="en-US" sz="1000" i="1" dirty="0" smtClean="0">
                <a:solidFill>
                  <a:schemeClr val="tx2"/>
                </a:solidFill>
              </a:rPr>
              <a:t> </a:t>
            </a:r>
            <a:r>
              <a:rPr lang="en-US" sz="1000" i="1" dirty="0">
                <a:solidFill>
                  <a:schemeClr val="tx2"/>
                </a:solidFill>
              </a:rPr>
              <a:t>Oral Implants Res 2015;26(12):1436-42</a:t>
            </a:r>
            <a:endParaRPr lang="sv-SE" sz="1000" i="1" dirty="0" smtClean="0">
              <a:solidFill>
                <a:schemeClr val="tx2"/>
              </a:solidFill>
            </a:endParaRPr>
          </a:p>
        </p:txBody>
      </p:sp>
    </p:spTree>
    <p:extLst>
      <p:ext uri="{BB962C8B-B14F-4D97-AF65-F5344CB8AC3E}">
        <p14:creationId xmlns:p14="http://schemas.microsoft.com/office/powerpoint/2010/main" val="2915588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9312" t="22584" r="3640" b="18086"/>
          <a:stretch/>
        </p:blipFill>
        <p:spPr>
          <a:xfrm>
            <a:off x="5965008" y="0"/>
            <a:ext cx="6203768" cy="5637713"/>
          </a:xfrm>
          <a:prstGeom prst="rect">
            <a:avLst/>
          </a:prstGeom>
        </p:spPr>
      </p:pic>
      <p:cxnSp>
        <p:nvCxnSpPr>
          <p:cNvPr id="12" name="Straight Connector 11"/>
          <p:cNvCxnSpPr/>
          <p:nvPr/>
        </p:nvCxnSpPr>
        <p:spPr>
          <a:xfrm flipH="1">
            <a:off x="7252721" y="2358148"/>
            <a:ext cx="8272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410351" y="2574217"/>
            <a:ext cx="669660" cy="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dirty="0" smtClean="0"/>
              <a:t>Placement</a:t>
            </a:r>
            <a:r>
              <a:rPr lang="en-US" dirty="0"/>
              <a:t> </a:t>
            </a:r>
            <a:r>
              <a:rPr lang="en-US" dirty="0" smtClean="0"/>
              <a:t>of material junction </a:t>
            </a:r>
            <a:br>
              <a:rPr lang="en-US" dirty="0" smtClean="0"/>
            </a:br>
            <a:r>
              <a:rPr lang="en-US" dirty="0" smtClean="0"/>
              <a:t>considering biological principles</a:t>
            </a:r>
            <a:endParaRPr lang="sv-SE" dirty="0"/>
          </a:p>
        </p:txBody>
      </p:sp>
      <p:sp>
        <p:nvSpPr>
          <p:cNvPr id="3" name="TextBox 2"/>
          <p:cNvSpPr txBox="1"/>
          <p:nvPr/>
        </p:nvSpPr>
        <p:spPr>
          <a:xfrm>
            <a:off x="4405839" y="2306392"/>
            <a:ext cx="3481708" cy="1508105"/>
          </a:xfrm>
          <a:prstGeom prst="rect">
            <a:avLst/>
          </a:prstGeom>
          <a:noFill/>
        </p:spPr>
        <p:txBody>
          <a:bodyPr wrap="square" lIns="0" tIns="0" rIns="0" bIns="0" rtlCol="0">
            <a:spAutoFit/>
          </a:bodyPr>
          <a:lstStyle/>
          <a:p>
            <a:pPr marL="0" lvl="1"/>
            <a:r>
              <a:rPr lang="en-US" sz="1400" dirty="0" smtClean="0">
                <a:solidFill>
                  <a:srgbClr val="0070C0"/>
                </a:solidFill>
              </a:rPr>
              <a:t>Placement of </a:t>
            </a:r>
            <a:r>
              <a:rPr lang="en-US" sz="1400" dirty="0">
                <a:solidFill>
                  <a:srgbClr val="0070C0"/>
                </a:solidFill>
              </a:rPr>
              <a:t>material </a:t>
            </a:r>
            <a:r>
              <a:rPr lang="en-US" sz="1400" dirty="0" smtClean="0">
                <a:solidFill>
                  <a:srgbClr val="0070C0"/>
                </a:solidFill>
              </a:rPr>
              <a:t>junction </a:t>
            </a:r>
            <a:br>
              <a:rPr lang="en-US" sz="1400" dirty="0" smtClean="0">
                <a:solidFill>
                  <a:srgbClr val="0070C0"/>
                </a:solidFill>
              </a:rPr>
            </a:br>
            <a:r>
              <a:rPr lang="en-US" sz="1400" dirty="0" smtClean="0">
                <a:solidFill>
                  <a:srgbClr val="0070C0"/>
                </a:solidFill>
              </a:rPr>
              <a:t>considering biological principles</a:t>
            </a:r>
            <a:r>
              <a:rPr lang="en-US" sz="1400" b="1" dirty="0" smtClean="0">
                <a:solidFill>
                  <a:srgbClr val="0070C0"/>
                </a:solidFill>
              </a:rPr>
              <a:t/>
            </a:r>
            <a:br>
              <a:rPr lang="en-US" sz="1400" b="1" dirty="0" smtClean="0">
                <a:solidFill>
                  <a:srgbClr val="0070C0"/>
                </a:solidFill>
              </a:rPr>
            </a:br>
            <a:r>
              <a:rPr lang="en-US" sz="1400" dirty="0" smtClean="0">
                <a:solidFill>
                  <a:schemeClr val="tx2"/>
                </a:solidFill>
              </a:rPr>
              <a:t>Ensures </a:t>
            </a:r>
            <a:r>
              <a:rPr lang="en-US" sz="1400" dirty="0">
                <a:solidFill>
                  <a:schemeClr val="tx2"/>
                </a:solidFill>
              </a:rPr>
              <a:t>healthy soft tissue conditions – </a:t>
            </a:r>
            <a:r>
              <a:rPr lang="en-US" sz="1400" dirty="0" smtClean="0">
                <a:solidFill>
                  <a:schemeClr val="tx2"/>
                </a:solidFill>
              </a:rPr>
              <a:t>optimized position </a:t>
            </a:r>
            <a:r>
              <a:rPr lang="en-US" sz="1400" dirty="0">
                <a:solidFill>
                  <a:schemeClr val="tx2"/>
                </a:solidFill>
              </a:rPr>
              <a:t>of the material junction </a:t>
            </a:r>
            <a:r>
              <a:rPr lang="en-US" sz="1400" dirty="0" smtClean="0">
                <a:solidFill>
                  <a:schemeClr val="tx2"/>
                </a:solidFill>
              </a:rPr>
              <a:t/>
            </a:r>
            <a:br>
              <a:rPr lang="en-US" sz="1400" dirty="0" smtClean="0">
                <a:solidFill>
                  <a:schemeClr val="tx2"/>
                </a:solidFill>
              </a:rPr>
            </a:br>
            <a:r>
              <a:rPr lang="en-US" sz="1400" dirty="0" smtClean="0">
                <a:solidFill>
                  <a:schemeClr val="tx2"/>
                </a:solidFill>
              </a:rPr>
              <a:t>to </a:t>
            </a:r>
            <a:r>
              <a:rPr lang="en-US" sz="1400" dirty="0">
                <a:solidFill>
                  <a:schemeClr val="tx2"/>
                </a:solidFill>
              </a:rPr>
              <a:t>guarantee adequate peri-implant biological width and maintained </a:t>
            </a:r>
            <a:r>
              <a:rPr lang="en-US" sz="1400" dirty="0" smtClean="0">
                <a:solidFill>
                  <a:schemeClr val="tx2"/>
                </a:solidFill>
              </a:rPr>
              <a:t/>
            </a:r>
            <a:br>
              <a:rPr lang="en-US" sz="1400" dirty="0" smtClean="0">
                <a:solidFill>
                  <a:schemeClr val="tx2"/>
                </a:solidFill>
              </a:rPr>
            </a:br>
            <a:r>
              <a:rPr lang="en-US" sz="1400" dirty="0" smtClean="0">
                <a:solidFill>
                  <a:schemeClr val="tx2"/>
                </a:solidFill>
              </a:rPr>
              <a:t>bone levels</a:t>
            </a:r>
            <a:r>
              <a:rPr lang="en-US" sz="1400" baseline="30000" dirty="0" smtClean="0">
                <a:solidFill>
                  <a:schemeClr val="tx2"/>
                </a:solidFill>
              </a:rPr>
              <a:t>1</a:t>
            </a:r>
            <a:r>
              <a:rPr lang="en-US" sz="1400" dirty="0" smtClean="0">
                <a:solidFill>
                  <a:schemeClr val="tx2"/>
                </a:solidFill>
              </a:rPr>
              <a:t>.</a:t>
            </a:r>
            <a:endParaRPr lang="en-US" sz="2000" dirty="0" smtClean="0">
              <a:solidFill>
                <a:schemeClr val="tx2"/>
              </a:solidFill>
            </a:endParaRPr>
          </a:p>
        </p:txBody>
      </p:sp>
      <p:sp>
        <p:nvSpPr>
          <p:cNvPr id="31" name="TextBox 30"/>
          <p:cNvSpPr txBox="1"/>
          <p:nvPr/>
        </p:nvSpPr>
        <p:spPr>
          <a:xfrm>
            <a:off x="361550" y="5914745"/>
            <a:ext cx="8416689" cy="153888"/>
          </a:xfrm>
          <a:prstGeom prst="rect">
            <a:avLst/>
          </a:prstGeom>
          <a:noFill/>
        </p:spPr>
        <p:txBody>
          <a:bodyPr wrap="square" lIns="0" tIns="0" rIns="0" bIns="0" rtlCol="0">
            <a:spAutoFit/>
          </a:bodyPr>
          <a:lstStyle/>
          <a:p>
            <a:r>
              <a:rPr lang="sv-SE" sz="1000" i="1" dirty="0" smtClean="0">
                <a:solidFill>
                  <a:schemeClr val="tx2"/>
                </a:solidFill>
              </a:rPr>
              <a:t>1. </a:t>
            </a:r>
            <a:r>
              <a:rPr lang="sv-SE" sz="1000" i="1" dirty="0">
                <a:solidFill>
                  <a:schemeClr val="tx2"/>
                </a:solidFill>
              </a:rPr>
              <a:t>Berglundh T, Lindhe J. Dimension of the periimplant mucosa. Biological width revisited. J Clin Periodontol 1996;23(10):971-3</a:t>
            </a:r>
            <a:endParaRPr lang="sv-SE" sz="1000" i="1" dirty="0" smtClean="0">
              <a:solidFill>
                <a:schemeClr val="tx2"/>
              </a:solidFill>
            </a:endParaRPr>
          </a:p>
        </p:txBody>
      </p:sp>
    </p:spTree>
    <p:extLst>
      <p:ext uri="{BB962C8B-B14F-4D97-AF65-F5344CB8AC3E}">
        <p14:creationId xmlns:p14="http://schemas.microsoft.com/office/powerpoint/2010/main" val="4222564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35014" y="3582465"/>
            <a:ext cx="2335365" cy="1473583"/>
          </a:xfrm>
          <a:prstGeom prst="rect">
            <a:avLst/>
          </a:prstGeom>
        </p:spPr>
      </p:pic>
      <p:sp>
        <p:nvSpPr>
          <p:cNvPr id="7" name="Title 6"/>
          <p:cNvSpPr>
            <a:spLocks noGrp="1"/>
          </p:cNvSpPr>
          <p:nvPr>
            <p:ph type="title"/>
          </p:nvPr>
        </p:nvSpPr>
        <p:spPr/>
        <p:txBody>
          <a:bodyPr/>
          <a:lstStyle/>
          <a:p>
            <a:r>
              <a:rPr lang="en-US" dirty="0" smtClean="0"/>
              <a:t>Optimized retention and design </a:t>
            </a:r>
            <a:br>
              <a:rPr lang="en-US" dirty="0" smtClean="0"/>
            </a:br>
            <a:r>
              <a:rPr lang="en-US" dirty="0" smtClean="0"/>
              <a:t>– one size does not fit all</a:t>
            </a:r>
            <a:endParaRPr lang="sv-SE" dirty="0"/>
          </a:p>
        </p:txBody>
      </p:sp>
      <p:pic>
        <p:nvPicPr>
          <p:cNvPr id="9" name="Content Placeholder 6"/>
          <p:cNvPicPr>
            <a:picLocks noChangeAspect="1"/>
          </p:cNvPicPr>
          <p:nvPr/>
        </p:nvPicPr>
        <p:blipFill rotWithShape="1">
          <a:blip r:embed="rId4" cstate="print">
            <a:extLst>
              <a:ext uri="{28A0092B-C50C-407E-A947-70E740481C1C}">
                <a14:useLocalDpi xmlns:a14="http://schemas.microsoft.com/office/drawing/2010/main" val="0"/>
              </a:ext>
            </a:extLst>
          </a:blip>
          <a:srcRect l="9312" t="22584" r="3640" b="18086"/>
          <a:stretch/>
        </p:blipFill>
        <p:spPr>
          <a:xfrm>
            <a:off x="6063341" y="-1"/>
            <a:ext cx="6203768" cy="5637713"/>
          </a:xfrm>
          <a:prstGeom prst="rect">
            <a:avLst/>
          </a:prstGeom>
        </p:spPr>
      </p:pic>
      <p:sp>
        <p:nvSpPr>
          <p:cNvPr id="2" name="Content Placeholder 1"/>
          <p:cNvSpPr>
            <a:spLocks noGrp="1"/>
          </p:cNvSpPr>
          <p:nvPr>
            <p:ph sz="half" idx="1"/>
          </p:nvPr>
        </p:nvSpPr>
        <p:spPr>
          <a:xfrm>
            <a:off x="330201" y="1638943"/>
            <a:ext cx="11530011" cy="3943350"/>
          </a:xfrm>
        </p:spPr>
        <p:txBody>
          <a:bodyPr/>
          <a:lstStyle/>
          <a:p>
            <a:pPr marL="0" indent="0">
              <a:buNone/>
            </a:pPr>
            <a:r>
              <a:rPr lang="en-US" sz="1800" dirty="0">
                <a:solidFill>
                  <a:srgbClr val="0070C0"/>
                </a:solidFill>
              </a:rPr>
              <a:t>Optimized crown-abutment retention and </a:t>
            </a:r>
            <a:r>
              <a:rPr lang="en-US" sz="1800" dirty="0" smtClean="0">
                <a:solidFill>
                  <a:srgbClr val="0070C0"/>
                </a:solidFill>
              </a:rPr>
              <a:t>design</a:t>
            </a:r>
          </a:p>
          <a:p>
            <a:r>
              <a:rPr lang="en-US" sz="1800" dirty="0"/>
              <a:t>Abutment size and design influences the crown retention</a:t>
            </a:r>
            <a:r>
              <a:rPr lang="en-US" sz="1800" baseline="30000" dirty="0"/>
              <a:t>1</a:t>
            </a:r>
            <a:r>
              <a:rPr lang="en-US" sz="1800" dirty="0"/>
              <a:t> </a:t>
            </a:r>
            <a:br>
              <a:rPr lang="en-US" sz="1800" dirty="0"/>
            </a:br>
            <a:r>
              <a:rPr lang="en-US" sz="1800" dirty="0"/>
              <a:t>– biological shapes are not round or flat</a:t>
            </a:r>
          </a:p>
          <a:p>
            <a:r>
              <a:rPr lang="en-US" sz="1800" dirty="0" smtClean="0"/>
              <a:t>Retention </a:t>
            </a:r>
            <a:r>
              <a:rPr lang="en-US" sz="1800" dirty="0"/>
              <a:t>area individually designed to </a:t>
            </a:r>
            <a:r>
              <a:rPr lang="en-US" sz="1800" dirty="0" smtClean="0"/>
              <a:t>comply </a:t>
            </a:r>
            <a:r>
              <a:rPr lang="en-US" sz="1800" dirty="0"/>
              <a:t>with and </a:t>
            </a:r>
            <a:r>
              <a:rPr lang="en-US" sz="1800" dirty="0" smtClean="0"/>
              <a:t>optimize:</a:t>
            </a:r>
          </a:p>
          <a:p>
            <a:pPr lvl="1"/>
            <a:r>
              <a:rPr lang="en-US" sz="1600" dirty="0"/>
              <a:t>the total area of crown retention</a:t>
            </a:r>
          </a:p>
          <a:p>
            <a:pPr lvl="1"/>
            <a:r>
              <a:rPr lang="en-US" sz="1600" dirty="0" smtClean="0"/>
              <a:t>the </a:t>
            </a:r>
            <a:r>
              <a:rPr lang="en-US" sz="1600" dirty="0"/>
              <a:t>height of abutment core</a:t>
            </a:r>
          </a:p>
          <a:p>
            <a:pPr lvl="1"/>
            <a:r>
              <a:rPr lang="en-US" sz="1600" dirty="0"/>
              <a:t>crown margin in relation to the soft tissue</a:t>
            </a:r>
          </a:p>
          <a:p>
            <a:endParaRPr lang="sv-SE" sz="1200" dirty="0"/>
          </a:p>
        </p:txBody>
      </p:sp>
      <p:sp>
        <p:nvSpPr>
          <p:cNvPr id="25" name="TextBox 24"/>
          <p:cNvSpPr txBox="1"/>
          <p:nvPr/>
        </p:nvSpPr>
        <p:spPr>
          <a:xfrm>
            <a:off x="512062" y="5012773"/>
            <a:ext cx="3239169" cy="369332"/>
          </a:xfrm>
          <a:prstGeom prst="rect">
            <a:avLst/>
          </a:prstGeom>
          <a:noFill/>
        </p:spPr>
        <p:txBody>
          <a:bodyPr wrap="square" lIns="0" tIns="0" rIns="0" bIns="0" rtlCol="0">
            <a:spAutoFit/>
          </a:bodyPr>
          <a:lstStyle/>
          <a:p>
            <a:pPr marL="0" lvl="1" algn="ctr"/>
            <a:r>
              <a:rPr lang="nl-BE" sz="1200" dirty="0"/>
              <a:t>Atlantis CustomBase solution </a:t>
            </a:r>
            <a:r>
              <a:rPr lang="nl-BE" sz="1200" dirty="0" smtClean="0"/>
              <a:t/>
            </a:r>
            <a:br>
              <a:rPr lang="nl-BE" sz="1200" dirty="0" smtClean="0"/>
            </a:br>
            <a:r>
              <a:rPr lang="nl-BE" sz="1200" dirty="0" smtClean="0"/>
              <a:t>vs</a:t>
            </a:r>
            <a:r>
              <a:rPr lang="nl-BE" sz="1200" dirty="0"/>
              <a:t>. </a:t>
            </a:r>
            <a:r>
              <a:rPr lang="nl-BE" sz="1200" dirty="0" smtClean="0"/>
              <a:t>Stock </a:t>
            </a:r>
            <a:r>
              <a:rPr lang="nl-BE" sz="1200" dirty="0"/>
              <a:t>titanium-base component</a:t>
            </a:r>
          </a:p>
        </p:txBody>
      </p:sp>
      <p:sp>
        <p:nvSpPr>
          <p:cNvPr id="18" name="TextBox 17"/>
          <p:cNvSpPr txBox="1"/>
          <p:nvPr/>
        </p:nvSpPr>
        <p:spPr>
          <a:xfrm>
            <a:off x="4319241" y="5012773"/>
            <a:ext cx="3239169" cy="369332"/>
          </a:xfrm>
          <a:prstGeom prst="rect">
            <a:avLst/>
          </a:prstGeom>
          <a:noFill/>
        </p:spPr>
        <p:txBody>
          <a:bodyPr wrap="square" lIns="0" tIns="0" rIns="0" bIns="0" rtlCol="0">
            <a:spAutoFit/>
          </a:bodyPr>
          <a:lstStyle/>
          <a:p>
            <a:pPr marL="0" lvl="1" algn="ctr"/>
            <a:r>
              <a:rPr lang="nl-BE" sz="1200" dirty="0"/>
              <a:t>B</a:t>
            </a:r>
            <a:r>
              <a:rPr lang="nl-BE" sz="1200" dirty="0" smtClean="0"/>
              <a:t>iological shapes </a:t>
            </a:r>
            <a:br>
              <a:rPr lang="nl-BE" sz="1200" dirty="0" smtClean="0"/>
            </a:br>
            <a:r>
              <a:rPr lang="nl-BE" sz="1200" dirty="0" smtClean="0"/>
              <a:t>are not </a:t>
            </a:r>
            <a:r>
              <a:rPr lang="nl-BE" sz="1200" dirty="0"/>
              <a:t>round or flat</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4891" y="3359482"/>
            <a:ext cx="1653291" cy="1653291"/>
          </a:xfrm>
          <a:prstGeom prst="rect">
            <a:avLst/>
          </a:prstGeom>
        </p:spPr>
      </p:pic>
      <p:sp>
        <p:nvSpPr>
          <p:cNvPr id="23" name="TextBox 22"/>
          <p:cNvSpPr txBox="1"/>
          <p:nvPr/>
        </p:nvSpPr>
        <p:spPr>
          <a:xfrm>
            <a:off x="330200" y="5791335"/>
            <a:ext cx="10276840" cy="307777"/>
          </a:xfrm>
          <a:prstGeom prst="rect">
            <a:avLst/>
          </a:prstGeom>
          <a:noFill/>
        </p:spPr>
        <p:txBody>
          <a:bodyPr wrap="square" lIns="0" tIns="0" rIns="0" bIns="0" rtlCol="0">
            <a:spAutoFit/>
          </a:bodyPr>
          <a:lstStyle/>
          <a:p>
            <a:r>
              <a:rPr lang="sv-SE" sz="1000" i="1" dirty="0" smtClean="0">
                <a:solidFill>
                  <a:schemeClr val="tx2"/>
                </a:solidFill>
              </a:rPr>
              <a:t>1. </a:t>
            </a:r>
            <a:r>
              <a:rPr lang="en-US" sz="1000" i="1" dirty="0">
                <a:solidFill>
                  <a:schemeClr val="tx2"/>
                </a:solidFill>
              </a:rPr>
              <a:t>Carnaggio TV, Conrad R, Engelmeier RL, et al. Retention of cad/cam all-ceramic crowns on prefabricated implant abutments: An in vitro comparative study of luting agents and abutment surface area. J Prosthodont 2012;21(7):523-8</a:t>
            </a:r>
            <a:endParaRPr lang="sv-SE" sz="1000" i="1" dirty="0" smtClean="0">
              <a:solidFill>
                <a:schemeClr val="tx2"/>
              </a:solidFill>
            </a:endParaRPr>
          </a:p>
        </p:txBody>
      </p:sp>
    </p:spTree>
    <p:extLst>
      <p:ext uri="{BB962C8B-B14F-4D97-AF65-F5344CB8AC3E}">
        <p14:creationId xmlns:p14="http://schemas.microsoft.com/office/powerpoint/2010/main" val="3865200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9312" t="22584" r="3640" b="18086"/>
          <a:stretch/>
        </p:blipFill>
        <p:spPr>
          <a:xfrm>
            <a:off x="4626463" y="0"/>
            <a:ext cx="6203768" cy="5637713"/>
          </a:xfrm>
          <a:prstGeom prst="rect">
            <a:avLst/>
          </a:prstGeom>
        </p:spPr>
      </p:pic>
      <p:sp>
        <p:nvSpPr>
          <p:cNvPr id="7" name="Title 6"/>
          <p:cNvSpPr>
            <a:spLocks noGrp="1"/>
          </p:cNvSpPr>
          <p:nvPr>
            <p:ph type="title"/>
          </p:nvPr>
        </p:nvSpPr>
        <p:spPr/>
        <p:txBody>
          <a:bodyPr/>
          <a:lstStyle/>
          <a:p>
            <a:r>
              <a:rPr lang="en-US" dirty="0"/>
              <a:t>Patient-specific design </a:t>
            </a:r>
            <a:r>
              <a:rPr lang="en-US" dirty="0" smtClean="0"/>
              <a:t/>
            </a:r>
            <a:br>
              <a:rPr lang="en-US" dirty="0" smtClean="0"/>
            </a:br>
            <a:r>
              <a:rPr lang="en-US" dirty="0" smtClean="0"/>
              <a:t>of </a:t>
            </a:r>
            <a:r>
              <a:rPr lang="en-US" dirty="0"/>
              <a:t>core height </a:t>
            </a:r>
            <a:endParaRPr lang="sv-SE" dirty="0"/>
          </a:p>
        </p:txBody>
      </p:sp>
      <p:sp>
        <p:nvSpPr>
          <p:cNvPr id="21" name="Rectangle 20"/>
          <p:cNvSpPr/>
          <p:nvPr/>
        </p:nvSpPr>
        <p:spPr>
          <a:xfrm>
            <a:off x="8268161" y="3222762"/>
            <a:ext cx="3553744" cy="2154436"/>
          </a:xfrm>
          <a:prstGeom prst="rect">
            <a:avLst/>
          </a:prstGeom>
        </p:spPr>
        <p:txBody>
          <a:bodyPr wrap="square">
            <a:spAutoFit/>
          </a:bodyPr>
          <a:lstStyle/>
          <a:p>
            <a:pPr marL="180000" lvl="1">
              <a:spcBef>
                <a:spcPts val="0"/>
              </a:spcBef>
            </a:pPr>
            <a:r>
              <a:rPr lang="en-US" sz="1400" dirty="0">
                <a:solidFill>
                  <a:srgbClr val="0070C0"/>
                </a:solidFill>
              </a:rPr>
              <a:t>Patient-specific design of core height </a:t>
            </a:r>
            <a:endParaRPr lang="en-US" sz="1400" dirty="0" smtClean="0">
              <a:solidFill>
                <a:srgbClr val="0070C0"/>
              </a:solidFill>
            </a:endParaRPr>
          </a:p>
          <a:p>
            <a:pPr marL="180000" lvl="1">
              <a:spcBef>
                <a:spcPts val="0"/>
              </a:spcBef>
            </a:pPr>
            <a:r>
              <a:rPr lang="en-US" sz="1400" dirty="0" smtClean="0"/>
              <a:t>A flexible solution not depending upon </a:t>
            </a:r>
            <a:br>
              <a:rPr lang="en-US" sz="1400" dirty="0" smtClean="0"/>
            </a:br>
            <a:r>
              <a:rPr lang="en-US" sz="1400" dirty="0" smtClean="0"/>
              <a:t>the implant position, e.g. placed too deep or on a sloped ridge or in cases </a:t>
            </a:r>
            <a:br>
              <a:rPr lang="en-US" sz="1400" dirty="0" smtClean="0"/>
            </a:br>
            <a:r>
              <a:rPr lang="en-US" sz="1400" dirty="0" smtClean="0"/>
              <a:t>with a lot of soft tissue above the bone or in cases where the </a:t>
            </a:r>
            <a:r>
              <a:rPr lang="en-US" sz="1400" dirty="0" err="1" smtClean="0"/>
              <a:t>intercuspidal</a:t>
            </a:r>
            <a:r>
              <a:rPr lang="en-US" sz="1400" dirty="0" smtClean="0"/>
              <a:t> space is limited</a:t>
            </a:r>
            <a:r>
              <a:rPr lang="en-US" sz="1400" baseline="30000" dirty="0" smtClean="0"/>
              <a:t>1</a:t>
            </a:r>
            <a:r>
              <a:rPr lang="sv-SE" sz="1400" dirty="0" smtClean="0"/>
              <a:t>.</a:t>
            </a:r>
            <a:endParaRPr lang="sv-SE" sz="1400" dirty="0"/>
          </a:p>
          <a:p>
            <a:pPr marL="180000" lvl="1">
              <a:spcBef>
                <a:spcPts val="0"/>
              </a:spcBef>
            </a:pPr>
            <a:endParaRPr lang="sv-SE" sz="1200" dirty="0" smtClean="0"/>
          </a:p>
          <a:p>
            <a:pPr marL="180000" lvl="1">
              <a:spcBef>
                <a:spcPts val="0"/>
              </a:spcBef>
            </a:pPr>
            <a:endParaRPr lang="en-US" sz="1200" dirty="0"/>
          </a:p>
          <a:p>
            <a:pPr lvl="1">
              <a:spcBef>
                <a:spcPts val="0"/>
              </a:spcBef>
            </a:pPr>
            <a:endParaRPr lang="en-US" sz="1200" dirty="0" err="1" smtClean="0">
              <a:solidFill>
                <a:srgbClr val="FF0000"/>
              </a:solidFill>
              <a:ea typeface="Times New Roman"/>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9554" b="45234"/>
          <a:stretch/>
        </p:blipFill>
        <p:spPr>
          <a:xfrm>
            <a:off x="521500" y="2000250"/>
            <a:ext cx="4590850" cy="2767534"/>
          </a:xfrm>
          <a:prstGeom prst="rect">
            <a:avLst/>
          </a:prstGeom>
          <a:ln>
            <a:solidFill>
              <a:schemeClr val="bg1">
                <a:lumMod val="85000"/>
              </a:schemeClr>
            </a:solidFill>
          </a:ln>
        </p:spPr>
      </p:pic>
      <p:sp>
        <p:nvSpPr>
          <p:cNvPr id="14" name="TextBox 13"/>
          <p:cNvSpPr txBox="1"/>
          <p:nvPr/>
        </p:nvSpPr>
        <p:spPr>
          <a:xfrm>
            <a:off x="1413812" y="4912871"/>
            <a:ext cx="2416628" cy="553998"/>
          </a:xfrm>
          <a:prstGeom prst="rect">
            <a:avLst/>
          </a:prstGeom>
          <a:noFill/>
        </p:spPr>
        <p:txBody>
          <a:bodyPr wrap="square" lIns="0" tIns="0" rIns="0" bIns="0" rtlCol="0">
            <a:spAutoFit/>
          </a:bodyPr>
          <a:lstStyle/>
          <a:p>
            <a:pPr marL="0" lvl="1"/>
            <a:r>
              <a:rPr lang="nl-BE" sz="1200" dirty="0" smtClean="0"/>
              <a:t>Atlantis</a:t>
            </a:r>
            <a:r>
              <a:rPr lang="nl-BE" sz="1200" baseline="30000" dirty="0" smtClean="0"/>
              <a:t>®</a:t>
            </a:r>
            <a:r>
              <a:rPr lang="nl-BE" sz="1200" dirty="0" smtClean="0"/>
              <a:t> </a:t>
            </a:r>
            <a:r>
              <a:rPr lang="nl-BE" sz="1200" dirty="0"/>
              <a:t>CustomBase </a:t>
            </a:r>
            <a:r>
              <a:rPr lang="nl-BE" sz="1200" dirty="0" smtClean="0"/>
              <a:t>solution </a:t>
            </a:r>
            <a:r>
              <a:rPr lang="nl-BE" sz="1200" dirty="0"/>
              <a:t>vs. Stock titanium-base component</a:t>
            </a:r>
          </a:p>
          <a:p>
            <a:pPr marL="0" lvl="1" algn="ctr"/>
            <a:r>
              <a:rPr lang="nl-BE" sz="1200" dirty="0" smtClean="0"/>
              <a:t> </a:t>
            </a:r>
            <a:endParaRPr lang="nl-BE" sz="1200" dirty="0"/>
          </a:p>
        </p:txBody>
      </p:sp>
      <p:sp>
        <p:nvSpPr>
          <p:cNvPr id="13" name="TextBox 12"/>
          <p:cNvSpPr txBox="1"/>
          <p:nvPr/>
        </p:nvSpPr>
        <p:spPr>
          <a:xfrm>
            <a:off x="353060" y="5757044"/>
            <a:ext cx="7281985" cy="307777"/>
          </a:xfrm>
          <a:prstGeom prst="rect">
            <a:avLst/>
          </a:prstGeom>
          <a:noFill/>
        </p:spPr>
        <p:txBody>
          <a:bodyPr wrap="square" lIns="0" tIns="0" rIns="0" bIns="0" rtlCol="0">
            <a:spAutoFit/>
          </a:bodyPr>
          <a:lstStyle/>
          <a:p>
            <a:r>
              <a:rPr lang="sv-SE" sz="1000" i="1" dirty="0" smtClean="0">
                <a:solidFill>
                  <a:schemeClr val="tx2"/>
                </a:solidFill>
              </a:rPr>
              <a:t>1. </a:t>
            </a:r>
            <a:r>
              <a:rPr lang="en-US" sz="1000" i="1" dirty="0">
                <a:solidFill>
                  <a:schemeClr val="tx2"/>
                </a:solidFill>
              </a:rPr>
              <a:t>Carnaggio TV, Conrad R, Engelmeier RL, et al. Retention of cad/cam all-ceramic crowns on prefabricated implant abutments: An in vitro comparative study of luting agents and abutment surface area. J Prosthodont 2012;21(7):523-8</a:t>
            </a:r>
            <a:endParaRPr lang="sv-SE" sz="1000" i="1" dirty="0" smtClean="0">
              <a:solidFill>
                <a:schemeClr val="tx2"/>
              </a:solidFill>
            </a:endParaRPr>
          </a:p>
        </p:txBody>
      </p:sp>
    </p:spTree>
    <p:extLst>
      <p:ext uri="{BB962C8B-B14F-4D97-AF65-F5344CB8AC3E}">
        <p14:creationId xmlns:p14="http://schemas.microsoft.com/office/powerpoint/2010/main" val="4274716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t="10574" b="6572"/>
          <a:stretch/>
        </p:blipFill>
        <p:spPr>
          <a:xfrm>
            <a:off x="91773" y="1980950"/>
            <a:ext cx="4994577" cy="2792393"/>
          </a:xfrm>
          <a:prstGeom prst="rect">
            <a:avLst/>
          </a:prstGeom>
        </p:spPr>
      </p:pic>
      <p:sp>
        <p:nvSpPr>
          <p:cNvPr id="2" name="Title 1"/>
          <p:cNvSpPr>
            <a:spLocks noGrp="1"/>
          </p:cNvSpPr>
          <p:nvPr>
            <p:ph type="title"/>
          </p:nvPr>
        </p:nvSpPr>
        <p:spPr/>
        <p:txBody>
          <a:bodyPr/>
          <a:lstStyle/>
          <a:p>
            <a:r>
              <a:rPr lang="en-US" dirty="0"/>
              <a:t>Patient-specific </a:t>
            </a:r>
            <a:r>
              <a:rPr lang="en-US" dirty="0" smtClean="0"/>
              <a:t>design of </a:t>
            </a:r>
            <a:r>
              <a:rPr lang="en-US" dirty="0"/>
              <a:t>core height </a:t>
            </a:r>
            <a:endParaRPr lang="sv-SE" dirty="0"/>
          </a:p>
        </p:txBody>
      </p:sp>
      <p:sp>
        <p:nvSpPr>
          <p:cNvPr id="7" name="Rectangle 6"/>
          <p:cNvSpPr/>
          <p:nvPr/>
        </p:nvSpPr>
        <p:spPr>
          <a:xfrm>
            <a:off x="5269230" y="2407650"/>
            <a:ext cx="6343649" cy="1938992"/>
          </a:xfrm>
          <a:prstGeom prst="rect">
            <a:avLst/>
          </a:prstGeom>
        </p:spPr>
        <p:txBody>
          <a:bodyPr wrap="square">
            <a:spAutoFit/>
          </a:bodyPr>
          <a:lstStyle/>
          <a:p>
            <a:pPr marL="180000" lvl="1"/>
            <a:r>
              <a:rPr lang="en-US" sz="2400" dirty="0" smtClean="0">
                <a:solidFill>
                  <a:srgbClr val="0070C0"/>
                </a:solidFill>
              </a:rPr>
              <a:t>Crown-abutment height ratio is a concern</a:t>
            </a:r>
          </a:p>
          <a:p>
            <a:pPr marL="180000" lvl="1"/>
            <a:r>
              <a:rPr lang="en-US" sz="2400" dirty="0">
                <a:solidFill>
                  <a:schemeClr val="accent3"/>
                </a:solidFill>
              </a:rPr>
              <a:t>With a fixed core height on the stock titanium-base </a:t>
            </a:r>
            <a:r>
              <a:rPr lang="en-US" sz="2400" dirty="0" smtClean="0">
                <a:solidFill>
                  <a:schemeClr val="accent3"/>
                </a:solidFill>
              </a:rPr>
              <a:t>component, </a:t>
            </a:r>
            <a:r>
              <a:rPr lang="en-US" sz="2400" dirty="0">
                <a:solidFill>
                  <a:schemeClr val="accent3"/>
                </a:solidFill>
              </a:rPr>
              <a:t>the ratio between the crown height and the </a:t>
            </a:r>
            <a:r>
              <a:rPr lang="en-US" sz="2400" dirty="0" smtClean="0">
                <a:solidFill>
                  <a:schemeClr val="accent3"/>
                </a:solidFill>
              </a:rPr>
              <a:t>core </a:t>
            </a:r>
            <a:r>
              <a:rPr lang="en-US" sz="2400" dirty="0">
                <a:solidFill>
                  <a:schemeClr val="accent3"/>
                </a:solidFill>
              </a:rPr>
              <a:t>is a concern for the strength of the whole </a:t>
            </a:r>
            <a:r>
              <a:rPr lang="en-US" sz="2400" dirty="0" smtClean="0">
                <a:solidFill>
                  <a:schemeClr val="accent3"/>
                </a:solidFill>
              </a:rPr>
              <a:t>restoration.</a:t>
            </a:r>
            <a:endParaRPr lang="en-US" sz="2400" b="1" dirty="0" smtClean="0">
              <a:solidFill>
                <a:schemeClr val="accent3"/>
              </a:solidFill>
            </a:endParaRPr>
          </a:p>
        </p:txBody>
      </p:sp>
      <p:sp>
        <p:nvSpPr>
          <p:cNvPr id="8" name="TextBox 7"/>
          <p:cNvSpPr txBox="1"/>
          <p:nvPr/>
        </p:nvSpPr>
        <p:spPr>
          <a:xfrm>
            <a:off x="645304" y="4768491"/>
            <a:ext cx="4623926" cy="215444"/>
          </a:xfrm>
          <a:prstGeom prst="rect">
            <a:avLst/>
          </a:prstGeom>
          <a:noFill/>
        </p:spPr>
        <p:txBody>
          <a:bodyPr wrap="square" lIns="0" tIns="0" rIns="0" bIns="0" rtlCol="0">
            <a:spAutoFit/>
          </a:bodyPr>
          <a:lstStyle/>
          <a:p>
            <a:r>
              <a:rPr lang="en-US" sz="1400" i="1" dirty="0" smtClean="0">
                <a:solidFill>
                  <a:schemeClr val="accent3"/>
                </a:solidFill>
              </a:rPr>
              <a:t>Courtesy of Dr. Lyndon Cooper, Chicago</a:t>
            </a:r>
            <a:r>
              <a:rPr lang="en-US" sz="1400" i="1" dirty="0">
                <a:solidFill>
                  <a:schemeClr val="accent3"/>
                </a:solidFill>
              </a:rPr>
              <a:t>, </a:t>
            </a:r>
            <a:r>
              <a:rPr lang="en-US" sz="1400" i="1" dirty="0" smtClean="0">
                <a:solidFill>
                  <a:schemeClr val="accent3"/>
                </a:solidFill>
              </a:rPr>
              <a:t>USA</a:t>
            </a:r>
            <a:endParaRPr lang="sv-SE" sz="1400" i="1" dirty="0" err="1" smtClean="0">
              <a:solidFill>
                <a:schemeClr val="accent3"/>
              </a:solidFill>
            </a:endParaRPr>
          </a:p>
        </p:txBody>
      </p:sp>
    </p:spTree>
    <p:extLst>
      <p:ext uri="{BB962C8B-B14F-4D97-AF65-F5344CB8AC3E}">
        <p14:creationId xmlns:p14="http://schemas.microsoft.com/office/powerpoint/2010/main" val="2060290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p:cNvPicPr>
            <a:picLocks noChangeAspect="1"/>
          </p:cNvPicPr>
          <p:nvPr/>
        </p:nvPicPr>
        <p:blipFill rotWithShape="1">
          <a:blip r:embed="rId3">
            <a:extLst>
              <a:ext uri="{28A0092B-C50C-407E-A947-70E740481C1C}">
                <a14:useLocalDpi xmlns:a14="http://schemas.microsoft.com/office/drawing/2010/main" val="0"/>
              </a:ext>
            </a:extLst>
          </a:blip>
          <a:srcRect t="32170" b="17850"/>
          <a:stretch/>
        </p:blipFill>
        <p:spPr>
          <a:xfrm>
            <a:off x="2982675" y="9206"/>
            <a:ext cx="8247820" cy="5496359"/>
          </a:xfrm>
          <a:prstGeom prst="rect">
            <a:avLst/>
          </a:prstGeom>
        </p:spPr>
      </p:pic>
      <p:sp>
        <p:nvSpPr>
          <p:cNvPr id="2" name="Titel 1"/>
          <p:cNvSpPr>
            <a:spLocks noGrp="1"/>
          </p:cNvSpPr>
          <p:nvPr>
            <p:ph type="title"/>
          </p:nvPr>
        </p:nvSpPr>
        <p:spPr>
          <a:xfrm>
            <a:off x="330201" y="555626"/>
            <a:ext cx="4474555" cy="1001712"/>
          </a:xfrm>
        </p:spPr>
        <p:txBody>
          <a:bodyPr/>
          <a:lstStyle/>
          <a:p>
            <a:r>
              <a:rPr lang="en-US" dirty="0"/>
              <a:t>Unique, </a:t>
            </a:r>
            <a:r>
              <a:rPr lang="en-US" dirty="0" smtClean="0"/>
              <a:t>comprehensive </a:t>
            </a:r>
            <a:r>
              <a:rPr lang="en-US" dirty="0"/>
              <a:t>solution</a:t>
            </a:r>
            <a:endParaRPr lang="sv-SE" dirty="0"/>
          </a:p>
        </p:txBody>
      </p:sp>
      <p:sp>
        <p:nvSpPr>
          <p:cNvPr id="19" name="Pladsholder til indhold 2"/>
          <p:cNvSpPr txBox="1">
            <a:spLocks/>
          </p:cNvSpPr>
          <p:nvPr/>
        </p:nvSpPr>
        <p:spPr>
          <a:xfrm>
            <a:off x="4166980" y="4484970"/>
            <a:ext cx="3095243" cy="592511"/>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a:buFont typeface="Wingdings" charset="2"/>
              <a:buChar char="§"/>
            </a:pPr>
            <a:r>
              <a:rPr lang="en-US" sz="1400" dirty="0" smtClean="0"/>
              <a:t>For </a:t>
            </a:r>
            <a:r>
              <a:rPr lang="en-US" sz="1400" dirty="0" err="1" smtClean="0"/>
              <a:t>extraoral</a:t>
            </a:r>
            <a:r>
              <a:rPr lang="en-US" sz="1400" dirty="0" smtClean="0"/>
              <a:t> cementation</a:t>
            </a:r>
            <a:br>
              <a:rPr lang="en-US" sz="1400" dirty="0" smtClean="0"/>
            </a:br>
            <a:r>
              <a:rPr lang="en-US" sz="1400" dirty="0" smtClean="0"/>
              <a:t>– avoids potential complications</a:t>
            </a:r>
            <a:br>
              <a:rPr lang="en-US" sz="1400" dirty="0" smtClean="0"/>
            </a:br>
            <a:r>
              <a:rPr lang="en-US" sz="1400" dirty="0" smtClean="0"/>
              <a:t>caused by excess cement</a:t>
            </a:r>
            <a:endParaRPr lang="sv-SE" sz="1400" dirty="0"/>
          </a:p>
        </p:txBody>
      </p:sp>
      <p:sp>
        <p:nvSpPr>
          <p:cNvPr id="20" name="Pladsholder til indhold 2"/>
          <p:cNvSpPr txBox="1">
            <a:spLocks/>
          </p:cNvSpPr>
          <p:nvPr/>
        </p:nvSpPr>
        <p:spPr>
          <a:xfrm>
            <a:off x="8316023" y="2698306"/>
            <a:ext cx="3037304" cy="481622"/>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a:buFont typeface="Wingdings" charset="2"/>
              <a:buChar char="§"/>
            </a:pPr>
            <a:r>
              <a:rPr lang="en-US" sz="1400" dirty="0"/>
              <a:t>Flexibility of abutment </a:t>
            </a:r>
            <a:r>
              <a:rPr lang="en-US" sz="1400" dirty="0" smtClean="0"/>
              <a:t>material</a:t>
            </a:r>
            <a:br>
              <a:rPr lang="en-US" sz="1400" dirty="0" smtClean="0"/>
            </a:br>
            <a:r>
              <a:rPr lang="en-US" sz="1400" dirty="0" smtClean="0"/>
              <a:t>– </a:t>
            </a:r>
            <a:r>
              <a:rPr lang="en-US" sz="1400" dirty="0"/>
              <a:t>titanium </a:t>
            </a:r>
            <a:r>
              <a:rPr lang="en-US" sz="1400" dirty="0" smtClean="0"/>
              <a:t>or gold-shaded </a:t>
            </a:r>
            <a:r>
              <a:rPr lang="en-US" sz="1400" dirty="0"/>
              <a:t>titanium </a:t>
            </a:r>
            <a:endParaRPr lang="sv-SE" sz="1400" dirty="0"/>
          </a:p>
        </p:txBody>
      </p:sp>
      <p:sp>
        <p:nvSpPr>
          <p:cNvPr id="21" name="Pladsholder til indhold 2"/>
          <p:cNvSpPr txBox="1">
            <a:spLocks/>
          </p:cNvSpPr>
          <p:nvPr/>
        </p:nvSpPr>
        <p:spPr>
          <a:xfrm>
            <a:off x="7998023" y="4277991"/>
            <a:ext cx="2174196" cy="383640"/>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a:buFont typeface="Wingdings" charset="2"/>
              <a:buChar char="§"/>
            </a:pPr>
            <a:r>
              <a:rPr lang="en-US" sz="1400" dirty="0"/>
              <a:t>Allows for direct application of porcelain </a:t>
            </a:r>
            <a:endParaRPr lang="sv-SE" sz="1400" dirty="0"/>
          </a:p>
        </p:txBody>
      </p:sp>
      <p:sp>
        <p:nvSpPr>
          <p:cNvPr id="22" name="Pladsholder til indhold 2"/>
          <p:cNvSpPr txBox="1">
            <a:spLocks/>
          </p:cNvSpPr>
          <p:nvPr/>
        </p:nvSpPr>
        <p:spPr>
          <a:xfrm>
            <a:off x="3451403" y="2714567"/>
            <a:ext cx="2554103" cy="209534"/>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a:buFont typeface="Wingdings" charset="2"/>
              <a:buChar char="§"/>
            </a:pPr>
            <a:r>
              <a:rPr lang="en-US" sz="1400" dirty="0"/>
              <a:t>No need for stock component</a:t>
            </a:r>
            <a:endParaRPr lang="sv-SE" sz="1400" dirty="0"/>
          </a:p>
        </p:txBody>
      </p:sp>
      <p:sp>
        <p:nvSpPr>
          <p:cNvPr id="23" name="Pladsholder til indhold 2"/>
          <p:cNvSpPr txBox="1">
            <a:spLocks/>
          </p:cNvSpPr>
          <p:nvPr/>
        </p:nvSpPr>
        <p:spPr>
          <a:xfrm>
            <a:off x="7053908" y="5062276"/>
            <a:ext cx="3454367" cy="1001416"/>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a:buFont typeface="Wingdings" charset="2"/>
              <a:buChar char="§"/>
            </a:pPr>
            <a:r>
              <a:rPr lang="en-US" sz="1400" dirty="0"/>
              <a:t>Built-in anti-rotational features created </a:t>
            </a:r>
            <a:r>
              <a:rPr lang="en-US" sz="1400" dirty="0" smtClean="0"/>
              <a:t/>
            </a:r>
            <a:br>
              <a:rPr lang="en-US" sz="1400" dirty="0" smtClean="0"/>
            </a:br>
            <a:r>
              <a:rPr lang="en-US" sz="1400" dirty="0" smtClean="0"/>
              <a:t>by </a:t>
            </a:r>
            <a:r>
              <a:rPr lang="en-US" sz="1400" dirty="0"/>
              <a:t>the patented </a:t>
            </a:r>
            <a:r>
              <a:rPr lang="en-US" sz="1400" dirty="0" smtClean="0"/>
              <a:t>Virtual </a:t>
            </a:r>
            <a:r>
              <a:rPr lang="en-US" sz="1400" dirty="0"/>
              <a:t>Atlantis Design (VAD) software – facilitates the insertion path of the crown</a:t>
            </a:r>
            <a:endParaRPr lang="sv-SE" sz="1400" dirty="0"/>
          </a:p>
        </p:txBody>
      </p:sp>
      <p:grpSp>
        <p:nvGrpSpPr>
          <p:cNvPr id="3" name="Group 2"/>
          <p:cNvGrpSpPr/>
          <p:nvPr/>
        </p:nvGrpSpPr>
        <p:grpSpPr>
          <a:xfrm>
            <a:off x="2882465" y="1693478"/>
            <a:ext cx="8786376" cy="2531216"/>
            <a:chOff x="2882465" y="1693478"/>
            <a:chExt cx="8786376" cy="2531216"/>
          </a:xfrm>
        </p:grpSpPr>
        <p:sp>
          <p:nvSpPr>
            <p:cNvPr id="13" name="Pladsholder til indhold 2"/>
            <p:cNvSpPr txBox="1">
              <a:spLocks/>
            </p:cNvSpPr>
            <p:nvPr/>
          </p:nvSpPr>
          <p:spPr>
            <a:xfrm>
              <a:off x="3451403" y="3602843"/>
              <a:ext cx="2717387" cy="185386"/>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a:buFont typeface="Wingdings" charset="2"/>
                <a:buChar char="§"/>
              </a:pPr>
              <a:r>
                <a:rPr lang="en-US" sz="1400" dirty="0"/>
                <a:t>Optimized retention and </a:t>
              </a:r>
              <a:r>
                <a:rPr lang="en-US" sz="1400" dirty="0" smtClean="0"/>
                <a:t>design</a:t>
              </a:r>
            </a:p>
          </p:txBody>
        </p:sp>
        <p:sp>
          <p:nvSpPr>
            <p:cNvPr id="17" name="Pladsholder til indhold 2"/>
            <p:cNvSpPr txBox="1">
              <a:spLocks/>
            </p:cNvSpPr>
            <p:nvPr/>
          </p:nvSpPr>
          <p:spPr>
            <a:xfrm>
              <a:off x="8161799" y="3602843"/>
              <a:ext cx="3097602" cy="621851"/>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a:buFont typeface="Wingdings" charset="2"/>
                <a:buChar char="§"/>
              </a:pPr>
              <a:r>
                <a:rPr lang="en-US" sz="1400" dirty="0"/>
                <a:t>Patient-specific design of core </a:t>
              </a:r>
              <a:r>
                <a:rPr lang="en-US" sz="1400" dirty="0" smtClean="0"/>
                <a:t>height</a:t>
              </a:r>
              <a:endParaRPr lang="sv-SE" sz="1400" dirty="0"/>
            </a:p>
          </p:txBody>
        </p:sp>
        <p:sp>
          <p:nvSpPr>
            <p:cNvPr id="18" name="Pladsholder til indhold 2"/>
            <p:cNvSpPr txBox="1">
              <a:spLocks/>
            </p:cNvSpPr>
            <p:nvPr/>
          </p:nvSpPr>
          <p:spPr>
            <a:xfrm>
              <a:off x="2882465" y="1693478"/>
              <a:ext cx="3095243" cy="592511"/>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a:buFont typeface="Wingdings" charset="2"/>
                <a:buChar char="§"/>
              </a:pPr>
              <a:r>
                <a:rPr lang="en-US" sz="1400" dirty="0" smtClean="0"/>
                <a:t>Customized emergence </a:t>
              </a:r>
              <a:br>
                <a:rPr lang="en-US" sz="1400" dirty="0" smtClean="0"/>
              </a:br>
              <a:r>
                <a:rPr lang="en-US" sz="1400" dirty="0" smtClean="0"/>
                <a:t>profile for enhanced </a:t>
              </a:r>
              <a:br>
                <a:rPr lang="en-US" sz="1400" dirty="0" smtClean="0"/>
              </a:br>
              <a:r>
                <a:rPr lang="en-US" sz="1400" dirty="0" smtClean="0"/>
                <a:t>soft-tissue management</a:t>
              </a:r>
              <a:endParaRPr lang="en-US" sz="1400" dirty="0"/>
            </a:p>
          </p:txBody>
        </p:sp>
        <p:sp>
          <p:nvSpPr>
            <p:cNvPr id="24" name="Pladsholder til indhold 2"/>
            <p:cNvSpPr txBox="1">
              <a:spLocks/>
            </p:cNvSpPr>
            <p:nvPr/>
          </p:nvSpPr>
          <p:spPr>
            <a:xfrm>
              <a:off x="8459018" y="1693478"/>
              <a:ext cx="3209823" cy="592511"/>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a:buFont typeface="Wingdings" charset="2"/>
                <a:buChar char="§"/>
              </a:pPr>
              <a:r>
                <a:rPr lang="en-US" sz="1400" dirty="0" smtClean="0"/>
                <a:t>Placement </a:t>
              </a:r>
              <a:r>
                <a:rPr lang="en-US" sz="1400" dirty="0"/>
                <a:t>of material junction </a:t>
              </a:r>
              <a:br>
                <a:rPr lang="en-US" sz="1400" dirty="0"/>
              </a:br>
              <a:r>
                <a:rPr lang="en-US" sz="1400" dirty="0"/>
                <a:t>considering biological principles</a:t>
              </a:r>
              <a:endParaRPr lang="sv-SE" sz="1400" dirty="0">
                <a:solidFill>
                  <a:srgbClr val="FF0000"/>
                </a:solidFill>
              </a:endParaRPr>
            </a:p>
            <a:p>
              <a:pPr>
                <a:buFont typeface="Wingdings" charset="2"/>
                <a:buChar char="§"/>
              </a:pPr>
              <a:endParaRPr lang="sv-SE" sz="1400" dirty="0"/>
            </a:p>
          </p:txBody>
        </p:sp>
      </p:grpSp>
    </p:spTree>
    <p:extLst>
      <p:ext uri="{BB962C8B-B14F-4D97-AF65-F5344CB8AC3E}">
        <p14:creationId xmlns:p14="http://schemas.microsoft.com/office/powerpoint/2010/main" val="157911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Rak 13"/>
          <p:cNvCxnSpPr/>
          <p:nvPr/>
        </p:nvCxnSpPr>
        <p:spPr>
          <a:xfrm flipH="1">
            <a:off x="1879200" y="3433947"/>
            <a:ext cx="9463714" cy="0"/>
          </a:xfrm>
          <a:prstGeom prst="line">
            <a:avLst/>
          </a:prstGeom>
          <a:ln w="60325">
            <a:solidFill>
              <a:schemeClr val="bg1"/>
            </a:solidFill>
          </a:ln>
          <a:effectLst>
            <a:outerShdw blurRad="63500" sx="102000" sy="102000" algn="ctr" rotWithShape="0">
              <a:prstClr val="black">
                <a:alpha val="19000"/>
              </a:prstClr>
            </a:outerShdw>
          </a:effectLst>
        </p:spPr>
        <p:style>
          <a:lnRef idx="1">
            <a:schemeClr val="accent1"/>
          </a:lnRef>
          <a:fillRef idx="0">
            <a:schemeClr val="accent1"/>
          </a:fillRef>
          <a:effectRef idx="0">
            <a:schemeClr val="accent1"/>
          </a:effectRef>
          <a:fontRef idx="minor">
            <a:schemeClr val="tx1"/>
          </a:fontRef>
        </p:style>
      </p:cxnSp>
      <p:pic>
        <p:nvPicPr>
          <p:cNvPr id="23" name="Bildobjekt 22"/>
          <p:cNvPicPr>
            <a:picLocks noChangeAspect="1"/>
          </p:cNvPicPr>
          <p:nvPr/>
        </p:nvPicPr>
        <p:blipFill rotWithShape="1">
          <a:blip r:embed="rId3">
            <a:extLst>
              <a:ext uri="{28A0092B-C50C-407E-A947-70E740481C1C}">
                <a14:useLocalDpi xmlns:a14="http://schemas.microsoft.com/office/drawing/2010/main" val="0"/>
              </a:ext>
            </a:extLst>
          </a:blip>
          <a:srcRect l="4808" t="1900" r="6462" b="605"/>
          <a:stretch/>
        </p:blipFill>
        <p:spPr>
          <a:xfrm>
            <a:off x="68752" y="1631506"/>
            <a:ext cx="3492595" cy="3805916"/>
          </a:xfrm>
          <a:prstGeom prst="rect">
            <a:avLst/>
          </a:prstGeom>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2269" y="1631507"/>
            <a:ext cx="4012226" cy="3805915"/>
          </a:xfrm>
          <a:prstGeom prst="rect">
            <a:avLst/>
          </a:prstGeom>
        </p:spPr>
      </p:pic>
      <p:pic>
        <p:nvPicPr>
          <p:cNvPr id="9" name="Bildobjekt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0891" y="1501438"/>
            <a:ext cx="3947073" cy="3914498"/>
          </a:xfrm>
          <a:prstGeom prst="rect">
            <a:avLst/>
          </a:prstGeom>
        </p:spPr>
      </p:pic>
      <p:pic>
        <p:nvPicPr>
          <p:cNvPr id="10" name="Bildobjekt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5750" y="1270386"/>
            <a:ext cx="4354269" cy="4327123"/>
          </a:xfrm>
          <a:prstGeom prst="rect">
            <a:avLst/>
          </a:prstGeom>
        </p:spPr>
      </p:pic>
      <p:sp>
        <p:nvSpPr>
          <p:cNvPr id="2" name="Titel 1"/>
          <p:cNvSpPr>
            <a:spLocks noGrp="1"/>
          </p:cNvSpPr>
          <p:nvPr>
            <p:ph type="title"/>
          </p:nvPr>
        </p:nvSpPr>
        <p:spPr/>
        <p:txBody>
          <a:bodyPr/>
          <a:lstStyle/>
          <a:p>
            <a:pPr lvl="0"/>
            <a:r>
              <a:rPr lang="en-US" dirty="0"/>
              <a:t>Streamlined digital workflow</a:t>
            </a:r>
            <a:br>
              <a:rPr lang="en-US" dirty="0"/>
            </a:br>
            <a:r>
              <a:rPr lang="en-US" dirty="0"/>
              <a:t>– Atlantis</a:t>
            </a:r>
            <a:r>
              <a:rPr lang="en-US" baseline="30000" dirty="0"/>
              <a:t>®</a:t>
            </a:r>
            <a:r>
              <a:rPr lang="en-US" dirty="0"/>
              <a:t> CustomBase solution</a:t>
            </a:r>
          </a:p>
        </p:txBody>
      </p:sp>
      <p:sp>
        <p:nvSpPr>
          <p:cNvPr id="17" name="Platshållare för innehåll 1"/>
          <p:cNvSpPr>
            <a:spLocks noGrp="1"/>
          </p:cNvSpPr>
          <p:nvPr>
            <p:ph sz="half" idx="1"/>
          </p:nvPr>
        </p:nvSpPr>
        <p:spPr>
          <a:xfrm>
            <a:off x="650415" y="5088086"/>
            <a:ext cx="2305132" cy="199385"/>
          </a:xfrm>
        </p:spPr>
        <p:txBody>
          <a:bodyPr/>
          <a:lstStyle/>
          <a:p>
            <a:pPr marL="0" indent="0" algn="ctr">
              <a:buNone/>
            </a:pPr>
            <a:r>
              <a:rPr lang="en-US" sz="1600" dirty="0" smtClean="0"/>
              <a:t>Impression</a:t>
            </a:r>
            <a:endParaRPr lang="en-US" sz="1600" dirty="0">
              <a:solidFill>
                <a:srgbClr val="53585B"/>
              </a:solidFill>
            </a:endParaRPr>
          </a:p>
        </p:txBody>
      </p:sp>
      <p:sp>
        <p:nvSpPr>
          <p:cNvPr id="18" name="Platshållare för innehåll 1"/>
          <p:cNvSpPr txBox="1">
            <a:spLocks/>
          </p:cNvSpPr>
          <p:nvPr/>
        </p:nvSpPr>
        <p:spPr>
          <a:xfrm>
            <a:off x="3434010" y="5067614"/>
            <a:ext cx="2399994" cy="219857"/>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marL="0" indent="0" algn="ctr">
              <a:buNone/>
            </a:pPr>
            <a:r>
              <a:rPr lang="en-US" sz="1600" dirty="0"/>
              <a:t>Atlantis</a:t>
            </a:r>
            <a:r>
              <a:rPr lang="en-US" sz="1600" baseline="30000" dirty="0"/>
              <a:t>®</a:t>
            </a:r>
            <a:r>
              <a:rPr lang="en-US" sz="1600" dirty="0"/>
              <a:t> </a:t>
            </a:r>
            <a:r>
              <a:rPr lang="en-US" sz="1600" dirty="0" err="1"/>
              <a:t>WebOrder</a:t>
            </a:r>
            <a:endParaRPr lang="en-US" sz="1600" dirty="0"/>
          </a:p>
        </p:txBody>
      </p:sp>
      <p:sp>
        <p:nvSpPr>
          <p:cNvPr id="19" name="Platshållare för innehåll 1"/>
          <p:cNvSpPr txBox="1">
            <a:spLocks/>
          </p:cNvSpPr>
          <p:nvPr/>
        </p:nvSpPr>
        <p:spPr>
          <a:xfrm>
            <a:off x="6129600" y="5068137"/>
            <a:ext cx="2723998" cy="369286"/>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marL="0" indent="0" algn="ctr">
              <a:buNone/>
            </a:pPr>
            <a:r>
              <a:rPr lang="en-US" sz="1600" dirty="0"/>
              <a:t> Virtual Atlantis</a:t>
            </a:r>
            <a:r>
              <a:rPr lang="en-US" sz="1600" baseline="30000" dirty="0"/>
              <a:t>®</a:t>
            </a:r>
            <a:r>
              <a:rPr lang="en-US" sz="1600" dirty="0"/>
              <a:t> </a:t>
            </a:r>
            <a:r>
              <a:rPr lang="en-US" sz="1600" dirty="0" smtClean="0"/>
              <a:t>Design</a:t>
            </a:r>
            <a:br>
              <a:rPr lang="en-US" sz="1600" dirty="0" smtClean="0"/>
            </a:br>
            <a:r>
              <a:rPr lang="en-US" sz="1600" dirty="0" smtClean="0"/>
              <a:t>(VAD</a:t>
            </a:r>
            <a:r>
              <a:rPr lang="en-US" sz="1600" dirty="0"/>
              <a:t>) software</a:t>
            </a:r>
          </a:p>
        </p:txBody>
      </p:sp>
      <p:sp>
        <p:nvSpPr>
          <p:cNvPr id="20" name="Platshållare för innehåll 1"/>
          <p:cNvSpPr txBox="1">
            <a:spLocks/>
          </p:cNvSpPr>
          <p:nvPr/>
        </p:nvSpPr>
        <p:spPr>
          <a:xfrm>
            <a:off x="9101723" y="5069808"/>
            <a:ext cx="2529008" cy="217663"/>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marL="0" indent="0" algn="ctr">
              <a:buNone/>
            </a:pPr>
            <a:r>
              <a:rPr lang="en-US" sz="1600" dirty="0"/>
              <a:t>Atlantis</a:t>
            </a:r>
            <a:r>
              <a:rPr lang="en-US" sz="1600" baseline="30000" dirty="0"/>
              <a:t>®</a:t>
            </a:r>
            <a:r>
              <a:rPr lang="en-US" sz="1600" dirty="0"/>
              <a:t> Editor</a:t>
            </a:r>
          </a:p>
        </p:txBody>
      </p:sp>
    </p:spTree>
    <p:extLst>
      <p:ext uri="{BB962C8B-B14F-4D97-AF65-F5344CB8AC3E}">
        <p14:creationId xmlns:p14="http://schemas.microsoft.com/office/powerpoint/2010/main" val="1943371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Rak 24"/>
          <p:cNvCxnSpPr/>
          <p:nvPr/>
        </p:nvCxnSpPr>
        <p:spPr>
          <a:xfrm flipH="1">
            <a:off x="2240118" y="3433947"/>
            <a:ext cx="7611454" cy="60367"/>
          </a:xfrm>
          <a:prstGeom prst="line">
            <a:avLst/>
          </a:prstGeom>
          <a:ln w="60325">
            <a:solidFill>
              <a:schemeClr val="bg1"/>
            </a:solidFill>
          </a:ln>
          <a:effectLst>
            <a:outerShdw blurRad="63500" sx="102000" sy="102000" algn="ctr" rotWithShape="0">
              <a:prstClr val="black">
                <a:alpha val="19000"/>
              </a:prstClr>
            </a:outerShdw>
          </a:effectLst>
        </p:spPr>
        <p:style>
          <a:lnRef idx="1">
            <a:schemeClr val="accent1"/>
          </a:lnRef>
          <a:fillRef idx="0">
            <a:schemeClr val="accent1"/>
          </a:fillRef>
          <a:effectRef idx="0">
            <a:schemeClr val="accent1"/>
          </a:effectRef>
          <a:fontRef idx="minor">
            <a:schemeClr val="tx1"/>
          </a:fontRef>
        </p:style>
      </p:cxnSp>
      <p:pic>
        <p:nvPicPr>
          <p:cNvPr id="16" name="Bildobjekt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324" y="1344074"/>
            <a:ext cx="4370558" cy="4370558"/>
          </a:xfrm>
          <a:prstGeom prst="rect">
            <a:avLst/>
          </a:prstGeom>
        </p:spPr>
      </p:pic>
      <p:pic>
        <p:nvPicPr>
          <p:cNvPr id="19" name="Bildobjekt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0113" y="1425724"/>
            <a:ext cx="3697330" cy="4104525"/>
          </a:xfrm>
          <a:prstGeom prst="rect">
            <a:avLst/>
          </a:prstGeom>
        </p:spPr>
      </p:pic>
      <p:pic>
        <p:nvPicPr>
          <p:cNvPr id="18" name="Bildobjekt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0859" y="1638330"/>
            <a:ext cx="3974220" cy="3936213"/>
          </a:xfrm>
          <a:prstGeom prst="rect">
            <a:avLst/>
          </a:prstGeom>
        </p:spPr>
      </p:pic>
      <p:sp>
        <p:nvSpPr>
          <p:cNvPr id="2" name="Titel 1"/>
          <p:cNvSpPr>
            <a:spLocks noGrp="1"/>
          </p:cNvSpPr>
          <p:nvPr>
            <p:ph type="title"/>
          </p:nvPr>
        </p:nvSpPr>
        <p:spPr/>
        <p:txBody>
          <a:bodyPr/>
          <a:lstStyle/>
          <a:p>
            <a:pPr lvl="0"/>
            <a:r>
              <a:rPr lang="en-US" dirty="0"/>
              <a:t>Streamlined digital workflow</a:t>
            </a:r>
            <a:br>
              <a:rPr lang="en-US" dirty="0"/>
            </a:br>
            <a:r>
              <a:rPr lang="en-US" dirty="0"/>
              <a:t>– Atlantis</a:t>
            </a:r>
            <a:r>
              <a:rPr lang="en-US" baseline="30000" dirty="0"/>
              <a:t>®</a:t>
            </a:r>
            <a:r>
              <a:rPr lang="en-US" dirty="0"/>
              <a:t> CustomBase </a:t>
            </a:r>
            <a:r>
              <a:rPr lang="en-US" dirty="0" smtClean="0"/>
              <a:t>solution</a:t>
            </a:r>
            <a:endParaRPr lang="en-US" sz="3600" dirty="0"/>
          </a:p>
        </p:txBody>
      </p:sp>
      <p:sp>
        <p:nvSpPr>
          <p:cNvPr id="28" name="Platshållare för innehåll 1"/>
          <p:cNvSpPr txBox="1">
            <a:spLocks/>
          </p:cNvSpPr>
          <p:nvPr/>
        </p:nvSpPr>
        <p:spPr>
          <a:xfrm>
            <a:off x="1858148" y="5067614"/>
            <a:ext cx="2447465" cy="303309"/>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marL="0" indent="0" algn="ctr">
              <a:buNone/>
            </a:pPr>
            <a:r>
              <a:rPr lang="en-US" sz="1600" dirty="0"/>
              <a:t>Atlantis</a:t>
            </a:r>
            <a:r>
              <a:rPr lang="en-US" sz="1600" baseline="30000" dirty="0"/>
              <a:t>® </a:t>
            </a:r>
            <a:r>
              <a:rPr lang="en-US" sz="1600" dirty="0" smtClean="0"/>
              <a:t>CustomBase </a:t>
            </a:r>
            <a:r>
              <a:rPr lang="en-US" sz="1600" dirty="0"/>
              <a:t>solution</a:t>
            </a:r>
          </a:p>
        </p:txBody>
      </p:sp>
      <p:sp>
        <p:nvSpPr>
          <p:cNvPr id="29" name="Platshållare för innehåll 1"/>
          <p:cNvSpPr txBox="1">
            <a:spLocks/>
          </p:cNvSpPr>
          <p:nvPr/>
        </p:nvSpPr>
        <p:spPr>
          <a:xfrm>
            <a:off x="4683846" y="5068137"/>
            <a:ext cx="2723998" cy="369286"/>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marL="0" indent="0" algn="ctr">
              <a:buNone/>
            </a:pPr>
            <a:r>
              <a:rPr lang="en-US" sz="1600" dirty="0" err="1"/>
              <a:t>Extraoral</a:t>
            </a:r>
            <a:r>
              <a:rPr lang="en-US" sz="1600" dirty="0"/>
              <a:t> cementation</a:t>
            </a:r>
          </a:p>
        </p:txBody>
      </p:sp>
      <p:sp>
        <p:nvSpPr>
          <p:cNvPr id="30" name="Platshållare för innehåll 1"/>
          <p:cNvSpPr txBox="1">
            <a:spLocks/>
          </p:cNvSpPr>
          <p:nvPr/>
        </p:nvSpPr>
        <p:spPr>
          <a:xfrm>
            <a:off x="7697983" y="5069808"/>
            <a:ext cx="2529008" cy="217663"/>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marL="0" indent="0" algn="ctr">
              <a:buNone/>
            </a:pPr>
            <a:r>
              <a:rPr lang="en-US" sz="1600" dirty="0"/>
              <a:t>Installation</a:t>
            </a:r>
          </a:p>
        </p:txBody>
      </p:sp>
    </p:spTree>
    <p:extLst>
      <p:ext uri="{BB962C8B-B14F-4D97-AF65-F5344CB8AC3E}">
        <p14:creationId xmlns:p14="http://schemas.microsoft.com/office/powerpoint/2010/main" val="266342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descr="Lineup mix 2 V02.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27914" y="1232428"/>
            <a:ext cx="6155086" cy="2010166"/>
          </a:xfrm>
          <a:prstGeom prst="rect">
            <a:avLst/>
          </a:prstGeom>
          <a:effectLst>
            <a:softEdge rad="63500"/>
          </a:effectLst>
        </p:spPr>
      </p:pic>
      <p:sp>
        <p:nvSpPr>
          <p:cNvPr id="3" name="Rubrik 2"/>
          <p:cNvSpPr>
            <a:spLocks noGrp="1"/>
          </p:cNvSpPr>
          <p:nvPr>
            <p:ph type="title"/>
          </p:nvPr>
        </p:nvSpPr>
        <p:spPr/>
        <p:txBody>
          <a:bodyPr/>
          <a:lstStyle/>
          <a:p>
            <a:r>
              <a:rPr lang="en-US" smtClean="0"/>
              <a:t>Restorative flexibility </a:t>
            </a:r>
            <a:endParaRPr lang="en-US"/>
          </a:p>
        </p:txBody>
      </p:sp>
      <p:sp>
        <p:nvSpPr>
          <p:cNvPr id="4" name="Platshållare för innehåll 3"/>
          <p:cNvSpPr>
            <a:spLocks noGrp="1"/>
          </p:cNvSpPr>
          <p:nvPr>
            <p:ph sz="half" idx="1"/>
          </p:nvPr>
        </p:nvSpPr>
        <p:spPr>
          <a:xfrm>
            <a:off x="349742" y="1825625"/>
            <a:ext cx="4837720" cy="2121144"/>
          </a:xfrm>
        </p:spPr>
        <p:txBody>
          <a:bodyPr/>
          <a:lstStyle/>
          <a:p>
            <a:pPr>
              <a:spcAft>
                <a:spcPts val="1200"/>
              </a:spcAft>
            </a:pPr>
            <a:r>
              <a:rPr lang="en-US" dirty="0">
                <a:solidFill>
                  <a:srgbClr val="53585B"/>
                </a:solidFill>
              </a:rPr>
              <a:t>Easily integrate </a:t>
            </a:r>
            <a:r>
              <a:rPr lang="en-US" dirty="0" smtClean="0">
                <a:solidFill>
                  <a:srgbClr val="53585B"/>
                </a:solidFill>
              </a:rPr>
              <a:t>Atlantis </a:t>
            </a:r>
            <a:r>
              <a:rPr lang="en-US" dirty="0">
                <a:solidFill>
                  <a:srgbClr val="53585B"/>
                </a:solidFill>
              </a:rPr>
              <a:t>solutions into </a:t>
            </a:r>
            <a:r>
              <a:rPr lang="en-US" dirty="0" smtClean="0">
                <a:solidFill>
                  <a:srgbClr val="53585B"/>
                </a:solidFill>
              </a:rPr>
              <a:t/>
            </a:r>
            <a:br>
              <a:rPr lang="en-US" dirty="0" smtClean="0">
                <a:solidFill>
                  <a:srgbClr val="53585B"/>
                </a:solidFill>
              </a:rPr>
            </a:br>
            <a:r>
              <a:rPr lang="en-US" dirty="0" smtClean="0">
                <a:solidFill>
                  <a:srgbClr val="53585B"/>
                </a:solidFill>
              </a:rPr>
              <a:t>the </a:t>
            </a:r>
            <a:r>
              <a:rPr lang="en-US" dirty="0">
                <a:solidFill>
                  <a:srgbClr val="53585B"/>
                </a:solidFill>
              </a:rPr>
              <a:t>way you prefer to </a:t>
            </a:r>
            <a:r>
              <a:rPr lang="en-US" dirty="0" smtClean="0">
                <a:solidFill>
                  <a:srgbClr val="53585B"/>
                </a:solidFill>
              </a:rPr>
              <a:t>work</a:t>
            </a:r>
          </a:p>
          <a:p>
            <a:pPr>
              <a:spcAft>
                <a:spcPts val="1200"/>
              </a:spcAft>
            </a:pPr>
            <a:r>
              <a:rPr lang="en-US" dirty="0" smtClean="0">
                <a:solidFill>
                  <a:srgbClr val="53585B"/>
                </a:solidFill>
              </a:rPr>
              <a:t>Compatible </a:t>
            </a:r>
            <a:r>
              <a:rPr lang="en-US" dirty="0">
                <a:solidFill>
                  <a:srgbClr val="53585B"/>
                </a:solidFill>
              </a:rPr>
              <a:t>with an extensive range of implant connections and an open digital </a:t>
            </a:r>
            <a:r>
              <a:rPr lang="en-US" dirty="0" smtClean="0">
                <a:solidFill>
                  <a:srgbClr val="53585B"/>
                </a:solidFill>
              </a:rPr>
              <a:t>workflow</a:t>
            </a:r>
            <a:endParaRPr lang="en-US" dirty="0">
              <a:solidFill>
                <a:srgbClr val="53585B"/>
              </a:solidFill>
            </a:endParaRPr>
          </a:p>
        </p:txBody>
      </p:sp>
      <p:pic>
        <p:nvPicPr>
          <p:cNvPr id="2" name="Bildobjekt 1" descr="1219859-Implants-line_up-GPMl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0227" y="2840086"/>
            <a:ext cx="5407252" cy="3037072"/>
          </a:xfrm>
          <a:prstGeom prst="rect">
            <a:avLst/>
          </a:prstGeom>
        </p:spPr>
      </p:pic>
      <p:grpSp>
        <p:nvGrpSpPr>
          <p:cNvPr id="18" name="Grupp 17"/>
          <p:cNvGrpSpPr/>
          <p:nvPr/>
        </p:nvGrpSpPr>
        <p:grpSpPr>
          <a:xfrm>
            <a:off x="330479" y="6095727"/>
            <a:ext cx="11530012" cy="506962"/>
            <a:chOff x="330479" y="6095727"/>
            <a:chExt cx="11530012" cy="506962"/>
          </a:xfrm>
        </p:grpSpPr>
        <p:pic>
          <p:nvPicPr>
            <p:cNvPr id="19" name="Billed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68603" y="6292230"/>
              <a:ext cx="1091888" cy="310459"/>
            </a:xfrm>
            <a:prstGeom prst="rect">
              <a:avLst/>
            </a:prstGeom>
          </p:spPr>
        </p:pic>
        <p:pic>
          <p:nvPicPr>
            <p:cNvPr id="20" name="Billede 10"/>
            <p:cNvPicPr preferRelativeResize="0">
              <a:picLocks/>
            </p:cNvPicPr>
            <p:nvPr/>
          </p:nvPicPr>
          <p:blipFill>
            <a:blip r:embed="rId6">
              <a:extLst>
                <a:ext uri="{28A0092B-C50C-407E-A947-70E740481C1C}">
                  <a14:useLocalDpi xmlns:a14="http://schemas.microsoft.com/office/drawing/2010/main"/>
                </a:ext>
              </a:extLst>
            </a:blip>
            <a:stretch>
              <a:fillRect/>
            </a:stretch>
          </p:blipFill>
          <p:spPr>
            <a:xfrm flipH="1">
              <a:off x="330479" y="6095727"/>
              <a:ext cx="11530012" cy="54000"/>
            </a:xfrm>
            <a:prstGeom prst="rect">
              <a:avLst/>
            </a:prstGeom>
          </p:spPr>
        </p:pic>
      </p:grpSp>
    </p:spTree>
    <p:extLst>
      <p:ext uri="{BB962C8B-B14F-4D97-AF65-F5344CB8AC3E}">
        <p14:creationId xmlns:p14="http://schemas.microsoft.com/office/powerpoint/2010/main" val="925638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13836" y="1647"/>
            <a:ext cx="2152357" cy="6000094"/>
          </a:xfrm>
          <a:prstGeom prst="rect">
            <a:avLst/>
          </a:prstGeom>
        </p:spPr>
      </p:pic>
      <p:pic>
        <p:nvPicPr>
          <p:cNvPr id="19" name="Bildobjekt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80474" y="4214617"/>
            <a:ext cx="3598164" cy="897265"/>
          </a:xfrm>
          <a:prstGeom prst="rect">
            <a:avLst/>
          </a:prstGeom>
        </p:spPr>
      </p:pic>
      <p:sp>
        <p:nvSpPr>
          <p:cNvPr id="3" name="Rubrik 2"/>
          <p:cNvSpPr>
            <a:spLocks noGrp="1"/>
          </p:cNvSpPr>
          <p:nvPr>
            <p:ph type="title"/>
          </p:nvPr>
        </p:nvSpPr>
        <p:spPr/>
        <p:txBody>
          <a:bodyPr/>
          <a:lstStyle/>
          <a:p>
            <a:r>
              <a:rPr lang="en-US" dirty="0" smtClean="0"/>
              <a:t>Atlantis Solutions Warranty</a:t>
            </a:r>
            <a:endParaRPr lang="en-US" dirty="0"/>
          </a:p>
        </p:txBody>
      </p:sp>
      <p:sp>
        <p:nvSpPr>
          <p:cNvPr id="8" name="Platshållare för innehåll 7"/>
          <p:cNvSpPr>
            <a:spLocks noGrp="1"/>
          </p:cNvSpPr>
          <p:nvPr>
            <p:ph sz="half" idx="1"/>
          </p:nvPr>
        </p:nvSpPr>
        <p:spPr>
          <a:xfrm>
            <a:off x="330201" y="1825625"/>
            <a:ext cx="5520530" cy="2646363"/>
          </a:xfrm>
        </p:spPr>
        <p:txBody>
          <a:bodyPr/>
          <a:lstStyle/>
          <a:p>
            <a:r>
              <a:rPr lang="en-US" dirty="0" smtClean="0"/>
              <a:t>If an implant supplier does not honor their warranty, due to the use of Atlantis abutments, </a:t>
            </a:r>
            <a:r>
              <a:rPr lang="en-US" dirty="0" err="1" smtClean="0"/>
              <a:t>Dentsply</a:t>
            </a:r>
            <a:r>
              <a:rPr lang="en-US" dirty="0" smtClean="0"/>
              <a:t> </a:t>
            </a:r>
            <a:r>
              <a:rPr lang="en-US" dirty="0" err="1" smtClean="0"/>
              <a:t>Sirona</a:t>
            </a:r>
            <a:r>
              <a:rPr lang="en-US" dirty="0" smtClean="0"/>
              <a:t> will cover both </a:t>
            </a:r>
            <a:br>
              <a:rPr lang="en-US" dirty="0" smtClean="0"/>
            </a:br>
            <a:r>
              <a:rPr lang="en-US" dirty="0" smtClean="0"/>
              <a:t>the abutment, crown and the implant</a:t>
            </a:r>
            <a:r>
              <a:rPr lang="en-US" baseline="30000" dirty="0" smtClean="0"/>
              <a:t>1</a:t>
            </a:r>
            <a:r>
              <a:rPr lang="en-US" dirty="0" smtClean="0"/>
              <a:t>.</a:t>
            </a:r>
          </a:p>
          <a:p>
            <a:endParaRPr lang="en-US" sz="1400" dirty="0" smtClean="0"/>
          </a:p>
          <a:p>
            <a:r>
              <a:rPr lang="en-US" dirty="0" smtClean="0"/>
              <a:t>With its lifetime warranty of titanium abutments, Atlantis abutments comprehensive warranty is unique in the industry.</a:t>
            </a:r>
          </a:p>
          <a:p>
            <a:endParaRPr lang="en-US" dirty="0"/>
          </a:p>
        </p:txBody>
      </p:sp>
      <p:sp>
        <p:nvSpPr>
          <p:cNvPr id="15" name="TextBox 22"/>
          <p:cNvSpPr txBox="1"/>
          <p:nvPr/>
        </p:nvSpPr>
        <p:spPr>
          <a:xfrm>
            <a:off x="263858" y="5829069"/>
            <a:ext cx="7992888" cy="246221"/>
          </a:xfrm>
          <a:prstGeom prst="rect">
            <a:avLst/>
          </a:prstGeom>
          <a:noFill/>
        </p:spPr>
        <p:txBody>
          <a:bodyPr wrap="square" rtlCol="0">
            <a:spAutoFit/>
          </a:bodyPr>
          <a:lstStyle/>
          <a:p>
            <a:r>
              <a:rPr lang="en-US" sz="1000" i="1" dirty="0" smtClean="0">
                <a:solidFill>
                  <a:schemeClr val="tx2"/>
                </a:solidFill>
              </a:rPr>
              <a:t>1. Subject </a:t>
            </a:r>
            <a:r>
              <a:rPr lang="en-US" sz="1000" i="1" dirty="0">
                <a:solidFill>
                  <a:schemeClr val="tx2"/>
                </a:solidFill>
              </a:rPr>
              <a:t>to the terms and conditions of the </a:t>
            </a:r>
            <a:r>
              <a:rPr lang="en-US" sz="1000" i="1" dirty="0" smtClean="0">
                <a:solidFill>
                  <a:schemeClr val="tx2"/>
                </a:solidFill>
              </a:rPr>
              <a:t>Atlantis </a:t>
            </a:r>
            <a:r>
              <a:rPr lang="en-US" sz="1000" i="1" dirty="0">
                <a:solidFill>
                  <a:schemeClr val="tx2"/>
                </a:solidFill>
              </a:rPr>
              <a:t>abutments warranty. </a:t>
            </a:r>
          </a:p>
        </p:txBody>
      </p:sp>
      <p:grpSp>
        <p:nvGrpSpPr>
          <p:cNvPr id="14" name="Grupp 13"/>
          <p:cNvGrpSpPr/>
          <p:nvPr/>
        </p:nvGrpSpPr>
        <p:grpSpPr>
          <a:xfrm>
            <a:off x="330479" y="6095727"/>
            <a:ext cx="11530012" cy="506962"/>
            <a:chOff x="330479" y="6095727"/>
            <a:chExt cx="11530012" cy="506962"/>
          </a:xfrm>
        </p:grpSpPr>
        <p:pic>
          <p:nvPicPr>
            <p:cNvPr id="16" name="Billed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68603" y="6292230"/>
              <a:ext cx="1091888" cy="310459"/>
            </a:xfrm>
            <a:prstGeom prst="rect">
              <a:avLst/>
            </a:prstGeom>
          </p:spPr>
        </p:pic>
        <p:pic>
          <p:nvPicPr>
            <p:cNvPr id="17" name="Billede 10"/>
            <p:cNvPicPr preferRelativeResize="0">
              <a:picLocks/>
            </p:cNvPicPr>
            <p:nvPr/>
          </p:nvPicPr>
          <p:blipFill>
            <a:blip r:embed="rId6">
              <a:extLst>
                <a:ext uri="{28A0092B-C50C-407E-A947-70E740481C1C}">
                  <a14:useLocalDpi xmlns:a14="http://schemas.microsoft.com/office/drawing/2010/main"/>
                </a:ext>
              </a:extLst>
            </a:blip>
            <a:stretch>
              <a:fillRect/>
            </a:stretch>
          </p:blipFill>
          <p:spPr>
            <a:xfrm flipH="1">
              <a:off x="330479" y="6095727"/>
              <a:ext cx="11530012" cy="54000"/>
            </a:xfrm>
            <a:prstGeom prst="rect">
              <a:avLst/>
            </a:prstGeom>
          </p:spPr>
        </p:pic>
      </p:grpSp>
      <p:sp>
        <p:nvSpPr>
          <p:cNvPr id="20" name="TextBox 22"/>
          <p:cNvSpPr txBox="1"/>
          <p:nvPr/>
        </p:nvSpPr>
        <p:spPr>
          <a:xfrm>
            <a:off x="6091625" y="3968396"/>
            <a:ext cx="985643" cy="246221"/>
          </a:xfrm>
          <a:prstGeom prst="rect">
            <a:avLst/>
          </a:prstGeom>
          <a:noFill/>
        </p:spPr>
        <p:txBody>
          <a:bodyPr wrap="square" rtlCol="0">
            <a:spAutoFit/>
          </a:bodyPr>
          <a:lstStyle/>
          <a:p>
            <a:pPr algn="ctr"/>
            <a:r>
              <a:rPr lang="en-US" sz="1000" dirty="0" smtClean="0">
                <a:solidFill>
                  <a:schemeClr val="tx2"/>
                </a:solidFill>
              </a:rPr>
              <a:t>TITANIUM</a:t>
            </a:r>
            <a:endParaRPr lang="en-US" sz="1000" dirty="0">
              <a:solidFill>
                <a:schemeClr val="tx2"/>
              </a:solidFill>
            </a:endParaRPr>
          </a:p>
        </p:txBody>
      </p:sp>
      <p:sp>
        <p:nvSpPr>
          <p:cNvPr id="21" name="TextBox 22"/>
          <p:cNvSpPr txBox="1"/>
          <p:nvPr/>
        </p:nvSpPr>
        <p:spPr>
          <a:xfrm>
            <a:off x="7306606" y="3817625"/>
            <a:ext cx="1145900" cy="400110"/>
          </a:xfrm>
          <a:prstGeom prst="rect">
            <a:avLst/>
          </a:prstGeom>
          <a:noFill/>
        </p:spPr>
        <p:txBody>
          <a:bodyPr wrap="square" rtlCol="0">
            <a:spAutoFit/>
          </a:bodyPr>
          <a:lstStyle/>
          <a:p>
            <a:pPr algn="ctr"/>
            <a:r>
              <a:rPr lang="en-US" sz="1000" dirty="0" smtClean="0">
                <a:solidFill>
                  <a:schemeClr val="tx2"/>
                </a:solidFill>
              </a:rPr>
              <a:t>GOLD-SHADED</a:t>
            </a:r>
          </a:p>
          <a:p>
            <a:pPr algn="ctr"/>
            <a:r>
              <a:rPr lang="en-US" sz="1000" dirty="0" smtClean="0">
                <a:solidFill>
                  <a:schemeClr val="tx2"/>
                </a:solidFill>
              </a:rPr>
              <a:t>TITANIUM</a:t>
            </a:r>
            <a:endParaRPr lang="en-US" sz="1000" dirty="0">
              <a:solidFill>
                <a:schemeClr val="tx2"/>
              </a:solidFill>
            </a:endParaRPr>
          </a:p>
        </p:txBody>
      </p:sp>
      <p:sp>
        <p:nvSpPr>
          <p:cNvPr id="22" name="TextBox 22"/>
          <p:cNvSpPr txBox="1"/>
          <p:nvPr/>
        </p:nvSpPr>
        <p:spPr>
          <a:xfrm>
            <a:off x="8681844" y="3968396"/>
            <a:ext cx="985643" cy="246221"/>
          </a:xfrm>
          <a:prstGeom prst="rect">
            <a:avLst/>
          </a:prstGeom>
          <a:noFill/>
        </p:spPr>
        <p:txBody>
          <a:bodyPr wrap="square" rtlCol="0">
            <a:spAutoFit/>
          </a:bodyPr>
          <a:lstStyle/>
          <a:p>
            <a:pPr algn="ctr"/>
            <a:r>
              <a:rPr lang="en-US" sz="1000" dirty="0" smtClean="0">
                <a:solidFill>
                  <a:schemeClr val="tx2"/>
                </a:solidFill>
              </a:rPr>
              <a:t>ZIRCONIA</a:t>
            </a:r>
            <a:endParaRPr lang="en-US" sz="1000" dirty="0">
              <a:solidFill>
                <a:schemeClr val="tx2"/>
              </a:solidFill>
            </a:endParaRPr>
          </a:p>
        </p:txBody>
      </p:sp>
      <p:sp>
        <p:nvSpPr>
          <p:cNvPr id="23" name="TextBox 22"/>
          <p:cNvSpPr txBox="1"/>
          <p:nvPr/>
        </p:nvSpPr>
        <p:spPr>
          <a:xfrm>
            <a:off x="6091625" y="5066592"/>
            <a:ext cx="985643" cy="246221"/>
          </a:xfrm>
          <a:prstGeom prst="rect">
            <a:avLst/>
          </a:prstGeom>
          <a:noFill/>
        </p:spPr>
        <p:txBody>
          <a:bodyPr wrap="square" rtlCol="0">
            <a:spAutoFit/>
          </a:bodyPr>
          <a:lstStyle/>
          <a:p>
            <a:pPr algn="ctr"/>
            <a:r>
              <a:rPr lang="en-US" sz="1000" smtClean="0">
                <a:solidFill>
                  <a:schemeClr val="tx2"/>
                </a:solidFill>
              </a:rPr>
              <a:t>LIFETIME</a:t>
            </a:r>
            <a:endParaRPr lang="en-US" sz="1000" dirty="0">
              <a:solidFill>
                <a:schemeClr val="tx2"/>
              </a:solidFill>
            </a:endParaRPr>
          </a:p>
        </p:txBody>
      </p:sp>
      <p:sp>
        <p:nvSpPr>
          <p:cNvPr id="24" name="TextBox 22"/>
          <p:cNvSpPr txBox="1"/>
          <p:nvPr/>
        </p:nvSpPr>
        <p:spPr>
          <a:xfrm>
            <a:off x="7386734" y="5066592"/>
            <a:ext cx="985643" cy="246221"/>
          </a:xfrm>
          <a:prstGeom prst="rect">
            <a:avLst/>
          </a:prstGeom>
          <a:noFill/>
        </p:spPr>
        <p:txBody>
          <a:bodyPr wrap="square" rtlCol="0">
            <a:spAutoFit/>
          </a:bodyPr>
          <a:lstStyle/>
          <a:p>
            <a:pPr algn="ctr"/>
            <a:r>
              <a:rPr lang="en-US" sz="1000" dirty="0" smtClean="0">
                <a:solidFill>
                  <a:schemeClr val="tx2"/>
                </a:solidFill>
              </a:rPr>
              <a:t>LIFETIME</a:t>
            </a:r>
            <a:endParaRPr lang="en-US" sz="1000" dirty="0">
              <a:solidFill>
                <a:schemeClr val="tx2"/>
              </a:solidFill>
            </a:endParaRPr>
          </a:p>
        </p:txBody>
      </p:sp>
      <p:sp>
        <p:nvSpPr>
          <p:cNvPr id="26" name="TextBox 22"/>
          <p:cNvSpPr txBox="1"/>
          <p:nvPr/>
        </p:nvSpPr>
        <p:spPr>
          <a:xfrm>
            <a:off x="8704146" y="5066592"/>
            <a:ext cx="985643" cy="246221"/>
          </a:xfrm>
          <a:prstGeom prst="rect">
            <a:avLst/>
          </a:prstGeom>
          <a:noFill/>
        </p:spPr>
        <p:txBody>
          <a:bodyPr wrap="square" rtlCol="0">
            <a:spAutoFit/>
          </a:bodyPr>
          <a:lstStyle/>
          <a:p>
            <a:pPr algn="ctr"/>
            <a:r>
              <a:rPr lang="en-US" sz="1000" dirty="0" smtClean="0">
                <a:solidFill>
                  <a:schemeClr val="tx2"/>
                </a:solidFill>
              </a:rPr>
              <a:t>5-YEAR</a:t>
            </a:r>
            <a:endParaRPr lang="en-US" sz="1000" dirty="0">
              <a:solidFill>
                <a:schemeClr val="tx2"/>
              </a:solidFill>
            </a:endParaRPr>
          </a:p>
        </p:txBody>
      </p:sp>
    </p:spTree>
    <p:extLst>
      <p:ext uri="{BB962C8B-B14F-4D97-AF65-F5344CB8AC3E}">
        <p14:creationId xmlns:p14="http://schemas.microsoft.com/office/powerpoint/2010/main" val="816314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3" cstate="print">
            <a:extLst>
              <a:ext uri="{28A0092B-C50C-407E-A947-70E740481C1C}">
                <a14:useLocalDpi xmlns:a14="http://schemas.microsoft.com/office/drawing/2010/main" val="0"/>
              </a:ext>
            </a:extLst>
          </a:blip>
          <a:srcRect l="11321" t="36260" r="5671" b="2676"/>
          <a:stretch/>
        </p:blipFill>
        <p:spPr>
          <a:xfrm>
            <a:off x="0" y="0"/>
            <a:ext cx="12190412" cy="5976000"/>
          </a:xfrm>
          <a:prstGeom prst="rect">
            <a:avLst/>
          </a:prstGeom>
        </p:spPr>
      </p:pic>
      <p:sp>
        <p:nvSpPr>
          <p:cNvPr id="2" name="Titel 1"/>
          <p:cNvSpPr>
            <a:spLocks noGrp="1"/>
          </p:cNvSpPr>
          <p:nvPr>
            <p:ph type="title"/>
          </p:nvPr>
        </p:nvSpPr>
        <p:spPr/>
        <p:txBody>
          <a:bodyPr/>
          <a:lstStyle/>
          <a:p>
            <a:r>
              <a:rPr lang="en-GB" dirty="0" smtClean="0"/>
              <a:t>Atlantis</a:t>
            </a:r>
            <a:r>
              <a:rPr lang="en-GB" baseline="30000" dirty="0" smtClean="0"/>
              <a:t>®</a:t>
            </a:r>
            <a:r>
              <a:rPr lang="en-GB" dirty="0" smtClean="0"/>
              <a:t> CustomBase solution </a:t>
            </a:r>
            <a:br>
              <a:rPr lang="en-GB" dirty="0" smtClean="0"/>
            </a:br>
            <a:r>
              <a:rPr lang="en-GB" sz="2800" dirty="0" smtClean="0"/>
              <a:t>First </a:t>
            </a:r>
            <a:r>
              <a:rPr lang="en-GB" sz="2800" dirty="0"/>
              <a:t>true patient-specific,</a:t>
            </a:r>
            <a:br>
              <a:rPr lang="en-GB" sz="2800" dirty="0"/>
            </a:br>
            <a:r>
              <a:rPr lang="en-GB" sz="2800" dirty="0"/>
              <a:t>two-piece screw-retained solution</a:t>
            </a:r>
          </a:p>
        </p:txBody>
      </p:sp>
      <p:sp>
        <p:nvSpPr>
          <p:cNvPr id="4" name="Pladsholder til dato 3"/>
          <p:cNvSpPr>
            <a:spLocks noGrp="1"/>
          </p:cNvSpPr>
          <p:nvPr>
            <p:ph type="dt" sz="half" idx="4294967295"/>
          </p:nvPr>
        </p:nvSpPr>
        <p:spPr>
          <a:xfrm>
            <a:off x="842175" y="6498562"/>
            <a:ext cx="1037025" cy="176675"/>
          </a:xfrm>
          <a:prstGeom prst="rect">
            <a:avLst/>
          </a:prstGeom>
        </p:spPr>
        <p:txBody>
          <a:bodyPr/>
          <a:lstStyle/>
          <a:p>
            <a:r>
              <a:rPr lang="en-GB" smtClean="0"/>
              <a:t>04/01/2017</a:t>
            </a:r>
            <a:endParaRPr lang="en-GB" dirty="0"/>
          </a:p>
        </p:txBody>
      </p:sp>
      <p:sp>
        <p:nvSpPr>
          <p:cNvPr id="5" name="Pladsholder til sidefod 4"/>
          <p:cNvSpPr>
            <a:spLocks noGrp="1"/>
          </p:cNvSpPr>
          <p:nvPr>
            <p:ph type="ftr" sz="quarter" idx="4294967295"/>
          </p:nvPr>
        </p:nvSpPr>
        <p:spPr>
          <a:xfrm>
            <a:off x="2008574" y="6498562"/>
            <a:ext cx="3942963" cy="176675"/>
          </a:xfrm>
          <a:prstGeom prst="rect">
            <a:avLst/>
          </a:prstGeom>
        </p:spPr>
        <p:txBody>
          <a:bodyPr/>
          <a:lstStyle/>
          <a:p>
            <a:r>
              <a:rPr lang="en-GB" dirty="0" err="1" smtClean="0"/>
              <a:t>Dentsply</a:t>
            </a:r>
            <a:r>
              <a:rPr lang="en-GB" dirty="0" smtClean="0"/>
              <a:t> Sirona 2017</a:t>
            </a:r>
            <a:endParaRPr lang="en-GB" dirty="0"/>
          </a:p>
        </p:txBody>
      </p:sp>
      <p:sp>
        <p:nvSpPr>
          <p:cNvPr id="6" name="Pladsholder til slidenummer 5"/>
          <p:cNvSpPr>
            <a:spLocks noGrp="1"/>
          </p:cNvSpPr>
          <p:nvPr>
            <p:ph type="sldNum" sz="quarter" idx="4294967295"/>
          </p:nvPr>
        </p:nvSpPr>
        <p:spPr>
          <a:xfrm>
            <a:off x="330201" y="6498561"/>
            <a:ext cx="382599" cy="176675"/>
          </a:xfrm>
          <a:prstGeom prst="rect">
            <a:avLst/>
          </a:prstGeom>
        </p:spPr>
        <p:txBody>
          <a:bodyPr/>
          <a:lstStyle/>
          <a:p>
            <a:fld id="{45D37B1E-C366-494F-A587-962AD9AABC83}" type="slidenum">
              <a:rPr lang="en-GB" smtClean="0"/>
              <a:t>2</a:t>
            </a:fld>
            <a:endParaRPr lang="en-GB" dirty="0"/>
          </a:p>
        </p:txBody>
      </p:sp>
      <p:sp>
        <p:nvSpPr>
          <p:cNvPr id="9" name="Rectangle 8"/>
          <p:cNvSpPr/>
          <p:nvPr/>
        </p:nvSpPr>
        <p:spPr>
          <a:xfrm>
            <a:off x="330200" y="2350081"/>
            <a:ext cx="6870699" cy="2735726"/>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sv-SE" dirty="0" err="1" smtClean="0"/>
          </a:p>
        </p:txBody>
      </p:sp>
      <p:sp>
        <p:nvSpPr>
          <p:cNvPr id="10" name="Pladsholder til indhold 2"/>
          <p:cNvSpPr>
            <a:spLocks noGrp="1"/>
          </p:cNvSpPr>
          <p:nvPr>
            <p:ph sz="half" idx="1"/>
          </p:nvPr>
        </p:nvSpPr>
        <p:spPr>
          <a:xfrm>
            <a:off x="408577" y="2452646"/>
            <a:ext cx="11530011" cy="3943350"/>
          </a:xfrm>
        </p:spPr>
        <p:txBody>
          <a:bodyPr/>
          <a:lstStyle/>
          <a:p>
            <a:r>
              <a:rPr lang="en-GB" dirty="0" smtClean="0"/>
              <a:t>Patient-specific solution</a:t>
            </a:r>
          </a:p>
          <a:p>
            <a:pPr lvl="1"/>
            <a:r>
              <a:rPr lang="en-US" sz="1600" dirty="0"/>
              <a:t>Customized emergence </a:t>
            </a:r>
            <a:r>
              <a:rPr lang="en-US" sz="1600" dirty="0" smtClean="0"/>
              <a:t>profile </a:t>
            </a:r>
            <a:r>
              <a:rPr lang="en-US" sz="1600" dirty="0"/>
              <a:t>for enhanced </a:t>
            </a:r>
            <a:r>
              <a:rPr lang="en-US" sz="1600" dirty="0" smtClean="0"/>
              <a:t>soft-tissue management</a:t>
            </a:r>
          </a:p>
          <a:p>
            <a:pPr lvl="1"/>
            <a:r>
              <a:rPr lang="en-US" sz="1600" dirty="0"/>
              <a:t>Placement of material junction </a:t>
            </a:r>
            <a:r>
              <a:rPr lang="en-US" sz="1600" dirty="0" smtClean="0"/>
              <a:t>considering </a:t>
            </a:r>
            <a:r>
              <a:rPr lang="en-US" sz="1600" dirty="0"/>
              <a:t>biological principles</a:t>
            </a:r>
            <a:endParaRPr lang="en-US" sz="1600" dirty="0" smtClean="0"/>
          </a:p>
          <a:p>
            <a:pPr lvl="1"/>
            <a:r>
              <a:rPr lang="en-US" sz="1600" dirty="0"/>
              <a:t>Optimized retention and </a:t>
            </a:r>
            <a:r>
              <a:rPr lang="en-US" sz="1600" dirty="0" smtClean="0"/>
              <a:t>design</a:t>
            </a:r>
          </a:p>
          <a:p>
            <a:pPr lvl="1"/>
            <a:r>
              <a:rPr lang="en-US" sz="1600" dirty="0" smtClean="0"/>
              <a:t>Patient-specific </a:t>
            </a:r>
            <a:r>
              <a:rPr lang="en-US" sz="1600" dirty="0"/>
              <a:t>design </a:t>
            </a:r>
            <a:r>
              <a:rPr lang="en-US" sz="1600" dirty="0" smtClean="0"/>
              <a:t>of </a:t>
            </a:r>
            <a:r>
              <a:rPr lang="en-US" sz="1600" dirty="0"/>
              <a:t>core </a:t>
            </a:r>
            <a:r>
              <a:rPr lang="en-US" sz="1600" dirty="0" smtClean="0"/>
              <a:t>height</a:t>
            </a:r>
          </a:p>
          <a:p>
            <a:r>
              <a:rPr lang="en-GB" dirty="0" smtClean="0"/>
              <a:t>Flexibility </a:t>
            </a:r>
            <a:r>
              <a:rPr lang="en-GB" dirty="0"/>
              <a:t>of </a:t>
            </a:r>
            <a:r>
              <a:rPr lang="en-GB" dirty="0" smtClean="0"/>
              <a:t>materials</a:t>
            </a:r>
            <a:endParaRPr lang="en-GB" dirty="0"/>
          </a:p>
          <a:p>
            <a:pPr lvl="1"/>
            <a:r>
              <a:rPr lang="en-GB" sz="1600" dirty="0" smtClean="0"/>
              <a:t>gold-shaded titanium </a:t>
            </a:r>
            <a:r>
              <a:rPr lang="en-GB" sz="1600" dirty="0"/>
              <a:t>and titanium </a:t>
            </a:r>
            <a:r>
              <a:rPr lang="en-GB" sz="1600" dirty="0" smtClean="0"/>
              <a:t>abutments</a:t>
            </a:r>
            <a:endParaRPr lang="en-GB" sz="1600" dirty="0"/>
          </a:p>
          <a:p>
            <a:r>
              <a:rPr lang="en-GB" dirty="0" smtClean="0"/>
              <a:t>For your choice of implant systems</a:t>
            </a:r>
            <a:r>
              <a:rPr lang="en-GB" baseline="30000" dirty="0" smtClean="0"/>
              <a:t>1</a:t>
            </a:r>
          </a:p>
        </p:txBody>
      </p:sp>
      <p:sp>
        <p:nvSpPr>
          <p:cNvPr id="11" name="TextBox 10"/>
          <p:cNvSpPr txBox="1"/>
          <p:nvPr/>
        </p:nvSpPr>
        <p:spPr>
          <a:xfrm>
            <a:off x="378371" y="5798549"/>
            <a:ext cx="6132786" cy="153888"/>
          </a:xfrm>
          <a:prstGeom prst="rect">
            <a:avLst/>
          </a:prstGeom>
          <a:noFill/>
        </p:spPr>
        <p:txBody>
          <a:bodyPr wrap="square" lIns="0" tIns="0" rIns="0" bIns="0" rtlCol="0">
            <a:spAutoFit/>
          </a:bodyPr>
          <a:lstStyle/>
          <a:p>
            <a:r>
              <a:rPr lang="en-US" sz="1000" i="1" dirty="0">
                <a:solidFill>
                  <a:schemeClr val="tx2"/>
                </a:solidFill>
              </a:rPr>
              <a:t>1. Refer to the Atlantis abutments implant compatibility chart. </a:t>
            </a:r>
            <a:endParaRPr lang="sv-SE" sz="1000" i="1" dirty="0" err="1">
              <a:solidFill>
                <a:schemeClr val="tx2"/>
              </a:solidFill>
            </a:endParaRPr>
          </a:p>
        </p:txBody>
      </p:sp>
    </p:spTree>
    <p:extLst>
      <p:ext uri="{BB962C8B-B14F-4D97-AF65-F5344CB8AC3E}">
        <p14:creationId xmlns:p14="http://schemas.microsoft.com/office/powerpoint/2010/main" val="364213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References</a:t>
            </a:r>
            <a:endParaRPr lang="sv-SE" dirty="0"/>
          </a:p>
        </p:txBody>
      </p:sp>
      <p:sp>
        <p:nvSpPr>
          <p:cNvPr id="3" name="Content Placeholder 2"/>
          <p:cNvSpPr>
            <a:spLocks noGrp="1"/>
          </p:cNvSpPr>
          <p:nvPr>
            <p:ph sz="half" idx="1"/>
          </p:nvPr>
        </p:nvSpPr>
        <p:spPr/>
        <p:txBody>
          <a:bodyPr/>
          <a:lstStyle/>
          <a:p>
            <a:r>
              <a:rPr lang="en-US" sz="1200" dirty="0" smtClean="0">
                <a:latin typeface="+mj-lt"/>
                <a:ea typeface="Calibri" panose="020F0502020204030204" pitchFamily="34" charset="0"/>
                <a:cs typeface="Times New Roman" panose="02020603050405020304" pitchFamily="18" charset="0"/>
              </a:rPr>
              <a:t>Berglundh T, Lindhe J. Dimension of the periimplant mucosa. Biological width revisited. J Clin Periodontal 1996;23(10):971-3. </a:t>
            </a:r>
            <a:r>
              <a:rPr lang="en-US" sz="1200" u="sng" dirty="0" smtClean="0">
                <a:solidFill>
                  <a:srgbClr val="0000FF"/>
                </a:solidFill>
                <a:latin typeface="+mj-lt"/>
                <a:ea typeface="Calibri" panose="020F0502020204030204" pitchFamily="34" charset="0"/>
                <a:cs typeface="Times New Roman" panose="02020603050405020304" pitchFamily="18" charset="0"/>
                <a:hlinkClick r:id="rId3"/>
              </a:rPr>
              <a:t>http://www.ncbi.nlm.nih.gov/pubmed/8915028</a:t>
            </a:r>
            <a:endParaRPr lang="en-US" sz="1200" u="sng" dirty="0" smtClean="0">
              <a:solidFill>
                <a:srgbClr val="0000FF"/>
              </a:solidFill>
              <a:latin typeface="+mj-lt"/>
              <a:ea typeface="Calibri" panose="020F0502020204030204" pitchFamily="34" charset="0"/>
              <a:cs typeface="Times New Roman" panose="02020603050405020304" pitchFamily="18" charset="0"/>
            </a:endParaRPr>
          </a:p>
          <a:p>
            <a:pPr lvl="1"/>
            <a:r>
              <a:rPr lang="en-US" sz="1200" dirty="0" smtClean="0"/>
              <a:t>”</a:t>
            </a:r>
            <a:r>
              <a:rPr lang="en-US" sz="1200" i="1" dirty="0" smtClean="0"/>
              <a:t>At </a:t>
            </a:r>
            <a:r>
              <a:rPr lang="en-US" sz="1200" i="1" dirty="0"/>
              <a:t>sites where the ridge mucosa prior to abutment connection was made thin (&lt; or = 2 mm), wound healing consistently included bone resorption. This implies that a certain minimum width of the periimplant mucosa may be required, and that bone resorption may take place to allow a stable soft tissue attachment to form.”</a:t>
            </a:r>
            <a:endParaRPr lang="sv-SE" sz="1200" i="1" dirty="0"/>
          </a:p>
          <a:p>
            <a:endParaRPr lang="en-US" sz="1200" u="sng" dirty="0">
              <a:solidFill>
                <a:srgbClr val="0000FF"/>
              </a:solidFill>
              <a:latin typeface="+mj-lt"/>
              <a:ea typeface="Calibri" panose="020F0502020204030204" pitchFamily="34" charset="0"/>
              <a:cs typeface="Times New Roman" panose="02020603050405020304" pitchFamily="18" charset="0"/>
            </a:endParaRPr>
          </a:p>
          <a:p>
            <a:r>
              <a:rPr lang="en-US" sz="1200" dirty="0" smtClean="0">
                <a:latin typeface="+mj-lt"/>
                <a:ea typeface="Calibri" panose="020F0502020204030204" pitchFamily="34" charset="0"/>
                <a:cs typeface="Times New Roman" panose="02020603050405020304" pitchFamily="18" charset="0"/>
              </a:rPr>
              <a:t>Carnaggio TV, Conrad R, Engelmeier RL, et al. Retention of cad/cam all-ceramic crowns on prefabricated implant abutments: An in vitro comparative study of luting agents and abutment surface area. J Prosthodont 2012;21(7):523-8. </a:t>
            </a:r>
            <a:r>
              <a:rPr lang="en-US" sz="1200" u="sng" dirty="0" smtClean="0">
                <a:solidFill>
                  <a:srgbClr val="0000FF"/>
                </a:solidFill>
                <a:latin typeface="+mj-lt"/>
                <a:ea typeface="Calibri" panose="020F0502020204030204" pitchFamily="34" charset="0"/>
                <a:cs typeface="Times New Roman" panose="02020603050405020304" pitchFamily="18" charset="0"/>
                <a:hlinkClick r:id="rId4"/>
              </a:rPr>
              <a:t>http://www.ncbi.nlm.nih.gov/pubmed/22469271</a:t>
            </a:r>
            <a:endParaRPr lang="en-US" sz="1200" u="sng" dirty="0" smtClean="0">
              <a:solidFill>
                <a:srgbClr val="0000FF"/>
              </a:solidFill>
              <a:latin typeface="+mj-lt"/>
              <a:ea typeface="Calibri" panose="020F0502020204030204" pitchFamily="34" charset="0"/>
              <a:cs typeface="Times New Roman" panose="02020603050405020304" pitchFamily="18" charset="0"/>
            </a:endParaRPr>
          </a:p>
          <a:p>
            <a:pPr lvl="1"/>
            <a:r>
              <a:rPr lang="en-US" sz="1200" dirty="0"/>
              <a:t>” </a:t>
            </a:r>
            <a:r>
              <a:rPr lang="en-US" sz="1200" i="1" dirty="0"/>
              <a:t>In addition, abutment size influenced the retention of all-ceramic CAD/CAM restorations”</a:t>
            </a:r>
            <a:endParaRPr lang="sv-SE" sz="1200" i="1" dirty="0"/>
          </a:p>
          <a:p>
            <a:pPr marL="180000" lvl="1" indent="0">
              <a:buNone/>
            </a:pPr>
            <a:endParaRPr lang="en-US" sz="1000" u="sng" dirty="0">
              <a:solidFill>
                <a:srgbClr val="0000FF"/>
              </a:solidFill>
              <a:latin typeface="+mj-lt"/>
              <a:ea typeface="Calibri" panose="020F0502020204030204" pitchFamily="34" charset="0"/>
              <a:cs typeface="Times New Roman" panose="02020603050405020304" pitchFamily="18" charset="0"/>
            </a:endParaRPr>
          </a:p>
          <a:p>
            <a:r>
              <a:rPr lang="sv-SE" sz="1200" dirty="0"/>
              <a:t>Finelle G, Papadimitriou DE, Souza AB, et al. Peri-implant soft tissue and marginal bone adaptation on implant with non-matching healing abutments: Micro-ct analysis. Clin Oral Implants Res 2015;26(4):e42-6. </a:t>
            </a:r>
            <a:r>
              <a:rPr lang="sv-SE" sz="1200" dirty="0">
                <a:hlinkClick r:id="rId5"/>
              </a:rPr>
              <a:t>http://www.ncbi.nlm.nih.gov/pubmed/24450805</a:t>
            </a:r>
            <a:endParaRPr lang="sv-SE" sz="1200" dirty="0"/>
          </a:p>
          <a:p>
            <a:pPr lvl="1"/>
            <a:r>
              <a:rPr lang="en-US" sz="1200" i="1" dirty="0" smtClean="0">
                <a:latin typeface="+mj-lt"/>
              </a:rPr>
              <a:t> </a:t>
            </a:r>
            <a:r>
              <a:rPr lang="en-US" sz="1200" i="1" dirty="0">
                <a:latin typeface="+mj-lt"/>
              </a:rPr>
              <a:t>“The dimension of the horizontal offset would play a minimal role in reducing bone remodeling, whereas the configuration of the transmucosal component would directly influence marginal bone remodeling.”</a:t>
            </a:r>
            <a:endParaRPr lang="en-US" sz="1200" i="1" dirty="0" smtClean="0">
              <a:solidFill>
                <a:srgbClr val="0000FF"/>
              </a:solidFill>
              <a:latin typeface="+mj-lt"/>
              <a:ea typeface="Calibri" panose="020F0502020204030204" pitchFamily="34" charset="0"/>
              <a:cs typeface="Times New Roman" panose="02020603050405020304" pitchFamily="18" charset="0"/>
            </a:endParaRPr>
          </a:p>
          <a:p>
            <a:pPr lvl="1"/>
            <a:endParaRPr lang="en-US" sz="1000" dirty="0" smtClean="0">
              <a:solidFill>
                <a:srgbClr val="FF0000"/>
              </a:solidFill>
              <a:latin typeface="+mj-lt"/>
            </a:endParaRPr>
          </a:p>
          <a:p>
            <a:r>
              <a:rPr lang="en-US" sz="1200" dirty="0">
                <a:latin typeface="+mj-lt"/>
                <a:ea typeface="Calibri" panose="020F0502020204030204" pitchFamily="34" charset="0"/>
                <a:cs typeface="Times New Roman" panose="02020603050405020304" pitchFamily="18" charset="0"/>
              </a:rPr>
              <a:t>Lops D, Bressan E, Parpaiola A, et al. Soft tissues stability of </a:t>
            </a:r>
            <a:r>
              <a:rPr lang="en-US" sz="1200" dirty="0"/>
              <a:t>CAD/CAM</a:t>
            </a:r>
            <a:r>
              <a:rPr lang="en-US" sz="1200" dirty="0" smtClean="0">
                <a:latin typeface="+mj-lt"/>
                <a:ea typeface="Calibri" panose="020F0502020204030204" pitchFamily="34" charset="0"/>
                <a:cs typeface="Times New Roman" panose="02020603050405020304" pitchFamily="18" charset="0"/>
              </a:rPr>
              <a:t> </a:t>
            </a:r>
            <a:r>
              <a:rPr lang="en-US" sz="1200" dirty="0">
                <a:latin typeface="+mj-lt"/>
                <a:ea typeface="Calibri" panose="020F0502020204030204" pitchFamily="34" charset="0"/>
                <a:cs typeface="Times New Roman" panose="02020603050405020304" pitchFamily="18" charset="0"/>
              </a:rPr>
              <a:t>and stock abutments in anterior regions: 2-year prospective multicentric cohort study. Clin Oral Implants Res 2015;26(12):1436-42. </a:t>
            </a:r>
            <a:r>
              <a:rPr lang="en-US" sz="1200" u="sng" dirty="0">
                <a:solidFill>
                  <a:srgbClr val="0000FF"/>
                </a:solidFill>
                <a:latin typeface="+mj-lt"/>
                <a:ea typeface="Calibri" panose="020F0502020204030204" pitchFamily="34" charset="0"/>
                <a:cs typeface="Times New Roman" panose="02020603050405020304" pitchFamily="18" charset="0"/>
                <a:hlinkClick r:id="rId6"/>
              </a:rPr>
              <a:t>http://www.ncbi.nlm.nih.gov/pubmed/25196805</a:t>
            </a:r>
            <a:endParaRPr lang="en-US" sz="1200" u="sng" dirty="0">
              <a:solidFill>
                <a:srgbClr val="0000FF"/>
              </a:solidFill>
              <a:latin typeface="+mj-lt"/>
              <a:ea typeface="Calibri" panose="020F0502020204030204" pitchFamily="34" charset="0"/>
              <a:cs typeface="Times New Roman" panose="02020603050405020304" pitchFamily="18" charset="0"/>
            </a:endParaRPr>
          </a:p>
          <a:p>
            <a:pPr lvl="1"/>
            <a:r>
              <a:rPr lang="en-US" sz="1200" i="1" dirty="0"/>
              <a:t>“In the anterior area, the use of cad-cam abutments is related to a better soft tissue stability. Such a relationship is significant if cad-cam titanium abutments are compared to both titanium and zirconia stock abutments.”</a:t>
            </a:r>
            <a:endParaRPr lang="sv-SE" sz="1200" i="1" dirty="0"/>
          </a:p>
          <a:p>
            <a:endParaRPr lang="en-US" dirty="0"/>
          </a:p>
        </p:txBody>
      </p:sp>
    </p:spTree>
    <p:extLst>
      <p:ext uri="{BB962C8B-B14F-4D97-AF65-F5344CB8AC3E}">
        <p14:creationId xmlns:p14="http://schemas.microsoft.com/office/powerpoint/2010/main" val="3039288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All together </a:t>
            </a:r>
            <a:r>
              <a:rPr lang="en-GB" dirty="0" smtClean="0"/>
              <a:t>now </a:t>
            </a:r>
            <a:br>
              <a:rPr lang="en-GB" dirty="0" smtClean="0"/>
            </a:br>
            <a:r>
              <a:rPr lang="en-GB" dirty="0" smtClean="0"/>
              <a:t>– Atlantis</a:t>
            </a:r>
            <a:r>
              <a:rPr lang="en-GB" baseline="30000" dirty="0" smtClean="0"/>
              <a:t>®</a:t>
            </a:r>
            <a:r>
              <a:rPr lang="en-GB" dirty="0" smtClean="0"/>
              <a:t> CustomBase solution for screw-retained restorations</a:t>
            </a:r>
            <a:r>
              <a:rPr lang="en-GB" dirty="0"/>
              <a:t/>
            </a:r>
            <a:br>
              <a:rPr lang="en-GB" dirty="0"/>
            </a:br>
            <a:endParaRPr lang="en-GB" dirty="0"/>
          </a:p>
        </p:txBody>
      </p:sp>
      <p:sp>
        <p:nvSpPr>
          <p:cNvPr id="3" name="Pladsholder til indhold 2"/>
          <p:cNvSpPr>
            <a:spLocks noGrp="1"/>
          </p:cNvSpPr>
          <p:nvPr>
            <p:ph sz="half" idx="1"/>
          </p:nvPr>
        </p:nvSpPr>
        <p:spPr>
          <a:xfrm>
            <a:off x="979267" y="4326016"/>
            <a:ext cx="3258020" cy="1010011"/>
          </a:xfrm>
        </p:spPr>
        <p:txBody>
          <a:bodyPr/>
          <a:lstStyle/>
          <a:p>
            <a:pPr marL="0" indent="0" algn="ctr">
              <a:buNone/>
            </a:pPr>
            <a:r>
              <a:rPr lang="en-GB" dirty="0" smtClean="0"/>
              <a:t>Atlantis</a:t>
            </a:r>
            <a:r>
              <a:rPr lang="en-GB" baseline="30000" dirty="0"/>
              <a:t>®</a:t>
            </a:r>
            <a:r>
              <a:rPr lang="en-GB" dirty="0"/>
              <a:t> </a:t>
            </a:r>
            <a:r>
              <a:rPr lang="en-GB" dirty="0" smtClean="0"/>
              <a:t>Crown,</a:t>
            </a:r>
            <a:br>
              <a:rPr lang="en-GB" dirty="0" smtClean="0"/>
            </a:br>
            <a:r>
              <a:rPr lang="en-GB" dirty="0" smtClean="0"/>
              <a:t>Cut-back </a:t>
            </a:r>
            <a:r>
              <a:rPr lang="en-GB" dirty="0"/>
              <a:t>and </a:t>
            </a:r>
            <a:r>
              <a:rPr lang="en-GB" dirty="0" smtClean="0"/>
              <a:t>Full-contour</a:t>
            </a:r>
          </a:p>
          <a:p>
            <a:pPr marL="0" indent="0" algn="ctr">
              <a:buNone/>
            </a:pPr>
            <a:r>
              <a:rPr lang="en-GB" dirty="0" smtClean="0"/>
              <a:t>Atlantis</a:t>
            </a:r>
            <a:r>
              <a:rPr lang="en-GB" baseline="30000" dirty="0" smtClean="0"/>
              <a:t>®</a:t>
            </a:r>
            <a:r>
              <a:rPr lang="en-GB" dirty="0" smtClean="0"/>
              <a:t> Abutment</a:t>
            </a:r>
          </a:p>
        </p:txBody>
      </p:sp>
      <p:sp>
        <p:nvSpPr>
          <p:cNvPr id="4" name="Pladsholder til dato 3"/>
          <p:cNvSpPr>
            <a:spLocks noGrp="1"/>
          </p:cNvSpPr>
          <p:nvPr>
            <p:ph type="dt" sz="half" idx="4294967295"/>
          </p:nvPr>
        </p:nvSpPr>
        <p:spPr>
          <a:xfrm>
            <a:off x="842175" y="6498562"/>
            <a:ext cx="1037025" cy="176675"/>
          </a:xfrm>
          <a:prstGeom prst="rect">
            <a:avLst/>
          </a:prstGeom>
        </p:spPr>
        <p:txBody>
          <a:bodyPr/>
          <a:lstStyle/>
          <a:p>
            <a:r>
              <a:rPr lang="en-GB" smtClean="0"/>
              <a:t>04/01/2017</a:t>
            </a:r>
            <a:endParaRPr lang="en-GB" dirty="0"/>
          </a:p>
        </p:txBody>
      </p:sp>
      <p:sp>
        <p:nvSpPr>
          <p:cNvPr id="5" name="Pladsholder til sidefod 4"/>
          <p:cNvSpPr>
            <a:spLocks noGrp="1"/>
          </p:cNvSpPr>
          <p:nvPr>
            <p:ph type="ftr" sz="quarter" idx="4294967295"/>
          </p:nvPr>
        </p:nvSpPr>
        <p:spPr>
          <a:xfrm>
            <a:off x="2008574" y="6498562"/>
            <a:ext cx="3942963" cy="176675"/>
          </a:xfrm>
          <a:prstGeom prst="rect">
            <a:avLst/>
          </a:prstGeom>
        </p:spPr>
        <p:txBody>
          <a:bodyPr/>
          <a:lstStyle/>
          <a:p>
            <a:r>
              <a:rPr lang="en-GB" smtClean="0"/>
              <a:t>Dentsply Sirona 2017</a:t>
            </a:r>
            <a:endParaRPr lang="en-GB" dirty="0"/>
          </a:p>
        </p:txBody>
      </p:sp>
      <p:sp>
        <p:nvSpPr>
          <p:cNvPr id="6" name="Pladsholder til slidenummer 5"/>
          <p:cNvSpPr>
            <a:spLocks noGrp="1"/>
          </p:cNvSpPr>
          <p:nvPr>
            <p:ph type="sldNum" sz="quarter" idx="4294967295"/>
          </p:nvPr>
        </p:nvSpPr>
        <p:spPr>
          <a:xfrm>
            <a:off x="330201" y="6498561"/>
            <a:ext cx="382599" cy="176675"/>
          </a:xfrm>
          <a:prstGeom prst="rect">
            <a:avLst/>
          </a:prstGeom>
        </p:spPr>
        <p:txBody>
          <a:bodyPr/>
          <a:lstStyle/>
          <a:p>
            <a:fld id="{45D37B1E-C366-494F-A587-962AD9AABC83}" type="slidenum">
              <a:rPr lang="en-GB" smtClean="0"/>
              <a:t>3</a:t>
            </a:fld>
            <a:endParaRPr lang="en-GB" dirty="0"/>
          </a:p>
        </p:txBody>
      </p:sp>
      <p:grpSp>
        <p:nvGrpSpPr>
          <p:cNvPr id="10" name="Grupp 9"/>
          <p:cNvGrpSpPr/>
          <p:nvPr/>
        </p:nvGrpSpPr>
        <p:grpSpPr>
          <a:xfrm>
            <a:off x="1644294" y="1950085"/>
            <a:ext cx="1899430" cy="2208086"/>
            <a:chOff x="1644294" y="1950085"/>
            <a:chExt cx="1899430" cy="2208086"/>
          </a:xfrm>
        </p:grpSpPr>
        <p:pic>
          <p:nvPicPr>
            <p:cNvPr id="8" name="Bildobjekt 7"/>
            <p:cNvPicPr>
              <a:picLocks noChangeAspect="1"/>
            </p:cNvPicPr>
            <p:nvPr/>
          </p:nvPicPr>
          <p:blipFill rotWithShape="1">
            <a:blip r:embed="rId3" cstate="print">
              <a:extLst>
                <a:ext uri="{28A0092B-C50C-407E-A947-70E740481C1C}">
                  <a14:useLocalDpi xmlns:a14="http://schemas.microsoft.com/office/drawing/2010/main" val="0"/>
                </a:ext>
              </a:extLst>
            </a:blip>
            <a:srcRect l="20705" r="17553"/>
            <a:stretch/>
          </p:blipFill>
          <p:spPr>
            <a:xfrm>
              <a:off x="1644294" y="1950085"/>
              <a:ext cx="1021976" cy="2208086"/>
            </a:xfrm>
            <a:prstGeom prst="rect">
              <a:avLst/>
            </a:prstGeom>
          </p:spPr>
        </p:pic>
        <p:pic>
          <p:nvPicPr>
            <p:cNvPr id="9" name="Bildobjekt 8"/>
            <p:cNvPicPr>
              <a:picLocks noChangeAspect="1"/>
            </p:cNvPicPr>
            <p:nvPr/>
          </p:nvPicPr>
          <p:blipFill rotWithShape="1">
            <a:blip r:embed="rId4" cstate="print">
              <a:extLst>
                <a:ext uri="{28A0092B-C50C-407E-A947-70E740481C1C}">
                  <a14:useLocalDpi xmlns:a14="http://schemas.microsoft.com/office/drawing/2010/main" val="0"/>
                </a:ext>
              </a:extLst>
            </a:blip>
            <a:srcRect l="23923" r="20350"/>
            <a:stretch/>
          </p:blipFill>
          <p:spPr>
            <a:xfrm>
              <a:off x="2621311" y="1950085"/>
              <a:ext cx="922413" cy="2208086"/>
            </a:xfrm>
            <a:prstGeom prst="rect">
              <a:avLst/>
            </a:prstGeom>
          </p:spPr>
        </p:pic>
      </p:grpSp>
      <p:grpSp>
        <p:nvGrpSpPr>
          <p:cNvPr id="14" name="Grupp 13"/>
          <p:cNvGrpSpPr/>
          <p:nvPr/>
        </p:nvGrpSpPr>
        <p:grpSpPr>
          <a:xfrm>
            <a:off x="5595667" y="3088853"/>
            <a:ext cx="1663328" cy="939096"/>
            <a:chOff x="5524500" y="2755900"/>
            <a:chExt cx="2341038" cy="1321724"/>
          </a:xfrm>
        </p:grpSpPr>
        <p:pic>
          <p:nvPicPr>
            <p:cNvPr id="12" name="Bildobjekt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500" y="2781300"/>
              <a:ext cx="1135693" cy="1281830"/>
            </a:xfrm>
            <a:prstGeom prst="rect">
              <a:avLst/>
            </a:prstGeom>
          </p:spPr>
        </p:pic>
        <p:pic>
          <p:nvPicPr>
            <p:cNvPr id="13" name="Bildobjekt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0193" y="2755900"/>
              <a:ext cx="1205345" cy="1321724"/>
            </a:xfrm>
            <a:prstGeom prst="rect">
              <a:avLst/>
            </a:prstGeom>
          </p:spPr>
        </p:pic>
      </p:grpSp>
      <p:pic>
        <p:nvPicPr>
          <p:cNvPr id="15" name="Bildobjekt 14"/>
          <p:cNvPicPr>
            <a:picLocks noChangeAspect="1"/>
          </p:cNvPicPr>
          <p:nvPr/>
        </p:nvPicPr>
        <p:blipFill rotWithShape="1">
          <a:blip r:embed="rId7" cstate="print">
            <a:extLst>
              <a:ext uri="{28A0092B-C50C-407E-A947-70E740481C1C}">
                <a14:useLocalDpi xmlns:a14="http://schemas.microsoft.com/office/drawing/2010/main" val="0"/>
              </a:ext>
            </a:extLst>
          </a:blip>
          <a:srcRect l="35111" t="21417" r="33269" b="26916"/>
          <a:stretch/>
        </p:blipFill>
        <p:spPr>
          <a:xfrm>
            <a:off x="9535255" y="2090644"/>
            <a:ext cx="884478" cy="1926968"/>
          </a:xfrm>
          <a:prstGeom prst="rect">
            <a:avLst/>
          </a:prstGeom>
        </p:spPr>
      </p:pic>
      <p:sp>
        <p:nvSpPr>
          <p:cNvPr id="17" name="Pladsholder til indhold 2"/>
          <p:cNvSpPr txBox="1">
            <a:spLocks/>
          </p:cNvSpPr>
          <p:nvPr/>
        </p:nvSpPr>
        <p:spPr>
          <a:xfrm>
            <a:off x="5082452" y="4326016"/>
            <a:ext cx="2689758" cy="349611"/>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marL="0" indent="0" algn="ctr">
              <a:buNone/>
            </a:pPr>
            <a:r>
              <a:rPr lang="en-GB" dirty="0" smtClean="0"/>
              <a:t>Atlantis</a:t>
            </a:r>
            <a:r>
              <a:rPr lang="en-GB" baseline="30000" dirty="0" smtClean="0"/>
              <a:t>®</a:t>
            </a:r>
            <a:r>
              <a:rPr lang="en-GB" dirty="0" smtClean="0"/>
              <a:t> Crown File</a:t>
            </a:r>
          </a:p>
        </p:txBody>
      </p:sp>
      <p:sp>
        <p:nvSpPr>
          <p:cNvPr id="18" name="Pladsholder til indhold 2"/>
          <p:cNvSpPr txBox="1">
            <a:spLocks/>
          </p:cNvSpPr>
          <p:nvPr/>
        </p:nvSpPr>
        <p:spPr>
          <a:xfrm>
            <a:off x="8617375" y="4326016"/>
            <a:ext cx="2720238" cy="461371"/>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marL="0" indent="0" algn="ctr">
              <a:buNone/>
            </a:pPr>
            <a:r>
              <a:rPr lang="en-GB" dirty="0" smtClean="0"/>
              <a:t>Atlantis</a:t>
            </a:r>
            <a:r>
              <a:rPr lang="en-GB" baseline="30000" dirty="0" smtClean="0"/>
              <a:t>®</a:t>
            </a:r>
            <a:r>
              <a:rPr lang="en-GB" dirty="0" smtClean="0"/>
              <a:t> Core File</a:t>
            </a:r>
          </a:p>
        </p:txBody>
      </p:sp>
    </p:spTree>
    <p:extLst>
      <p:ext uri="{BB962C8B-B14F-4D97-AF65-F5344CB8AC3E}">
        <p14:creationId xmlns:p14="http://schemas.microsoft.com/office/powerpoint/2010/main" val="1129752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Atlantis</a:t>
            </a:r>
            <a:r>
              <a:rPr lang="en-US" baseline="30000" dirty="0"/>
              <a:t>®</a:t>
            </a:r>
            <a:r>
              <a:rPr lang="en-US" dirty="0"/>
              <a:t> Abutment</a:t>
            </a:r>
            <a:endParaRPr lang="sv-SE" dirty="0"/>
          </a:p>
        </p:txBody>
      </p:sp>
      <p:sp>
        <p:nvSpPr>
          <p:cNvPr id="3" name="Pladsholder til indhold 2"/>
          <p:cNvSpPr>
            <a:spLocks noGrp="1"/>
          </p:cNvSpPr>
          <p:nvPr>
            <p:ph sz="half" idx="1"/>
          </p:nvPr>
        </p:nvSpPr>
        <p:spPr/>
        <p:txBody>
          <a:bodyPr/>
          <a:lstStyle/>
          <a:p>
            <a:r>
              <a:rPr lang="en-US" dirty="0"/>
              <a:t>Unique, patient-specific </a:t>
            </a:r>
            <a:r>
              <a:rPr lang="en-US" dirty="0" smtClean="0"/>
              <a:t>abutment</a:t>
            </a:r>
          </a:p>
          <a:p>
            <a:pPr lvl="1"/>
            <a:r>
              <a:rPr lang="en-US" dirty="0"/>
              <a:t>Customized emergence </a:t>
            </a:r>
            <a:r>
              <a:rPr lang="en-US" dirty="0" smtClean="0"/>
              <a:t>profile </a:t>
            </a:r>
            <a:r>
              <a:rPr lang="en-US" dirty="0"/>
              <a:t>for soft-tissue </a:t>
            </a:r>
            <a:r>
              <a:rPr lang="en-US" dirty="0" smtClean="0"/>
              <a:t>esthetics</a:t>
            </a:r>
          </a:p>
          <a:p>
            <a:pPr lvl="1"/>
            <a:r>
              <a:rPr lang="en-US" dirty="0" smtClean="0"/>
              <a:t>Built-in anti-rotational </a:t>
            </a:r>
            <a:r>
              <a:rPr lang="en-US" dirty="0"/>
              <a:t>features </a:t>
            </a:r>
            <a:r>
              <a:rPr lang="en-US" dirty="0" smtClean="0"/>
              <a:t>created</a:t>
            </a:r>
            <a:br>
              <a:rPr lang="en-US" dirty="0" smtClean="0"/>
            </a:br>
            <a:r>
              <a:rPr lang="en-US" dirty="0" smtClean="0"/>
              <a:t>by </a:t>
            </a:r>
            <a:r>
              <a:rPr lang="en-US" dirty="0"/>
              <a:t>Virtual </a:t>
            </a:r>
            <a:r>
              <a:rPr lang="en-US" dirty="0" smtClean="0"/>
              <a:t>Atlantis</a:t>
            </a:r>
            <a:r>
              <a:rPr lang="en-US" baseline="30000" dirty="0" smtClean="0"/>
              <a:t>®</a:t>
            </a:r>
            <a:r>
              <a:rPr lang="en-US" dirty="0" smtClean="0"/>
              <a:t> </a:t>
            </a:r>
            <a:r>
              <a:rPr lang="en-US" dirty="0"/>
              <a:t>Design (VAD) </a:t>
            </a:r>
            <a:r>
              <a:rPr lang="en-US" dirty="0" smtClean="0"/>
              <a:t>software</a:t>
            </a:r>
          </a:p>
          <a:p>
            <a:pPr lvl="1"/>
            <a:r>
              <a:rPr lang="en-US" dirty="0"/>
              <a:t>Patient-specific design </a:t>
            </a:r>
            <a:r>
              <a:rPr lang="en-US" dirty="0" smtClean="0"/>
              <a:t>of </a:t>
            </a:r>
            <a:r>
              <a:rPr lang="en-US" dirty="0"/>
              <a:t>core </a:t>
            </a:r>
            <a:r>
              <a:rPr lang="en-US" dirty="0" smtClean="0"/>
              <a:t>height</a:t>
            </a:r>
          </a:p>
          <a:p>
            <a:pPr lvl="1"/>
            <a:r>
              <a:rPr lang="en-US" dirty="0"/>
              <a:t>Optimal placement </a:t>
            </a:r>
            <a:r>
              <a:rPr lang="en-US" dirty="0" smtClean="0"/>
              <a:t>of material </a:t>
            </a:r>
            <a:r>
              <a:rPr lang="en-US" dirty="0"/>
              <a:t>junction</a:t>
            </a:r>
            <a:r>
              <a:rPr lang="en-US" dirty="0" smtClean="0"/>
              <a:t> </a:t>
            </a:r>
            <a:endParaRPr lang="sv-SE" dirty="0"/>
          </a:p>
          <a:p>
            <a:pPr lvl="0"/>
            <a:r>
              <a:rPr lang="en-US" dirty="0"/>
              <a:t>Available in biocompatible </a:t>
            </a:r>
            <a:r>
              <a:rPr lang="en-US" dirty="0" smtClean="0"/>
              <a:t>materials,</a:t>
            </a:r>
            <a:br>
              <a:rPr lang="en-US" dirty="0" smtClean="0"/>
            </a:br>
            <a:r>
              <a:rPr lang="en-US" dirty="0" smtClean="0"/>
              <a:t>including </a:t>
            </a:r>
            <a:r>
              <a:rPr lang="en-US" dirty="0"/>
              <a:t>titanium and gold-shaded </a:t>
            </a:r>
            <a:r>
              <a:rPr lang="en-US" dirty="0" smtClean="0"/>
              <a:t>titanium</a:t>
            </a:r>
          </a:p>
          <a:p>
            <a:pPr lvl="0"/>
            <a:endParaRPr lang="sv-SE"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8632" t="22323" r="21300" b="13041"/>
          <a:stretch/>
        </p:blipFill>
        <p:spPr>
          <a:xfrm>
            <a:off x="6095206" y="1152276"/>
            <a:ext cx="3297043" cy="47303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0112" y="808656"/>
            <a:ext cx="2873738" cy="4016701"/>
          </a:xfrm>
          <a:prstGeom prst="rect">
            <a:avLst/>
          </a:prstGeom>
        </p:spPr>
      </p:pic>
    </p:spTree>
    <p:extLst>
      <p:ext uri="{BB962C8B-B14F-4D97-AF65-F5344CB8AC3E}">
        <p14:creationId xmlns:p14="http://schemas.microsoft.com/office/powerpoint/2010/main" val="1374917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Atlantis</a:t>
            </a:r>
            <a:r>
              <a:rPr lang="en-GB" baseline="30000" dirty="0"/>
              <a:t>®</a:t>
            </a:r>
            <a:r>
              <a:rPr lang="en-GB" dirty="0"/>
              <a:t> </a:t>
            </a:r>
            <a:r>
              <a:rPr lang="en-GB" dirty="0" smtClean="0"/>
              <a:t>Crown,</a:t>
            </a:r>
            <a:br>
              <a:rPr lang="en-GB" dirty="0" smtClean="0"/>
            </a:br>
            <a:r>
              <a:rPr lang="en-GB" dirty="0" smtClean="0"/>
              <a:t>Cut-back </a:t>
            </a:r>
            <a:r>
              <a:rPr lang="en-GB" dirty="0"/>
              <a:t>and Full-contour</a:t>
            </a:r>
          </a:p>
        </p:txBody>
      </p:sp>
      <p:sp>
        <p:nvSpPr>
          <p:cNvPr id="3" name="Pladsholder til indhold 2"/>
          <p:cNvSpPr>
            <a:spLocks noGrp="1"/>
          </p:cNvSpPr>
          <p:nvPr>
            <p:ph sz="half" idx="1"/>
          </p:nvPr>
        </p:nvSpPr>
        <p:spPr/>
        <p:txBody>
          <a:bodyPr/>
          <a:lstStyle/>
          <a:p>
            <a:r>
              <a:rPr lang="en-GB" dirty="0"/>
              <a:t>Atlantis Crown with a screw access </a:t>
            </a:r>
            <a:r>
              <a:rPr lang="en-GB" dirty="0" smtClean="0"/>
              <a:t>hole</a:t>
            </a:r>
            <a:br>
              <a:rPr lang="en-GB" dirty="0" smtClean="0"/>
            </a:br>
            <a:r>
              <a:rPr lang="en-GB" dirty="0" smtClean="0"/>
              <a:t>can </a:t>
            </a:r>
            <a:r>
              <a:rPr lang="en-GB" dirty="0"/>
              <a:t>be </a:t>
            </a:r>
            <a:r>
              <a:rPr lang="en-GB" dirty="0" smtClean="0"/>
              <a:t>ordered at </a:t>
            </a:r>
            <a:r>
              <a:rPr lang="en-GB" dirty="0"/>
              <a:t>the same time as </a:t>
            </a:r>
            <a:r>
              <a:rPr lang="en-GB" dirty="0" smtClean="0"/>
              <a:t/>
            </a:r>
            <a:br>
              <a:rPr lang="en-GB" dirty="0" smtClean="0"/>
            </a:br>
            <a:r>
              <a:rPr lang="en-GB" dirty="0" smtClean="0"/>
              <a:t>the</a:t>
            </a:r>
            <a:r>
              <a:rPr lang="en-GB" dirty="0"/>
              <a:t> </a:t>
            </a:r>
            <a:r>
              <a:rPr lang="en-GB" dirty="0" smtClean="0"/>
              <a:t>Atlantis </a:t>
            </a:r>
            <a:r>
              <a:rPr lang="en-GB" dirty="0"/>
              <a:t>Abutment</a:t>
            </a:r>
          </a:p>
          <a:p>
            <a:r>
              <a:rPr lang="en-GB" dirty="0" smtClean="0"/>
              <a:t>Available </a:t>
            </a:r>
            <a:r>
              <a:rPr lang="en-GB" dirty="0"/>
              <a:t>in cut-back version for </a:t>
            </a:r>
            <a:r>
              <a:rPr lang="en-GB" dirty="0" smtClean="0"/>
              <a:t>porcelain</a:t>
            </a:r>
            <a:br>
              <a:rPr lang="en-GB" dirty="0" smtClean="0"/>
            </a:br>
            <a:r>
              <a:rPr lang="en-GB" dirty="0" smtClean="0"/>
              <a:t>veneering</a:t>
            </a:r>
            <a:r>
              <a:rPr lang="en-GB" dirty="0"/>
              <a:t> </a:t>
            </a:r>
            <a:r>
              <a:rPr lang="en-GB" dirty="0" smtClean="0"/>
              <a:t>or as </a:t>
            </a:r>
            <a:r>
              <a:rPr lang="en-GB" dirty="0"/>
              <a:t>a full-contour </a:t>
            </a:r>
            <a:r>
              <a:rPr lang="en-GB" dirty="0" smtClean="0"/>
              <a:t>for staining</a:t>
            </a:r>
            <a:br>
              <a:rPr lang="en-GB" dirty="0" smtClean="0"/>
            </a:br>
            <a:r>
              <a:rPr lang="en-GB" dirty="0" smtClean="0"/>
              <a:t>and </a:t>
            </a:r>
            <a:r>
              <a:rPr lang="en-GB" dirty="0"/>
              <a:t>glazing the crown</a:t>
            </a:r>
          </a:p>
          <a:p>
            <a:r>
              <a:rPr lang="en-GB" dirty="0" smtClean="0"/>
              <a:t>Fixed </a:t>
            </a:r>
            <a:r>
              <a:rPr lang="en-GB" dirty="0"/>
              <a:t>cement space of 40μm</a:t>
            </a:r>
          </a:p>
          <a:p>
            <a:r>
              <a:rPr lang="en-GB" dirty="0" smtClean="0"/>
              <a:t>Crown </a:t>
            </a:r>
            <a:r>
              <a:rPr lang="en-GB" dirty="0"/>
              <a:t>is cemented extraorally</a:t>
            </a:r>
          </a:p>
          <a:p>
            <a:r>
              <a:rPr lang="en-GB" dirty="0" smtClean="0"/>
              <a:t>Available </a:t>
            </a:r>
            <a:r>
              <a:rPr lang="en-GB" dirty="0"/>
              <a:t>in 12 different shades of </a:t>
            </a:r>
            <a:r>
              <a:rPr lang="en-GB" dirty="0" smtClean="0"/>
              <a:t>zirconia</a:t>
            </a:r>
            <a:br>
              <a:rPr lang="en-GB" dirty="0" smtClean="0"/>
            </a:br>
            <a:r>
              <a:rPr lang="en-GB" dirty="0" smtClean="0"/>
              <a:t>and </a:t>
            </a:r>
            <a:r>
              <a:rPr lang="en-GB" dirty="0"/>
              <a:t>one white </a:t>
            </a:r>
            <a:r>
              <a:rPr lang="en-GB" dirty="0" smtClean="0"/>
              <a:t>zirconia</a:t>
            </a:r>
          </a:p>
        </p:txBody>
      </p:sp>
      <p:grpSp>
        <p:nvGrpSpPr>
          <p:cNvPr id="8" name="Grupp 7"/>
          <p:cNvGrpSpPr/>
          <p:nvPr/>
        </p:nvGrpSpPr>
        <p:grpSpPr>
          <a:xfrm>
            <a:off x="6730938" y="711200"/>
            <a:ext cx="4027454" cy="4681914"/>
            <a:chOff x="6664959" y="894080"/>
            <a:chExt cx="3738881" cy="4346448"/>
          </a:xfrm>
        </p:grpSpPr>
        <p:pic>
          <p:nvPicPr>
            <p:cNvPr id="9" name="Bildobjekt 8"/>
            <p:cNvPicPr>
              <a:picLocks noChangeAspect="1"/>
            </p:cNvPicPr>
            <p:nvPr/>
          </p:nvPicPr>
          <p:blipFill rotWithShape="1">
            <a:blip r:embed="rId3">
              <a:extLst>
                <a:ext uri="{28A0092B-C50C-407E-A947-70E740481C1C}">
                  <a14:useLocalDpi xmlns:a14="http://schemas.microsoft.com/office/drawing/2010/main" val="0"/>
                </a:ext>
              </a:extLst>
            </a:blip>
            <a:srcRect l="20705" r="17553"/>
            <a:stretch/>
          </p:blipFill>
          <p:spPr>
            <a:xfrm>
              <a:off x="6664959" y="894080"/>
              <a:ext cx="2011681" cy="4346448"/>
            </a:xfrm>
            <a:prstGeom prst="rect">
              <a:avLst/>
            </a:prstGeom>
          </p:spPr>
        </p:pic>
        <p:pic>
          <p:nvPicPr>
            <p:cNvPr id="10" name="Bildobjekt 9"/>
            <p:cNvPicPr>
              <a:picLocks noChangeAspect="1"/>
            </p:cNvPicPr>
            <p:nvPr/>
          </p:nvPicPr>
          <p:blipFill rotWithShape="1">
            <a:blip r:embed="rId4">
              <a:extLst>
                <a:ext uri="{28A0092B-C50C-407E-A947-70E740481C1C}">
                  <a14:useLocalDpi xmlns:a14="http://schemas.microsoft.com/office/drawing/2010/main" val="0"/>
                </a:ext>
              </a:extLst>
            </a:blip>
            <a:srcRect l="23923" r="20350"/>
            <a:stretch/>
          </p:blipFill>
          <p:spPr>
            <a:xfrm>
              <a:off x="8588141" y="894080"/>
              <a:ext cx="1815699" cy="4346448"/>
            </a:xfrm>
            <a:prstGeom prst="rect">
              <a:avLst/>
            </a:prstGeom>
          </p:spPr>
        </p:pic>
      </p:grpSp>
    </p:spTree>
    <p:extLst>
      <p:ext uri="{BB962C8B-B14F-4D97-AF65-F5344CB8AC3E}">
        <p14:creationId xmlns:p14="http://schemas.microsoft.com/office/powerpoint/2010/main" val="1176705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Atlantis</a:t>
            </a:r>
            <a:r>
              <a:rPr lang="en-US" baseline="30000" dirty="0"/>
              <a:t>®</a:t>
            </a:r>
            <a:r>
              <a:rPr lang="en-US" dirty="0"/>
              <a:t> Crown File</a:t>
            </a:r>
          </a:p>
        </p:txBody>
      </p:sp>
      <p:sp>
        <p:nvSpPr>
          <p:cNvPr id="3" name="Pladsholder til indhold 2"/>
          <p:cNvSpPr>
            <a:spLocks noGrp="1"/>
          </p:cNvSpPr>
          <p:nvPr>
            <p:ph sz="half" idx="1"/>
          </p:nvPr>
        </p:nvSpPr>
        <p:spPr/>
        <p:txBody>
          <a:bodyPr/>
          <a:lstStyle/>
          <a:p>
            <a:pPr lvl="0"/>
            <a:r>
              <a:rPr lang="en-US" dirty="0" smtClean="0"/>
              <a:t>Ready-to-mill </a:t>
            </a:r>
            <a:r>
              <a:rPr lang="en-US" dirty="0"/>
              <a:t>digital file of the </a:t>
            </a:r>
            <a:r>
              <a:rPr lang="en-US" dirty="0" smtClean="0"/>
              <a:t>cut-back</a:t>
            </a:r>
            <a:br>
              <a:rPr lang="en-US" dirty="0" smtClean="0"/>
            </a:br>
            <a:r>
              <a:rPr lang="en-US" dirty="0" smtClean="0"/>
              <a:t>or </a:t>
            </a:r>
            <a:r>
              <a:rPr lang="en-US" dirty="0"/>
              <a:t>the full-contour crown design</a:t>
            </a:r>
          </a:p>
          <a:p>
            <a:pPr lvl="0"/>
            <a:r>
              <a:rPr lang="en-US" dirty="0" smtClean="0"/>
              <a:t>Patient-specific design</a:t>
            </a:r>
            <a:endParaRPr lang="en-US" dirty="0"/>
          </a:p>
          <a:p>
            <a:pPr lvl="0"/>
            <a:r>
              <a:rPr lang="en-US" dirty="0" smtClean="0"/>
              <a:t>Designed </a:t>
            </a:r>
            <a:r>
              <a:rPr lang="en-US" dirty="0"/>
              <a:t>in Virtual </a:t>
            </a:r>
            <a:r>
              <a:rPr lang="en-US" dirty="0" smtClean="0"/>
              <a:t>Atlantis Design </a:t>
            </a:r>
            <a:r>
              <a:rPr lang="en-US" dirty="0"/>
              <a:t>(VAD) </a:t>
            </a:r>
            <a:r>
              <a:rPr lang="en-US" dirty="0" smtClean="0"/>
              <a:t>software</a:t>
            </a:r>
            <a:endParaRPr lang="en-US" dirty="0"/>
          </a:p>
          <a:p>
            <a:pPr lvl="0"/>
            <a:r>
              <a:rPr lang="en-US" dirty="0" smtClean="0"/>
              <a:t>Easily downloaded to customer’s software</a:t>
            </a:r>
          </a:p>
          <a:p>
            <a:pPr lvl="0"/>
            <a:r>
              <a:rPr lang="en-US" dirty="0" smtClean="0"/>
              <a:t>Crown is milled in the dental laboratory</a:t>
            </a:r>
            <a:endParaRPr lang="en-US" dirty="0"/>
          </a:p>
        </p:txBody>
      </p:sp>
      <p:grpSp>
        <p:nvGrpSpPr>
          <p:cNvPr id="8" name="Grupp 7"/>
          <p:cNvGrpSpPr/>
          <p:nvPr/>
        </p:nvGrpSpPr>
        <p:grpSpPr>
          <a:xfrm>
            <a:off x="6786793" y="1825625"/>
            <a:ext cx="4224216" cy="2384944"/>
            <a:chOff x="5524500" y="2755900"/>
            <a:chExt cx="2341038" cy="1321724"/>
          </a:xfrm>
        </p:grpSpPr>
        <p:pic>
          <p:nvPicPr>
            <p:cNvPr id="9" name="Bildobjekt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0" y="2781300"/>
              <a:ext cx="1135693" cy="1281830"/>
            </a:xfrm>
            <a:prstGeom prst="rect">
              <a:avLst/>
            </a:prstGeom>
          </p:spPr>
        </p:pic>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193" y="2755900"/>
              <a:ext cx="1205345" cy="1321724"/>
            </a:xfrm>
            <a:prstGeom prst="rect">
              <a:avLst/>
            </a:prstGeom>
          </p:spPr>
        </p:pic>
      </p:grpSp>
    </p:spTree>
    <p:extLst>
      <p:ext uri="{BB962C8B-B14F-4D97-AF65-F5344CB8AC3E}">
        <p14:creationId xmlns:p14="http://schemas.microsoft.com/office/powerpoint/2010/main" val="864449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Atlantis</a:t>
            </a:r>
            <a:r>
              <a:rPr lang="en-US" baseline="30000" dirty="0"/>
              <a:t>®</a:t>
            </a:r>
            <a:r>
              <a:rPr lang="en-US" dirty="0"/>
              <a:t> Core File </a:t>
            </a:r>
          </a:p>
        </p:txBody>
      </p:sp>
      <p:sp>
        <p:nvSpPr>
          <p:cNvPr id="3" name="Pladsholder til indhold 2"/>
          <p:cNvSpPr>
            <a:spLocks noGrp="1"/>
          </p:cNvSpPr>
          <p:nvPr>
            <p:ph sz="half" idx="1"/>
          </p:nvPr>
        </p:nvSpPr>
        <p:spPr/>
        <p:txBody>
          <a:bodyPr/>
          <a:lstStyle/>
          <a:p>
            <a:pPr lvl="0"/>
            <a:r>
              <a:rPr lang="en-US" dirty="0" smtClean="0"/>
              <a:t>A </a:t>
            </a:r>
            <a:r>
              <a:rPr lang="en-US" dirty="0"/>
              <a:t>digital file of the total case </a:t>
            </a:r>
            <a:r>
              <a:rPr lang="en-US" dirty="0" smtClean="0"/>
              <a:t>including</a:t>
            </a:r>
            <a:br>
              <a:rPr lang="en-US" dirty="0" smtClean="0"/>
            </a:br>
            <a:r>
              <a:rPr lang="en-US" dirty="0" smtClean="0"/>
              <a:t>the </a:t>
            </a:r>
            <a:r>
              <a:rPr lang="en-US" dirty="0"/>
              <a:t>outer surface of the Atlantis Abutment</a:t>
            </a:r>
          </a:p>
          <a:p>
            <a:pPr lvl="0"/>
            <a:r>
              <a:rPr lang="en-US" dirty="0" smtClean="0"/>
              <a:t>Screw </a:t>
            </a:r>
            <a:r>
              <a:rPr lang="en-US" dirty="0"/>
              <a:t>access hole indicated</a:t>
            </a:r>
          </a:p>
          <a:p>
            <a:pPr lvl="0"/>
            <a:r>
              <a:rPr lang="en-US" dirty="0" smtClean="0"/>
              <a:t>Easy </a:t>
            </a:r>
            <a:r>
              <a:rPr lang="en-US" dirty="0"/>
              <a:t>to import into the design </a:t>
            </a:r>
            <a:r>
              <a:rPr lang="en-US" dirty="0" smtClean="0"/>
              <a:t>software </a:t>
            </a:r>
            <a:br>
              <a:rPr lang="en-US" dirty="0" smtClean="0"/>
            </a:br>
            <a:r>
              <a:rPr lang="en-US" dirty="0" smtClean="0"/>
              <a:t>– more effective laboratory workflow</a:t>
            </a:r>
          </a:p>
          <a:p>
            <a:r>
              <a:rPr lang="en-US" dirty="0"/>
              <a:t>Crown is milled in the dental </a:t>
            </a:r>
            <a:r>
              <a:rPr lang="en-US" dirty="0" smtClean="0"/>
              <a:t>laboratory</a:t>
            </a:r>
            <a:endParaRPr lang="en-US" dirty="0"/>
          </a:p>
        </p:txBody>
      </p:sp>
      <p:pic>
        <p:nvPicPr>
          <p:cNvPr id="8" name="Bildobjekt 7"/>
          <p:cNvPicPr>
            <a:picLocks noChangeAspect="1"/>
          </p:cNvPicPr>
          <p:nvPr/>
        </p:nvPicPr>
        <p:blipFill rotWithShape="1">
          <a:blip r:embed="rId3">
            <a:extLst>
              <a:ext uri="{28A0092B-C50C-407E-A947-70E740481C1C}">
                <a14:useLocalDpi xmlns:a14="http://schemas.microsoft.com/office/drawing/2010/main" val="0"/>
              </a:ext>
            </a:extLst>
          </a:blip>
          <a:srcRect l="35111" t="21417" r="33269" b="26916"/>
          <a:stretch/>
        </p:blipFill>
        <p:spPr>
          <a:xfrm>
            <a:off x="7587838" y="818992"/>
            <a:ext cx="2125122" cy="4629908"/>
          </a:xfrm>
          <a:prstGeom prst="rect">
            <a:avLst/>
          </a:prstGeom>
        </p:spPr>
      </p:pic>
    </p:spTree>
    <p:extLst>
      <p:ext uri="{BB962C8B-B14F-4D97-AF65-F5344CB8AC3E}">
        <p14:creationId xmlns:p14="http://schemas.microsoft.com/office/powerpoint/2010/main" val="1216247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p:cNvPicPr>
            <a:picLocks noChangeAspect="1"/>
          </p:cNvPicPr>
          <p:nvPr/>
        </p:nvPicPr>
        <p:blipFill rotWithShape="1">
          <a:blip r:embed="rId3">
            <a:extLst>
              <a:ext uri="{28A0092B-C50C-407E-A947-70E740481C1C}">
                <a14:useLocalDpi xmlns:a14="http://schemas.microsoft.com/office/drawing/2010/main" val="0"/>
              </a:ext>
            </a:extLst>
          </a:blip>
          <a:srcRect r="4802"/>
          <a:stretch/>
        </p:blipFill>
        <p:spPr>
          <a:xfrm>
            <a:off x="4231415" y="1295807"/>
            <a:ext cx="7960585" cy="4703728"/>
          </a:xfrm>
          <a:prstGeom prst="rect">
            <a:avLst/>
          </a:prstGeom>
        </p:spPr>
      </p:pic>
      <p:sp>
        <p:nvSpPr>
          <p:cNvPr id="2" name="Titel 1"/>
          <p:cNvSpPr>
            <a:spLocks noGrp="1"/>
          </p:cNvSpPr>
          <p:nvPr>
            <p:ph type="title"/>
          </p:nvPr>
        </p:nvSpPr>
        <p:spPr/>
        <p:txBody>
          <a:bodyPr/>
          <a:lstStyle/>
          <a:p>
            <a:r>
              <a:rPr lang="en-US" dirty="0"/>
              <a:t>Outstanding </a:t>
            </a:r>
            <a:r>
              <a:rPr lang="en-US" dirty="0" smtClean="0"/>
              <a:t>flexibility in </a:t>
            </a:r>
            <a:r>
              <a:rPr lang="en-US" dirty="0"/>
              <a:t>your workflow</a:t>
            </a:r>
          </a:p>
        </p:txBody>
      </p:sp>
      <p:sp>
        <p:nvSpPr>
          <p:cNvPr id="3" name="Pladsholder til indhold 2"/>
          <p:cNvSpPr>
            <a:spLocks noGrp="1"/>
          </p:cNvSpPr>
          <p:nvPr>
            <p:ph sz="half" idx="1"/>
          </p:nvPr>
        </p:nvSpPr>
        <p:spPr/>
        <p:txBody>
          <a:bodyPr/>
          <a:lstStyle/>
          <a:p>
            <a:pPr lvl="0"/>
            <a:r>
              <a:rPr lang="en-US" dirty="0" smtClean="0"/>
              <a:t>A </a:t>
            </a:r>
            <a:r>
              <a:rPr lang="en-US" dirty="0"/>
              <a:t>choice of using your own crown </a:t>
            </a:r>
            <a:r>
              <a:rPr lang="en-US" dirty="0" smtClean="0"/>
              <a:t>design</a:t>
            </a:r>
            <a:br>
              <a:rPr lang="en-US" dirty="0" smtClean="0"/>
            </a:br>
            <a:r>
              <a:rPr lang="en-US" dirty="0" smtClean="0"/>
              <a:t>and </a:t>
            </a:r>
            <a:r>
              <a:rPr lang="en-US" dirty="0"/>
              <a:t>crown milling capacity </a:t>
            </a:r>
            <a:r>
              <a:rPr lang="en-US" dirty="0" smtClean="0"/>
              <a:t>by utilizing</a:t>
            </a:r>
            <a:br>
              <a:rPr lang="en-US" dirty="0" smtClean="0"/>
            </a:br>
            <a:r>
              <a:rPr lang="en-US" dirty="0" smtClean="0"/>
              <a:t>Atlantis </a:t>
            </a:r>
            <a:r>
              <a:rPr lang="en-US" dirty="0"/>
              <a:t>Core File or Atlantis Crown File </a:t>
            </a:r>
          </a:p>
          <a:p>
            <a:pPr lvl="0"/>
            <a:r>
              <a:rPr lang="en-US" dirty="0" smtClean="0"/>
              <a:t>Free </a:t>
            </a:r>
            <a:r>
              <a:rPr lang="en-US" dirty="0"/>
              <a:t>up skilled dental technician’s </a:t>
            </a:r>
            <a:r>
              <a:rPr lang="en-US" dirty="0" smtClean="0"/>
              <a:t>time</a:t>
            </a:r>
            <a:br>
              <a:rPr lang="en-US" dirty="0" smtClean="0"/>
            </a:br>
            <a:r>
              <a:rPr lang="en-US" dirty="0" smtClean="0"/>
              <a:t>for </a:t>
            </a:r>
            <a:r>
              <a:rPr lang="en-US" dirty="0"/>
              <a:t>other tasks </a:t>
            </a:r>
          </a:p>
          <a:p>
            <a:pPr lvl="0"/>
            <a:r>
              <a:rPr lang="en-US" dirty="0" smtClean="0"/>
              <a:t>A </a:t>
            </a:r>
            <a:r>
              <a:rPr lang="en-US" dirty="0"/>
              <a:t>business model that is less </a:t>
            </a:r>
            <a:r>
              <a:rPr lang="en-US" dirty="0" smtClean="0"/>
              <a:t>vulnerable</a:t>
            </a:r>
            <a:br>
              <a:rPr lang="en-US" dirty="0" smtClean="0"/>
            </a:br>
            <a:r>
              <a:rPr lang="en-US" dirty="0" smtClean="0"/>
              <a:t>in </a:t>
            </a:r>
            <a:r>
              <a:rPr lang="en-US" dirty="0"/>
              <a:t>peak seasons</a:t>
            </a:r>
          </a:p>
        </p:txBody>
      </p:sp>
    </p:spTree>
    <p:extLst>
      <p:ext uri="{BB962C8B-B14F-4D97-AF65-F5344CB8AC3E}">
        <p14:creationId xmlns:p14="http://schemas.microsoft.com/office/powerpoint/2010/main" val="2138462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p:cNvPicPr>
            <a:picLocks noChangeAspect="1"/>
          </p:cNvPicPr>
          <p:nvPr/>
        </p:nvPicPr>
        <p:blipFill rotWithShape="1">
          <a:blip r:embed="rId3">
            <a:extLst>
              <a:ext uri="{28A0092B-C50C-407E-A947-70E740481C1C}">
                <a14:useLocalDpi xmlns:a14="http://schemas.microsoft.com/office/drawing/2010/main" val="0"/>
              </a:ext>
            </a:extLst>
          </a:blip>
          <a:srcRect t="32170" b="17850"/>
          <a:stretch/>
        </p:blipFill>
        <p:spPr>
          <a:xfrm>
            <a:off x="2982675" y="9206"/>
            <a:ext cx="8247820" cy="5496359"/>
          </a:xfrm>
          <a:prstGeom prst="rect">
            <a:avLst/>
          </a:prstGeom>
        </p:spPr>
      </p:pic>
      <p:sp>
        <p:nvSpPr>
          <p:cNvPr id="2" name="Titel 1"/>
          <p:cNvSpPr>
            <a:spLocks noGrp="1"/>
          </p:cNvSpPr>
          <p:nvPr>
            <p:ph type="title"/>
          </p:nvPr>
        </p:nvSpPr>
        <p:spPr>
          <a:xfrm>
            <a:off x="330201" y="555626"/>
            <a:ext cx="4474555" cy="1001712"/>
          </a:xfrm>
        </p:spPr>
        <p:txBody>
          <a:bodyPr/>
          <a:lstStyle/>
          <a:p>
            <a:r>
              <a:rPr lang="en-US" dirty="0"/>
              <a:t>Unique, </a:t>
            </a:r>
            <a:r>
              <a:rPr lang="en-US" dirty="0" smtClean="0"/>
              <a:t>comprehensive </a:t>
            </a:r>
            <a:r>
              <a:rPr lang="en-US" dirty="0"/>
              <a:t>solution</a:t>
            </a:r>
            <a:endParaRPr lang="sv-SE" dirty="0"/>
          </a:p>
        </p:txBody>
      </p:sp>
      <p:sp>
        <p:nvSpPr>
          <p:cNvPr id="3" name="Pladsholder til indhold 2"/>
          <p:cNvSpPr>
            <a:spLocks noGrp="1"/>
          </p:cNvSpPr>
          <p:nvPr>
            <p:ph sz="half" idx="1"/>
          </p:nvPr>
        </p:nvSpPr>
        <p:spPr>
          <a:xfrm>
            <a:off x="2882465" y="1693478"/>
            <a:ext cx="3095243" cy="592511"/>
          </a:xfrm>
        </p:spPr>
        <p:txBody>
          <a:bodyPr/>
          <a:lstStyle/>
          <a:p>
            <a:pPr>
              <a:buFont typeface="Wingdings" charset="2"/>
              <a:buChar char="§"/>
            </a:pPr>
            <a:r>
              <a:rPr lang="en-US" sz="1400" dirty="0"/>
              <a:t>Customized emergence </a:t>
            </a:r>
            <a:br>
              <a:rPr lang="en-US" sz="1400" dirty="0"/>
            </a:br>
            <a:r>
              <a:rPr lang="en-US" sz="1400" dirty="0"/>
              <a:t>profile for enhanced </a:t>
            </a:r>
            <a:br>
              <a:rPr lang="en-US" sz="1400" dirty="0"/>
            </a:br>
            <a:r>
              <a:rPr lang="en-US" sz="1400" dirty="0"/>
              <a:t>soft-tissue management</a:t>
            </a:r>
          </a:p>
        </p:txBody>
      </p:sp>
      <p:sp>
        <p:nvSpPr>
          <p:cNvPr id="13" name="Pladsholder til indhold 2"/>
          <p:cNvSpPr txBox="1">
            <a:spLocks/>
          </p:cNvSpPr>
          <p:nvPr/>
        </p:nvSpPr>
        <p:spPr>
          <a:xfrm>
            <a:off x="3451403" y="3602843"/>
            <a:ext cx="2717387" cy="185386"/>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a:buFont typeface="Wingdings" charset="2"/>
              <a:buChar char="§"/>
            </a:pPr>
            <a:r>
              <a:rPr lang="en-US" sz="1400" dirty="0"/>
              <a:t>Optimized retention and </a:t>
            </a:r>
            <a:r>
              <a:rPr lang="en-US" sz="1400" dirty="0" smtClean="0"/>
              <a:t>design</a:t>
            </a:r>
          </a:p>
        </p:txBody>
      </p:sp>
      <p:sp>
        <p:nvSpPr>
          <p:cNvPr id="15" name="Pladsholder til indhold 2"/>
          <p:cNvSpPr txBox="1">
            <a:spLocks/>
          </p:cNvSpPr>
          <p:nvPr/>
        </p:nvSpPr>
        <p:spPr>
          <a:xfrm>
            <a:off x="8459018" y="1693478"/>
            <a:ext cx="3209823" cy="592511"/>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a:buFont typeface="Wingdings" charset="2"/>
              <a:buChar char="§"/>
            </a:pPr>
            <a:r>
              <a:rPr lang="en-US" sz="1400" dirty="0" smtClean="0"/>
              <a:t>Placement </a:t>
            </a:r>
            <a:r>
              <a:rPr lang="en-US" sz="1400" dirty="0"/>
              <a:t>of material junction </a:t>
            </a:r>
            <a:br>
              <a:rPr lang="en-US" sz="1400" dirty="0"/>
            </a:br>
            <a:r>
              <a:rPr lang="en-US" sz="1400" dirty="0"/>
              <a:t>considering biological principles</a:t>
            </a:r>
            <a:endParaRPr lang="sv-SE" sz="1400" dirty="0">
              <a:solidFill>
                <a:srgbClr val="FF0000"/>
              </a:solidFill>
            </a:endParaRPr>
          </a:p>
          <a:p>
            <a:pPr>
              <a:buFont typeface="Wingdings" charset="2"/>
              <a:buChar char="§"/>
            </a:pPr>
            <a:endParaRPr lang="sv-SE" sz="1400" dirty="0"/>
          </a:p>
        </p:txBody>
      </p:sp>
      <p:sp>
        <p:nvSpPr>
          <p:cNvPr id="17" name="Pladsholder til indhold 2"/>
          <p:cNvSpPr txBox="1">
            <a:spLocks/>
          </p:cNvSpPr>
          <p:nvPr/>
        </p:nvSpPr>
        <p:spPr>
          <a:xfrm>
            <a:off x="8161799" y="3602843"/>
            <a:ext cx="3097602" cy="621851"/>
          </a:xfrm>
          <a:prstGeom prst="rect">
            <a:avLst/>
          </a:prstGeom>
        </p:spPr>
        <p:txBody>
          <a:bodyPr vert="horz" lIns="0" tIns="0" rIns="0" bIns="0" rtlCol="0">
            <a:noAutofit/>
          </a:bodyPr>
          <a:lstStyle>
            <a:lvl1pPr marL="180000" indent="-180000" algn="l" defTabSz="914400" rtl="0" eaLnBrk="1" latinLnBrk="0" hangingPunct="1">
              <a:lnSpc>
                <a:spcPct val="90000"/>
              </a:lnSpc>
              <a:spcBef>
                <a:spcPts val="600"/>
              </a:spcBef>
              <a:buClr>
                <a:schemeClr val="accent2"/>
              </a:buClr>
              <a:buFont typeface="Wingdings" panose="05000000000000000000" pitchFamily="2" charset="2"/>
              <a:buChar char="§"/>
              <a:defRPr sz="2000" kern="1200">
                <a:solidFill>
                  <a:schemeClr val="tx2"/>
                </a:solidFill>
                <a:latin typeface="+mn-lt"/>
                <a:ea typeface="+mn-ea"/>
                <a:cs typeface="+mn-cs"/>
              </a:defRPr>
            </a:lvl1pPr>
            <a:lvl2pPr marL="360000" indent="-180000" algn="l" defTabSz="914400" rtl="0" eaLnBrk="1" latinLnBrk="0" hangingPunct="1">
              <a:lnSpc>
                <a:spcPct val="90000"/>
              </a:lnSpc>
              <a:spcBef>
                <a:spcPts val="600"/>
              </a:spcBef>
              <a:buClr>
                <a:schemeClr val="accent2"/>
              </a:buClr>
              <a:buFont typeface="Wingdings" panose="05000000000000000000" pitchFamily="2" charset="2"/>
              <a:buChar char="§"/>
              <a:defRPr sz="1800" kern="1200" baseline="0">
                <a:solidFill>
                  <a:schemeClr val="tx2"/>
                </a:solidFill>
                <a:latin typeface="+mn-lt"/>
                <a:ea typeface="+mn-ea"/>
                <a:cs typeface="+mn-cs"/>
              </a:defRPr>
            </a:lvl2pPr>
            <a:lvl3pPr marL="540000" indent="-180000" algn="l" defTabSz="914400" rtl="0" eaLnBrk="1" latinLnBrk="0" hangingPunct="1">
              <a:lnSpc>
                <a:spcPct val="90000"/>
              </a:lnSpc>
              <a:spcBef>
                <a:spcPts val="600"/>
              </a:spcBef>
              <a:buClr>
                <a:schemeClr val="accent2"/>
              </a:buClr>
              <a:buFont typeface="Wingdings" panose="05000000000000000000" pitchFamily="2" charset="2"/>
              <a:buChar char="§"/>
              <a:defRPr sz="1600" kern="1200">
                <a:solidFill>
                  <a:schemeClr val="tx2"/>
                </a:solidFill>
                <a:latin typeface="+mn-lt"/>
                <a:ea typeface="+mn-ea"/>
                <a:cs typeface="+mn-cs"/>
              </a:defRPr>
            </a:lvl3pPr>
            <a:lvl4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4pPr>
            <a:lvl5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5pPr>
            <a:lvl6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baseline="0">
                <a:solidFill>
                  <a:schemeClr val="tx2"/>
                </a:solidFill>
                <a:latin typeface="+mn-lt"/>
                <a:ea typeface="+mn-ea"/>
                <a:cs typeface="+mn-cs"/>
              </a:defRPr>
            </a:lvl6pPr>
            <a:lvl7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7pPr>
            <a:lvl8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8pPr>
            <a:lvl9pPr marL="720000" indent="-180000" algn="l" defTabSz="914400" rtl="0" eaLnBrk="1" latinLnBrk="0" hangingPunct="1">
              <a:lnSpc>
                <a:spcPct val="90000"/>
              </a:lnSpc>
              <a:spcBef>
                <a:spcPts val="600"/>
              </a:spcBef>
              <a:buClr>
                <a:schemeClr val="accent2"/>
              </a:buClr>
              <a:buFont typeface="Wingdings" panose="05000000000000000000" pitchFamily="2" charset="2"/>
              <a:buChar char="§"/>
              <a:defRPr sz="1400" kern="1200">
                <a:solidFill>
                  <a:schemeClr val="tx2"/>
                </a:solidFill>
                <a:latin typeface="+mn-lt"/>
                <a:ea typeface="+mn-ea"/>
                <a:cs typeface="+mn-cs"/>
              </a:defRPr>
            </a:lvl9pPr>
          </a:lstStyle>
          <a:p>
            <a:pPr>
              <a:buFont typeface="Wingdings" charset="2"/>
              <a:buChar char="§"/>
            </a:pPr>
            <a:r>
              <a:rPr lang="en-US" sz="1400" dirty="0"/>
              <a:t>Patient-specific design of core </a:t>
            </a:r>
            <a:r>
              <a:rPr lang="en-US" sz="1400" dirty="0" smtClean="0"/>
              <a:t>height</a:t>
            </a:r>
            <a:endParaRPr lang="sv-SE" sz="1400" dirty="0"/>
          </a:p>
        </p:txBody>
      </p:sp>
    </p:spTree>
    <p:extLst>
      <p:ext uri="{BB962C8B-B14F-4D97-AF65-F5344CB8AC3E}">
        <p14:creationId xmlns:p14="http://schemas.microsoft.com/office/powerpoint/2010/main" val="155233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5" grpId="0"/>
      <p:bldP spid="17" grpId="0"/>
    </p:bldLst>
  </p:timing>
</p:sld>
</file>

<file path=ppt/theme/theme1.xml><?xml version="1.0" encoding="utf-8"?>
<a:theme xmlns:a="http://schemas.openxmlformats.org/drawingml/2006/main" name="PowerPoint Template DS_16_9_Primary">
  <a:themeElements>
    <a:clrScheme name="Brugerdefineret 2">
      <a:dk1>
        <a:sysClr val="windowText" lastClr="000000"/>
      </a:dk1>
      <a:lt1>
        <a:sysClr val="window" lastClr="FFFFFF"/>
      </a:lt1>
      <a:dk2>
        <a:srgbClr val="53585B"/>
      </a:dk2>
      <a:lt2>
        <a:srgbClr val="F1F0F0"/>
      </a:lt2>
      <a:accent1>
        <a:srgbClr val="0077C8"/>
      </a:accent1>
      <a:accent2>
        <a:srgbClr val="F8A700"/>
      </a:accent2>
      <a:accent3>
        <a:srgbClr val="53585B"/>
      </a:accent3>
      <a:accent4>
        <a:srgbClr val="49A0D8"/>
      </a:accent4>
      <a:accent5>
        <a:srgbClr val="FDC56B"/>
      </a:accent5>
      <a:accent6>
        <a:srgbClr val="D9D7D7"/>
      </a:accent6>
      <a:hlink>
        <a:srgbClr val="0077C8"/>
      </a:hlink>
      <a:folHlink>
        <a:srgbClr val="F8A700"/>
      </a:folHlink>
    </a:clrScheme>
    <a:fontScheme name="SD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DS_16_9_fin.potx" id="{8347E96F-7458-4ED4-BA18-4B03D72AA2B0}" vid="{CB7F50BA-1587-4910-816B-B8EF6FC894DB}"/>
    </a:ext>
  </a:extLst>
</a:theme>
</file>

<file path=ppt/theme/theme2.xml><?xml version="1.0" encoding="utf-8"?>
<a:theme xmlns:a="http://schemas.openxmlformats.org/drawingml/2006/main" name="ATLANTIS 16-9 template">
  <a:themeElements>
    <a:clrScheme name="DENTSPLY Implants 16-9 (standard)">
      <a:dk1>
        <a:srgbClr val="FFFFFF"/>
      </a:dk1>
      <a:lt1>
        <a:srgbClr val="002060"/>
      </a:lt1>
      <a:dk2>
        <a:srgbClr val="D8D8D8"/>
      </a:dk2>
      <a:lt2>
        <a:srgbClr val="6D6D6D"/>
      </a:lt2>
      <a:accent1>
        <a:srgbClr val="008AB0"/>
      </a:accent1>
      <a:accent2>
        <a:srgbClr val="8DE300"/>
      </a:accent2>
      <a:accent3>
        <a:srgbClr val="E42313"/>
      </a:accent3>
      <a:accent4>
        <a:srgbClr val="DADADA"/>
      </a:accent4>
      <a:accent5>
        <a:srgbClr val="FDDF04"/>
      </a:accent5>
      <a:accent6>
        <a:srgbClr val="3399FF"/>
      </a:accent6>
      <a:hlink>
        <a:srgbClr val="A4A4A4"/>
      </a:hlink>
      <a:folHlink>
        <a:srgbClr val="452663"/>
      </a:folHlink>
    </a:clrScheme>
    <a:fontScheme name="DENTSPLY Implants 16-9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r="http://schemas.openxmlformats.org/officeDocument/2006/relationships" xmlns:p="http://schemas.openxmlformats.org/presentationml/2006/main" xmlns:a14="http://schemas.microsoft.com/office/drawing/2010/main" xmlns="">
              <a:solidFill>
                <a:schemeClr val="accent1"/>
              </a:solidFill>
            </a14:hiddenFill>
          </a:ext>
          <a:ext uri="{91240B29-F687-4f45-9708-019B960494DF}">
            <a14:hiddenLine xmlns:r="http://schemas.openxmlformats.org/officeDocument/2006/relationships" xmlns:p="http://schemas.openxmlformats.org/presentationml/2006/main" xmlns:a14="http://schemas.microsoft.com/office/drawing/2010/main" xmlns="" w="9525">
              <a:solidFill>
                <a:schemeClr val="tx1"/>
              </a:solidFill>
              <a:miter lim="800000"/>
              <a:headEnd/>
              <a:tailEnd/>
            </a14:hiddenLine>
          </a:ext>
          <a:ext uri="{AF507438-7753-43e0-B8FC-AC1667EBCBE1}">
            <a14:hiddenEffects xmlns:r="http://schemas.openxmlformats.org/officeDocument/2006/relationships" xmlns:p="http://schemas.openxmlformats.org/presentationml/2006/main"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bodyPr>
      <a:lstStyle>
        <a:defPPr algn="r">
          <a:defRPr kern="0" smtClean="0">
            <a:solidFill>
              <a:schemeClr val="bg2">
                <a:lumMod val="75000"/>
              </a:schemeClr>
            </a:solidFill>
          </a:defRPr>
        </a:defPPr>
      </a:lstStyle>
    </a:txDef>
  </a:objectDefaults>
  <a:extraClrSchemeLst>
    <a:extraClrScheme>
      <a:clrScheme name="DENTSPLY Implants 16-9 (standard) 1">
        <a:dk1>
          <a:srgbClr val="000000"/>
        </a:dk1>
        <a:lt1>
          <a:srgbClr val="FFFFFF"/>
        </a:lt1>
        <a:dk2>
          <a:srgbClr val="0047B6"/>
        </a:dk2>
        <a:lt2>
          <a:srgbClr val="0047B6"/>
        </a:lt2>
        <a:accent1>
          <a:srgbClr val="FF9F00"/>
        </a:accent1>
        <a:accent2>
          <a:srgbClr val="B6D000"/>
        </a:accent2>
        <a:accent3>
          <a:srgbClr val="FFFFFF"/>
        </a:accent3>
        <a:accent4>
          <a:srgbClr val="000000"/>
        </a:accent4>
        <a:accent5>
          <a:srgbClr val="FFCDAA"/>
        </a:accent5>
        <a:accent6>
          <a:srgbClr val="A5BC00"/>
        </a:accent6>
        <a:hlink>
          <a:srgbClr val="A4A4A4"/>
        </a:hlink>
        <a:folHlink>
          <a:srgbClr val="452663"/>
        </a:folHlink>
      </a:clrScheme>
      <a:clrMap bg1="lt1" tx1="dk1" bg2="lt2" tx2="dk2" accent1="accent1" accent2="accent2" accent3="accent3" accent4="accent4" accent5="accent5" accent6="accent6" hlink="hlink" folHlink="folHlink"/>
    </a:extraClrScheme>
    <a:extraClrScheme>
      <a:clrScheme name="DENTSPLY Implants 16-9 (standard) 2">
        <a:dk1>
          <a:srgbClr val="FFFFFF"/>
        </a:dk1>
        <a:lt1>
          <a:srgbClr val="FFFFFF"/>
        </a:lt1>
        <a:dk2>
          <a:srgbClr val="0047B6"/>
        </a:dk2>
        <a:lt2>
          <a:srgbClr val="FFFFFF"/>
        </a:lt2>
        <a:accent1>
          <a:srgbClr val="FF9F00"/>
        </a:accent1>
        <a:accent2>
          <a:srgbClr val="B6D000"/>
        </a:accent2>
        <a:accent3>
          <a:srgbClr val="AAB1D7"/>
        </a:accent3>
        <a:accent4>
          <a:srgbClr val="DADADA"/>
        </a:accent4>
        <a:accent5>
          <a:srgbClr val="FFCDAA"/>
        </a:accent5>
        <a:accent6>
          <a:srgbClr val="A5BC00"/>
        </a:accent6>
        <a:hlink>
          <a:srgbClr val="A4A4A4"/>
        </a:hlink>
        <a:folHlink>
          <a:srgbClr val="452663"/>
        </a:folHlink>
      </a:clrScheme>
      <a:clrMap bg1="dk2" tx1="lt1" bg2="dk1" tx2="lt2" accent1="accent1" accent2="accent2" accent3="accent3" accent4="accent4" accent5="accent5" accent6="accent6" hlink="hlink" folHlink="folHlink"/>
    </a:extraClrScheme>
    <a:extraClrScheme>
      <a:clrScheme name="DENTSPLY Implants 16-9 (standard) 3">
        <a:dk1>
          <a:srgbClr val="FFFFFF"/>
        </a:dk1>
        <a:lt1>
          <a:srgbClr val="FFFFFF"/>
        </a:lt1>
        <a:dk2>
          <a:srgbClr val="000000"/>
        </a:dk2>
        <a:lt2>
          <a:srgbClr val="FFFFFF"/>
        </a:lt2>
        <a:accent1>
          <a:srgbClr val="FF9F00"/>
        </a:accent1>
        <a:accent2>
          <a:srgbClr val="B6D000"/>
        </a:accent2>
        <a:accent3>
          <a:srgbClr val="AAAAAA"/>
        </a:accent3>
        <a:accent4>
          <a:srgbClr val="DADADA"/>
        </a:accent4>
        <a:accent5>
          <a:srgbClr val="FFCDAA"/>
        </a:accent5>
        <a:accent6>
          <a:srgbClr val="A5BC00"/>
        </a:accent6>
        <a:hlink>
          <a:srgbClr val="A4A4A4"/>
        </a:hlink>
        <a:folHlink>
          <a:srgbClr val="45266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SD 2016">
      <a:dk1>
        <a:sysClr val="windowText" lastClr="000000"/>
      </a:dk1>
      <a:lt1>
        <a:sysClr val="window" lastClr="FFFFFF"/>
      </a:lt1>
      <a:dk2>
        <a:srgbClr val="53585B"/>
      </a:dk2>
      <a:lt2>
        <a:srgbClr val="F1F0F0"/>
      </a:lt2>
      <a:accent1>
        <a:srgbClr val="0077C8"/>
      </a:accent1>
      <a:accent2>
        <a:srgbClr val="F8A700"/>
      </a:accent2>
      <a:accent3>
        <a:srgbClr val="53585B"/>
      </a:accent3>
      <a:accent4>
        <a:srgbClr val="1142AA"/>
      </a:accent4>
      <a:accent5>
        <a:srgbClr val="FDC56B"/>
      </a:accent5>
      <a:accent6>
        <a:srgbClr val="49A0D8"/>
      </a:accent6>
      <a:hlink>
        <a:srgbClr val="0077C8"/>
      </a:hlink>
      <a:folHlink>
        <a:srgbClr val="F8A700"/>
      </a:folHlink>
    </a:clrScheme>
    <a:fontScheme name="SD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SD 2016">
      <a:dk1>
        <a:sysClr val="windowText" lastClr="000000"/>
      </a:dk1>
      <a:lt1>
        <a:sysClr val="window" lastClr="FFFFFF"/>
      </a:lt1>
      <a:dk2>
        <a:srgbClr val="53585B"/>
      </a:dk2>
      <a:lt2>
        <a:srgbClr val="F1F0F0"/>
      </a:lt2>
      <a:accent1>
        <a:srgbClr val="0077C8"/>
      </a:accent1>
      <a:accent2>
        <a:srgbClr val="F8A700"/>
      </a:accent2>
      <a:accent3>
        <a:srgbClr val="53585B"/>
      </a:accent3>
      <a:accent4>
        <a:srgbClr val="1142AA"/>
      </a:accent4>
      <a:accent5>
        <a:srgbClr val="FDC56B"/>
      </a:accent5>
      <a:accent6>
        <a:srgbClr val="49A0D8"/>
      </a:accent6>
      <a:hlink>
        <a:srgbClr val="0077C8"/>
      </a:hlink>
      <a:folHlink>
        <a:srgbClr val="F8A700"/>
      </a:folHlink>
    </a:clrScheme>
    <a:fontScheme name="SD 2016">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21798CA81CC141B9C04E105AC0449A" ma:contentTypeVersion="4" ma:contentTypeDescription="Create a new document." ma:contentTypeScope="" ma:versionID="12767c4ac3957ea158c8df6c7df7133a">
  <xsd:schema xmlns:xsd="http://www.w3.org/2001/XMLSchema" xmlns:xs="http://www.w3.org/2001/XMLSchema" xmlns:p="http://schemas.microsoft.com/office/2006/metadata/properties" xmlns:ns1="http://schemas.microsoft.com/sharepoint/v3" xmlns:ns2="0d6f2f7c-2d4a-4bd8-8446-d22239876416" xmlns:ns3="dd1728fc-9460-4dd0-a268-f9a3c3818728" targetNamespace="http://schemas.microsoft.com/office/2006/metadata/properties" ma:root="true" ma:fieldsID="6cc12e2157edc13ae6418c529581ae69" ns1:_="" ns2:_="" ns3:_="">
    <xsd:import namespace="http://schemas.microsoft.com/sharepoint/v3"/>
    <xsd:import namespace="0d6f2f7c-2d4a-4bd8-8446-d22239876416"/>
    <xsd:import namespace="dd1728fc-9460-4dd0-a268-f9a3c3818728"/>
    <xsd:element name="properties">
      <xsd:complexType>
        <xsd:sequence>
          <xsd:element name="documentManagement">
            <xsd:complexType>
              <xsd:all>
                <xsd:element ref="ns1:PublishingStartDate" minOccurs="0"/>
                <xsd:element ref="ns1:PublishingExpirationDate" minOccurs="0"/>
                <xsd:element ref="ns2:SharedWithUsers" minOccurs="0"/>
                <xsd:element ref="ns3:Category"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6f2f7c-2d4a-4bd8-8446-d2223987641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1728fc-9460-4dd0-a268-f9a3c3818728" elementFormDefault="qualified">
    <xsd:import namespace="http://schemas.microsoft.com/office/2006/documentManagement/types"/>
    <xsd:import namespace="http://schemas.microsoft.com/office/infopath/2007/PartnerControls"/>
    <xsd:element name="Category" ma:index="11" nillable="true" ma:displayName="Category" ma:list="{1525767e-5eac-4c06-befd-04fac09ab255}" ma:internalName="Category"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dd1728fc-9460-4dd0-a268-f9a3c3818728">4</Category>
    <PublishingExpirationDate xmlns="http://schemas.microsoft.com/sharepoint/v3" xsi:nil="true"/>
    <PublishingStartDate xmlns="http://schemas.microsoft.com/sharepoint/v3" xsi:nil="true"/>
    <SharedWithUsers xmlns="0d6f2f7c-2d4a-4bd8-8446-d22239876416">
      <UserInfo>
        <DisplayName>Morris, Carol</DisplayName>
        <AccountId>3978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5A059B-E038-434A-BC0C-E3E671DDB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d6f2f7c-2d4a-4bd8-8446-d22239876416"/>
    <ds:schemaRef ds:uri="dd1728fc-9460-4dd0-a268-f9a3c3818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48B98E-646E-4220-B738-71A39C0B56C1}">
  <ds:schemaRefs>
    <ds:schemaRef ds:uri="http://purl.org/dc/dcmitype/"/>
    <ds:schemaRef ds:uri="0d6f2f7c-2d4a-4bd8-8446-d22239876416"/>
    <ds:schemaRef ds:uri="dd1728fc-9460-4dd0-a268-f9a3c3818728"/>
    <ds:schemaRef ds:uri="http://schemas.microsoft.com/office/2006/documentManagement/types"/>
    <ds:schemaRef ds:uri="http://schemas.microsoft.com/office/2006/metadata/properties"/>
    <ds:schemaRef ds:uri="http://purl.org/dc/elements/1.1/"/>
    <ds:schemaRef ds:uri="http://purl.org/dc/terms/"/>
    <ds:schemaRef ds:uri="http://schemas.microsoft.com/sharepoint/v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8BACF0-2A03-4FA6-B906-60683CE271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DS_16_9_Primary</Template>
  <TotalTime>0</TotalTime>
  <Words>2062</Words>
  <Application>Microsoft Office PowerPoint</Application>
  <PresentationFormat>Widescreen</PresentationFormat>
  <Paragraphs>325</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Times New Roman</vt:lpstr>
      <vt:lpstr>Wingdings</vt:lpstr>
      <vt:lpstr>PowerPoint Template DS_16_9_Primary</vt:lpstr>
      <vt:lpstr>ATLANTIS 16-9 template</vt:lpstr>
      <vt:lpstr>Accurate, convenient control  Atlantis® CustomBase solution for screw-retained restorations</vt:lpstr>
      <vt:lpstr>Atlantis® CustomBase solution  First true patient-specific, two-piece screw-retained solution</vt:lpstr>
      <vt:lpstr>All together now  – Atlantis® CustomBase solution for screw-retained restorations </vt:lpstr>
      <vt:lpstr>Atlantis® Abutment</vt:lpstr>
      <vt:lpstr>Atlantis® Crown, Cut-back and Full-contour</vt:lpstr>
      <vt:lpstr>Atlantis® Crown File</vt:lpstr>
      <vt:lpstr>Atlantis® Core File </vt:lpstr>
      <vt:lpstr>Outstanding flexibility in your workflow</vt:lpstr>
      <vt:lpstr>Unique, comprehensive solution</vt:lpstr>
      <vt:lpstr>Customized emergence  profile for enhanced  soft-tissue management</vt:lpstr>
      <vt:lpstr>Placement of material junction  considering biological principles</vt:lpstr>
      <vt:lpstr>Optimized retention and design  – one size does not fit all</vt:lpstr>
      <vt:lpstr>Patient-specific design  of core height </vt:lpstr>
      <vt:lpstr>Patient-specific design of core height </vt:lpstr>
      <vt:lpstr>Unique, comprehensive solution</vt:lpstr>
      <vt:lpstr>Streamlined digital workflow – Atlantis® CustomBase solution</vt:lpstr>
      <vt:lpstr>Streamlined digital workflow – Atlantis® CustomBase solution</vt:lpstr>
      <vt:lpstr>Restorative flexibility </vt:lpstr>
      <vt:lpstr>Atlantis Solutions Warranty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2016-03-03T10:33:13Z</dcterms:created>
  <dcterms:modified xsi:type="dcterms:W3CDTF">2018-08-27T20:53:12Z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ContentTypeId">
    <vt:lpwstr>0x010100DD21798CA81CC141B9C04E105AC0449A</vt:lpwstr>
  </property>
</Properties>
</file>