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mp4" ContentType="video/mp4"/>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79"/>
  </p:notesMasterIdLst>
  <p:handoutMasterIdLst>
    <p:handoutMasterId r:id="rId80"/>
  </p:handoutMasterIdLst>
  <p:sldIdLst>
    <p:sldId id="296"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44" r:id="rId50"/>
    <p:sldId id="345"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yst layout 3 - Marker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275" autoAdjust="0"/>
    <p:restoredTop sz="80717" autoAdjust="0"/>
  </p:normalViewPr>
  <p:slideViewPr>
    <p:cSldViewPr snapToGrid="0" showGuides="1">
      <p:cViewPr varScale="1">
        <p:scale>
          <a:sx n="59" d="100"/>
          <a:sy n="59" d="100"/>
        </p:scale>
        <p:origin x="96" y="28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9" d="100"/>
          <a:sy n="99" d="100"/>
        </p:scale>
        <p:origin x="-35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8-12T13:19:25.373" idx="1">
    <p:pos x="7106" y="119"/>
    <p:text>Marking omly the 3 on the sleeve!?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54657A-DB7C-4792-8F38-D90C0C51FA15}" type="datetimeFigureOut">
              <a:rPr lang="en-GB" smtClean="0"/>
              <a:t>14/06/2017</a:t>
            </a:fld>
            <a:endParaRPr lang="en-GB"/>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D580E4-869C-47B4-97E2-9E4FBD178084}" type="slidenum">
              <a:rPr lang="en-GB" smtClean="0"/>
              <a:t>‹#›</a:t>
            </a:fld>
            <a:endParaRPr lang="en-GB"/>
          </a:p>
        </p:txBody>
      </p:sp>
    </p:spTree>
    <p:extLst>
      <p:ext uri="{BB962C8B-B14F-4D97-AF65-F5344CB8AC3E}">
        <p14:creationId xmlns:p14="http://schemas.microsoft.com/office/powerpoint/2010/main" val="3878031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14/06/2017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The design philosophy of the </a:t>
            </a:r>
            <a:r>
              <a:rPr lang="en-US" dirty="0" smtClean="0">
                <a:latin typeface="Arial" charset="0"/>
              </a:rPr>
              <a:t>Astra Tech </a:t>
            </a:r>
            <a:r>
              <a:rPr lang="en-US" dirty="0">
                <a:latin typeface="Arial" charset="0"/>
              </a:rPr>
              <a:t>Implant System EV is based on the natural dentition and utilizes a site-specific, crown-down approach with the desired end result in mind to help ensure a successful outcome.</a:t>
            </a:r>
          </a:p>
          <a:p>
            <a:endParaRPr lang="en-US" dirty="0">
              <a:latin typeface="Arial" charset="0"/>
            </a:endParaRPr>
          </a:p>
          <a:p>
            <a:r>
              <a:rPr lang="en-US" dirty="0">
                <a:latin typeface="Arial" charset="0"/>
              </a:rPr>
              <a:t>Multiple considerations are required for each individual tooth; the support needed for the final restoration in the particular position, soft-tissue healing, and implant design and size.</a:t>
            </a:r>
          </a:p>
          <a:p>
            <a:endParaRPr lang="en-US" dirty="0">
              <a:latin typeface="Arial" charset="0"/>
            </a:endParaRPr>
          </a:p>
          <a:p>
            <a:r>
              <a:rPr lang="en-US" dirty="0">
                <a:latin typeface="Arial" charset="0"/>
              </a:rPr>
              <a:t>The implant assortment of the </a:t>
            </a:r>
            <a:r>
              <a:rPr lang="en-US" dirty="0" smtClean="0">
                <a:latin typeface="Arial" charset="0"/>
              </a:rPr>
              <a:t>Astra Tech </a:t>
            </a:r>
            <a:r>
              <a:rPr lang="en-US" dirty="0">
                <a:latin typeface="Arial" charset="0"/>
              </a:rPr>
              <a:t>Implant System EV provides versatility for meeting the needs of each individual site. This is further supported by corresponding restorative components designed for optimized soft-tissue management and long-term function and esthetics.</a:t>
            </a:r>
          </a:p>
          <a:p>
            <a:endParaRPr lang="en-US" dirty="0">
              <a:latin typeface="Arial" charset="0"/>
            </a:endParaRPr>
          </a:p>
          <a:p>
            <a:r>
              <a:rPr lang="en-US" dirty="0"/>
              <a:t>The benefit of this approach is an implant system that provides: </a:t>
            </a:r>
          </a:p>
          <a:p>
            <a:pPr marL="168244" indent="-168244">
              <a:buFont typeface="Arial" pitchFamily="34" charset="0"/>
              <a:buChar char="•"/>
            </a:pPr>
            <a:r>
              <a:rPr lang="en-US" dirty="0"/>
              <a:t>A versatile implant assortment providing clinically relevant dimension and designs, which </a:t>
            </a:r>
            <a:r>
              <a:rPr lang="en-US" dirty="0">
                <a:latin typeface="Arial" charset="0"/>
              </a:rPr>
              <a:t>allows you to easily and efficiently manage and adapt to different challenges as they arise.</a:t>
            </a:r>
            <a:endParaRPr lang="en-US" dirty="0"/>
          </a:p>
          <a:p>
            <a:pPr marL="168244" indent="-168244">
              <a:buFont typeface="Arial" pitchFamily="34" charset="0"/>
              <a:buChar char="•"/>
            </a:pPr>
            <a:r>
              <a:rPr lang="en-US" dirty="0">
                <a:latin typeface="Arial" charset="0"/>
              </a:rPr>
              <a:t>Restorative components designed to support in all clinical situations and soft tissue sculpturing requirements for final restorations. </a:t>
            </a:r>
          </a:p>
          <a:p>
            <a:pPr marL="168244" indent="-168244">
              <a:buFont typeface="Arial" pitchFamily="34" charset="0"/>
              <a:buChar char="•"/>
            </a:pPr>
            <a:r>
              <a:rPr lang="sv-SE" b="0" baseline="0" dirty="0" smtClean="0"/>
              <a:t>Straightforward </a:t>
            </a:r>
            <a:r>
              <a:rPr lang="sv-SE" b="0" baseline="0" dirty="0" err="1" smtClean="0"/>
              <a:t>treatment</a:t>
            </a:r>
            <a:r>
              <a:rPr lang="sv-SE" b="0" baseline="0" dirty="0" smtClean="0"/>
              <a:t> </a:t>
            </a:r>
            <a:r>
              <a:rPr lang="sv-SE" b="0" baseline="0" dirty="0" err="1" smtClean="0"/>
              <a:t>recommendations</a:t>
            </a:r>
            <a:r>
              <a:rPr lang="sv-SE" b="0" baseline="0" dirty="0" smtClean="0"/>
              <a:t> for </a:t>
            </a:r>
            <a:r>
              <a:rPr lang="sv-SE" b="0" baseline="0" dirty="0" err="1" smtClean="0"/>
              <a:t>each</a:t>
            </a:r>
            <a:r>
              <a:rPr lang="sv-SE" b="0" baseline="0" dirty="0" smtClean="0"/>
              <a:t> </a:t>
            </a:r>
            <a:r>
              <a:rPr lang="sv-SE" b="0" baseline="0" dirty="0" err="1" smtClean="0"/>
              <a:t>individual</a:t>
            </a:r>
            <a:r>
              <a:rPr lang="sv-SE" b="0" baseline="0" dirty="0" smtClean="0"/>
              <a:t> site </a:t>
            </a:r>
          </a:p>
          <a:p>
            <a:pPr marL="168244" indent="-168244">
              <a:buFont typeface="Arial" pitchFamily="34" charset="0"/>
              <a:buChar char="•"/>
            </a:pPr>
            <a:r>
              <a:rPr lang="en-US" dirty="0"/>
              <a:t>A robust implant pillar for each individual site</a:t>
            </a:r>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a:t>
            </a:fld>
            <a:endParaRPr lang="en-US"/>
          </a:p>
        </p:txBody>
      </p:sp>
    </p:spTree>
    <p:extLst>
      <p:ext uri="{BB962C8B-B14F-4D97-AF65-F5344CB8AC3E}">
        <p14:creationId xmlns:p14="http://schemas.microsoft.com/office/powerpoint/2010/main" val="1486853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rPr>
              <a:t>Tray concept </a:t>
            </a:r>
          </a:p>
          <a:p>
            <a:r>
              <a:rPr lang="en-US" dirty="0">
                <a:latin typeface="Arial" charset="0"/>
              </a:rPr>
              <a:t>The tray layout and components are organized to support the user throughout the entire surgical procedure. </a:t>
            </a:r>
          </a:p>
          <a:p>
            <a:r>
              <a:rPr lang="en-US" b="1" dirty="0">
                <a:latin typeface="Arial" charset="0"/>
              </a:rPr>
              <a:t>Tray logics </a:t>
            </a:r>
            <a:endParaRPr lang="en-US" dirty="0">
              <a:latin typeface="Arial" charset="0"/>
            </a:endParaRPr>
          </a:p>
          <a:p>
            <a:r>
              <a:rPr lang="en-US" dirty="0">
                <a:latin typeface="Arial" charset="0"/>
              </a:rPr>
              <a:t>The color-coded tray has a drill marking system for ease of use and effective handling throughout the procedure, based on the following principles: </a:t>
            </a:r>
          </a:p>
          <a:p>
            <a:endParaRPr lang="en-US" dirty="0">
              <a:latin typeface="Arial" charset="0"/>
            </a:endParaRPr>
          </a:p>
          <a:p>
            <a:r>
              <a:rPr lang="en-US" b="1" dirty="0">
                <a:latin typeface="Arial" charset="0"/>
              </a:rPr>
              <a:t>One surgical tray – two overlay options </a:t>
            </a:r>
            <a:endParaRPr lang="en-US" dirty="0">
              <a:latin typeface="Arial" charset="0"/>
            </a:endParaRPr>
          </a:p>
          <a:p>
            <a:r>
              <a:rPr lang="en-US" dirty="0">
                <a:latin typeface="Arial" charset="0"/>
              </a:rPr>
              <a:t>The surgical tray design** with two interchangeable overlays allows for adaption of tray content according to your clinical preferences. The color-coded tray has an intuitive layout for ease of use, effective handling throughout the surgical procedure and accurate communication among the surgical team. </a:t>
            </a:r>
          </a:p>
          <a:p>
            <a:r>
              <a:rPr lang="en-US" i="1" dirty="0">
                <a:latin typeface="Arial" charset="0"/>
              </a:rPr>
              <a:t>** Patent pending </a:t>
            </a:r>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27</a:t>
            </a:fld>
            <a:endParaRPr lang="en-US"/>
          </a:p>
        </p:txBody>
      </p:sp>
    </p:spTree>
    <p:extLst>
      <p:ext uri="{BB962C8B-B14F-4D97-AF65-F5344CB8AC3E}">
        <p14:creationId xmlns:p14="http://schemas.microsoft.com/office/powerpoint/2010/main" val="334640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drill accommodates two implant lengths.</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32</a:t>
            </a:fld>
            <a:endParaRPr lang="en-US"/>
          </a:p>
        </p:txBody>
      </p:sp>
    </p:spTree>
    <p:extLst>
      <p:ext uri="{BB962C8B-B14F-4D97-AF65-F5344CB8AC3E}">
        <p14:creationId xmlns:p14="http://schemas.microsoft.com/office/powerpoint/2010/main" val="6248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tubes are placed at two different heights to support appropriate implant length with one drill. The cylinder on the left is for the 9 mm length implant and the cylinder on the right is for the 11 mm length. PLAY ANIMATION</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33</a:t>
            </a:fld>
            <a:endParaRPr lang="en-US"/>
          </a:p>
        </p:txBody>
      </p:sp>
    </p:spTree>
    <p:extLst>
      <p:ext uri="{BB962C8B-B14F-4D97-AF65-F5344CB8AC3E}">
        <p14:creationId xmlns:p14="http://schemas.microsoft.com/office/powerpoint/2010/main" val="1306638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necessary information is</a:t>
            </a:r>
            <a:r>
              <a:rPr lang="en-US" baseline="0" dirty="0" smtClean="0"/>
              <a:t> on the components.</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34</a:t>
            </a:fld>
            <a:endParaRPr lang="en-US"/>
          </a:p>
        </p:txBody>
      </p:sp>
    </p:spTree>
    <p:extLst>
      <p:ext uri="{BB962C8B-B14F-4D97-AF65-F5344CB8AC3E}">
        <p14:creationId xmlns:p14="http://schemas.microsoft.com/office/powerpoint/2010/main" val="1313203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drill has its</a:t>
            </a:r>
            <a:r>
              <a:rPr lang="en-US" baseline="0" dirty="0" smtClean="0"/>
              <a:t> appropriate sleeve.</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35</a:t>
            </a:fld>
            <a:endParaRPr lang="en-US"/>
          </a:p>
        </p:txBody>
      </p:sp>
    </p:spTree>
    <p:extLst>
      <p:ext uri="{BB962C8B-B14F-4D97-AF65-F5344CB8AC3E}">
        <p14:creationId xmlns:p14="http://schemas.microsoft.com/office/powerpoint/2010/main" val="2067726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 and 4 drill sleeve can also be utilized</a:t>
            </a:r>
            <a:r>
              <a:rPr lang="en-US" baseline="0" dirty="0" smtClean="0"/>
              <a:t> on the V drill.</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36</a:t>
            </a:fld>
            <a:endParaRPr lang="en-US"/>
          </a:p>
        </p:txBody>
      </p:sp>
    </p:spTree>
    <p:extLst>
      <p:ext uri="{BB962C8B-B14F-4D97-AF65-F5344CB8AC3E}">
        <p14:creationId xmlns:p14="http://schemas.microsoft.com/office/powerpoint/2010/main" val="159807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38</a:t>
            </a:fld>
            <a:endParaRPr lang="en-US"/>
          </a:p>
        </p:txBody>
      </p:sp>
    </p:spTree>
    <p:extLst>
      <p:ext uri="{BB962C8B-B14F-4D97-AF65-F5344CB8AC3E}">
        <p14:creationId xmlns:p14="http://schemas.microsoft.com/office/powerpoint/2010/main" val="982557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45</a:t>
            </a:fld>
            <a:endParaRPr lang="en-US"/>
          </a:p>
        </p:txBody>
      </p:sp>
    </p:spTree>
    <p:extLst>
      <p:ext uri="{BB962C8B-B14F-4D97-AF65-F5344CB8AC3E}">
        <p14:creationId xmlns:p14="http://schemas.microsoft.com/office/powerpoint/2010/main" val="353927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47</a:t>
            </a:fld>
            <a:endParaRPr lang="en-US"/>
          </a:p>
        </p:txBody>
      </p:sp>
    </p:spTree>
    <p:extLst>
      <p:ext uri="{BB962C8B-B14F-4D97-AF65-F5344CB8AC3E}">
        <p14:creationId xmlns:p14="http://schemas.microsoft.com/office/powerpoint/2010/main" val="2486777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51</a:t>
            </a:fld>
            <a:endParaRPr lang="en-US"/>
          </a:p>
        </p:txBody>
      </p:sp>
    </p:spTree>
    <p:extLst>
      <p:ext uri="{BB962C8B-B14F-4D97-AF65-F5344CB8AC3E}">
        <p14:creationId xmlns:p14="http://schemas.microsoft.com/office/powerpoint/2010/main" val="402519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a:t>
            </a:fld>
            <a:endParaRPr lang="en-US"/>
          </a:p>
        </p:txBody>
      </p:sp>
    </p:spTree>
    <p:extLst>
      <p:ext uri="{BB962C8B-B14F-4D97-AF65-F5344CB8AC3E}">
        <p14:creationId xmlns:p14="http://schemas.microsoft.com/office/powerpoint/2010/main" val="3237608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52</a:t>
            </a:fld>
            <a:endParaRPr lang="en-GB"/>
          </a:p>
        </p:txBody>
      </p:sp>
    </p:spTree>
    <p:extLst>
      <p:ext uri="{BB962C8B-B14F-4D97-AF65-F5344CB8AC3E}">
        <p14:creationId xmlns:p14="http://schemas.microsoft.com/office/powerpoint/2010/main" val="3242780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right you can see the components that are delivered with the basic kit. </a:t>
            </a:r>
          </a:p>
          <a:p>
            <a:r>
              <a:rPr lang="en-US" dirty="0" smtClean="0"/>
              <a:t>To the left, are the components</a:t>
            </a:r>
            <a:r>
              <a:rPr lang="en-US" baseline="0" dirty="0" smtClean="0"/>
              <a:t> that shipped with the guide. This example demonstrates the first time this specific guide with implant size was ordered therefore all the drills necessary are included.</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57</a:t>
            </a:fld>
            <a:endParaRPr lang="en-US"/>
          </a:p>
        </p:txBody>
      </p:sp>
    </p:spTree>
    <p:extLst>
      <p:ext uri="{BB962C8B-B14F-4D97-AF65-F5344CB8AC3E}">
        <p14:creationId xmlns:p14="http://schemas.microsoft.com/office/powerpoint/2010/main" val="4197908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demonstrates</a:t>
            </a:r>
            <a:r>
              <a:rPr lang="en-US" baseline="0" dirty="0" smtClean="0"/>
              <a:t> when the #1 drill is not needed because it is already in the kit and just the sleeve is shipped while drills #3 and #4 are included along with their sleeves.</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58</a:t>
            </a:fld>
            <a:endParaRPr lang="en-US"/>
          </a:p>
        </p:txBody>
      </p:sp>
    </p:spTree>
    <p:extLst>
      <p:ext uri="{BB962C8B-B14F-4D97-AF65-F5344CB8AC3E}">
        <p14:creationId xmlns:p14="http://schemas.microsoft.com/office/powerpoint/2010/main" val="87222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situation, </a:t>
            </a:r>
            <a:r>
              <a:rPr lang="en-US" baseline="0" dirty="0" smtClean="0"/>
              <a:t>only the sleeves are ordered in addition to the optional disposable tissue punch drill.</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59</a:t>
            </a:fld>
            <a:endParaRPr lang="en-US"/>
          </a:p>
        </p:txBody>
      </p:sp>
    </p:spTree>
    <p:extLst>
      <p:ext uri="{BB962C8B-B14F-4D97-AF65-F5344CB8AC3E}">
        <p14:creationId xmlns:p14="http://schemas.microsoft.com/office/powerpoint/2010/main" val="3519976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The healing components are developed to support the surrounding soft tissue and give a predictable treatment situation by geometries in close correspondence to the final abutments. </a:t>
            </a:r>
          </a:p>
          <a:p>
            <a:endParaRPr lang="en-US" b="1" dirty="0">
              <a:latin typeface="Arial" charset="0"/>
            </a:endParaRPr>
          </a:p>
          <a:p>
            <a:r>
              <a:rPr lang="en-US" b="1" dirty="0" err="1">
                <a:latin typeface="Arial" charset="0"/>
              </a:rPr>
              <a:t>HealDesign</a:t>
            </a:r>
            <a:r>
              <a:rPr lang="en-US" b="1" dirty="0">
                <a:latin typeface="Arial" charset="0"/>
              </a:rPr>
              <a:t> EV </a:t>
            </a:r>
            <a:endParaRPr lang="en-US" dirty="0">
              <a:latin typeface="Arial" charset="0"/>
            </a:endParaRPr>
          </a:p>
          <a:p>
            <a:r>
              <a:rPr lang="en-US" dirty="0">
                <a:latin typeface="Arial" charset="0"/>
              </a:rPr>
              <a:t>• Round shapes are primarily indicated for posterior anatomies </a:t>
            </a:r>
          </a:p>
          <a:p>
            <a:r>
              <a:rPr lang="en-US" dirty="0">
                <a:latin typeface="Arial" charset="0"/>
              </a:rPr>
              <a:t>• Triangular design for anterior implant sites and to mimic the shape of incisors and canines </a:t>
            </a:r>
          </a:p>
          <a:p>
            <a:r>
              <a:rPr lang="en-US" dirty="0">
                <a:latin typeface="Arial" charset="0"/>
              </a:rPr>
              <a:t>• Heights and diameters are designed to correspond with final abutments to provide soft tissue sculpturing </a:t>
            </a:r>
          </a:p>
          <a:p>
            <a:endParaRPr lang="en-US" dirty="0">
              <a:latin typeface="Arial" charset="0"/>
            </a:endParaRPr>
          </a:p>
          <a:p>
            <a:r>
              <a:rPr lang="en-US" b="1" dirty="0">
                <a:latin typeface="Arial" charset="0"/>
              </a:rPr>
              <a:t>Healing </a:t>
            </a:r>
            <a:r>
              <a:rPr lang="en-US" b="1" dirty="0" err="1">
                <a:latin typeface="Arial" charset="0"/>
              </a:rPr>
              <a:t>Uni</a:t>
            </a:r>
            <a:r>
              <a:rPr lang="en-US" b="1" dirty="0">
                <a:latin typeface="Arial" charset="0"/>
              </a:rPr>
              <a:t> EV </a:t>
            </a:r>
            <a:endParaRPr lang="en-US" dirty="0">
              <a:latin typeface="Arial" charset="0"/>
            </a:endParaRPr>
          </a:p>
          <a:p>
            <a:r>
              <a:rPr lang="en-US" dirty="0">
                <a:latin typeface="Arial" charset="0"/>
              </a:rPr>
              <a:t>Healing </a:t>
            </a:r>
            <a:r>
              <a:rPr lang="en-US" dirty="0" err="1">
                <a:latin typeface="Arial" charset="0"/>
              </a:rPr>
              <a:t>Uni</a:t>
            </a:r>
            <a:r>
              <a:rPr lang="en-US" dirty="0">
                <a:latin typeface="Arial" charset="0"/>
              </a:rPr>
              <a:t> EV is used for soft tissue support during the healing phase and is designed to support and simplify permanent abutment selection </a:t>
            </a:r>
          </a:p>
          <a:p>
            <a:r>
              <a:rPr lang="en-US" dirty="0">
                <a:latin typeface="Arial" charset="0"/>
              </a:rPr>
              <a:t>• Harmonized with the heights and diameters for the final </a:t>
            </a:r>
            <a:r>
              <a:rPr lang="en-US" dirty="0" err="1">
                <a:latin typeface="Arial" charset="0"/>
              </a:rPr>
              <a:t>Uni</a:t>
            </a:r>
            <a:r>
              <a:rPr lang="en-US" dirty="0">
                <a:latin typeface="Arial" charset="0"/>
              </a:rPr>
              <a:t> Abutment EV </a:t>
            </a:r>
          </a:p>
          <a:p>
            <a:r>
              <a:rPr lang="en-US" dirty="0">
                <a:latin typeface="Arial" charset="0"/>
              </a:rPr>
              <a:t>• Laser etched bands for gauging </a:t>
            </a:r>
          </a:p>
          <a:p>
            <a:endParaRPr lang="en-US" dirty="0">
              <a:latin typeface="Arial" charset="0"/>
            </a:endParaRPr>
          </a:p>
          <a:p>
            <a:r>
              <a:rPr lang="en-US" b="1" dirty="0">
                <a:latin typeface="Arial" charset="0"/>
              </a:rPr>
              <a:t>Cover Screw EV </a:t>
            </a:r>
            <a:endParaRPr lang="en-US" dirty="0">
              <a:latin typeface="Arial" charset="0"/>
            </a:endParaRPr>
          </a:p>
          <a:p>
            <a:r>
              <a:rPr lang="en-US" dirty="0">
                <a:latin typeface="Arial" charset="0"/>
              </a:rPr>
              <a:t>• One option for each interface connection </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61</a:t>
            </a:fld>
            <a:endParaRPr lang="en-US"/>
          </a:p>
        </p:txBody>
      </p:sp>
    </p:spTree>
    <p:extLst>
      <p:ext uri="{BB962C8B-B14F-4D97-AF65-F5344CB8AC3E}">
        <p14:creationId xmlns:p14="http://schemas.microsoft.com/office/powerpoint/2010/main" val="1521997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73</a:t>
            </a:fld>
            <a:endParaRPr lang="en-GB"/>
          </a:p>
        </p:txBody>
      </p:sp>
    </p:spTree>
    <p:extLst>
      <p:ext uri="{BB962C8B-B14F-4D97-AF65-F5344CB8AC3E}">
        <p14:creationId xmlns:p14="http://schemas.microsoft.com/office/powerpoint/2010/main" val="2347784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74</a:t>
            </a:fld>
            <a:endParaRPr lang="en-GB"/>
          </a:p>
        </p:txBody>
      </p:sp>
    </p:spTree>
    <p:extLst>
      <p:ext uri="{BB962C8B-B14F-4D97-AF65-F5344CB8AC3E}">
        <p14:creationId xmlns:p14="http://schemas.microsoft.com/office/powerpoint/2010/main" val="320659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96"/>
              </a:spcAft>
            </a:pPr>
            <a:r>
              <a:rPr lang="en-GB" b="1" dirty="0">
                <a:solidFill>
                  <a:srgbClr val="134779"/>
                </a:solidFill>
              </a:rPr>
              <a:t>Tooth-supported </a:t>
            </a:r>
            <a:br>
              <a:rPr lang="en-GB" b="1" dirty="0">
                <a:solidFill>
                  <a:srgbClr val="134779"/>
                </a:solidFill>
              </a:rPr>
            </a:br>
            <a:r>
              <a:rPr lang="en-GB" b="1" dirty="0" smtClean="0">
                <a:solidFill>
                  <a:srgbClr val="134779"/>
                </a:solidFill>
              </a:rPr>
              <a:t>Simplant </a:t>
            </a:r>
            <a:r>
              <a:rPr lang="en-GB" b="1" dirty="0">
                <a:solidFill>
                  <a:srgbClr val="134779"/>
                </a:solidFill>
              </a:rPr>
              <a:t>Guide</a:t>
            </a:r>
          </a:p>
          <a:p>
            <a:pPr marL="174475" indent="-174475">
              <a:spcAft>
                <a:spcPts val="196"/>
              </a:spcAft>
              <a:buClr>
                <a:srgbClr val="134779"/>
              </a:buClr>
              <a:buFont typeface="Arial"/>
              <a:buChar char="•"/>
            </a:pPr>
            <a:r>
              <a:rPr lang="en-GB" dirty="0"/>
              <a:t>Placed directly onto the teeth</a:t>
            </a:r>
          </a:p>
          <a:p>
            <a:pPr marL="174475" indent="-174475">
              <a:spcAft>
                <a:spcPts val="196"/>
              </a:spcAft>
              <a:buClr>
                <a:srgbClr val="134779"/>
              </a:buClr>
              <a:buFont typeface="Arial"/>
              <a:buChar char="•"/>
            </a:pPr>
            <a:r>
              <a:rPr lang="en-GB" dirty="0"/>
              <a:t>Recommended for single tooth and partially edentulous cases, when minimally invasive surgery is preferred</a:t>
            </a:r>
            <a:endParaRPr lang="en-GB" dirty="0">
              <a:solidFill>
                <a:srgbClr val="134779"/>
              </a:solidFill>
            </a:endParaRPr>
          </a:p>
          <a:p>
            <a:endParaRPr lang="sv-SE" dirty="0" smtClean="0"/>
          </a:p>
          <a:p>
            <a:pPr>
              <a:spcAft>
                <a:spcPts val="196"/>
              </a:spcAft>
            </a:pPr>
            <a:r>
              <a:rPr lang="en-GB" b="1" dirty="0">
                <a:solidFill>
                  <a:srgbClr val="134779"/>
                </a:solidFill>
              </a:rPr>
              <a:t>Mucosa-supported </a:t>
            </a:r>
            <a:r>
              <a:rPr lang="en-GB" b="1" dirty="0" smtClean="0">
                <a:solidFill>
                  <a:srgbClr val="134779"/>
                </a:solidFill>
              </a:rPr>
              <a:t>Simplant </a:t>
            </a:r>
            <a:r>
              <a:rPr lang="en-GB" b="1" dirty="0">
                <a:solidFill>
                  <a:srgbClr val="134779"/>
                </a:solidFill>
              </a:rPr>
              <a:t>Guide</a:t>
            </a:r>
          </a:p>
          <a:p>
            <a:pPr marL="174475" indent="-174475">
              <a:spcAft>
                <a:spcPts val="196"/>
              </a:spcAft>
              <a:buClr>
                <a:srgbClr val="134779"/>
              </a:buClr>
              <a:buFont typeface="Arial"/>
              <a:buChar char="•"/>
            </a:pPr>
            <a:r>
              <a:rPr lang="en-GB" dirty="0"/>
              <a:t>Positioned on the soft tissue</a:t>
            </a:r>
          </a:p>
          <a:p>
            <a:pPr marL="174475" indent="-174475">
              <a:spcAft>
                <a:spcPts val="196"/>
              </a:spcAft>
              <a:buClr>
                <a:srgbClr val="134779"/>
              </a:buClr>
              <a:buFont typeface="Arial"/>
              <a:buChar char="•"/>
            </a:pPr>
            <a:r>
              <a:rPr lang="en-GB" dirty="0"/>
              <a:t>Ideal for fully edentulous cases, when minimally invasive surgery is preferred</a:t>
            </a:r>
            <a:endParaRPr lang="en-GB" dirty="0">
              <a:solidFill>
                <a:srgbClr val="134779"/>
              </a:solidFill>
            </a:endParaRPr>
          </a:p>
          <a:p>
            <a:endParaRPr lang="sv-SE" dirty="0" smtClean="0"/>
          </a:p>
          <a:p>
            <a:pPr>
              <a:spcAft>
                <a:spcPts val="196"/>
              </a:spcAft>
            </a:pPr>
            <a:r>
              <a:rPr lang="en-GB" b="1" dirty="0">
                <a:solidFill>
                  <a:srgbClr val="134779"/>
                </a:solidFill>
              </a:rPr>
              <a:t>Bone-supported </a:t>
            </a:r>
            <a:br>
              <a:rPr lang="en-GB" b="1" dirty="0">
                <a:solidFill>
                  <a:srgbClr val="134779"/>
                </a:solidFill>
              </a:rPr>
            </a:br>
            <a:r>
              <a:rPr lang="en-GB" b="1" dirty="0" smtClean="0">
                <a:solidFill>
                  <a:srgbClr val="134779"/>
                </a:solidFill>
              </a:rPr>
              <a:t>Simplant </a:t>
            </a:r>
            <a:r>
              <a:rPr lang="en-GB" b="1" dirty="0">
                <a:solidFill>
                  <a:srgbClr val="134779"/>
                </a:solidFill>
              </a:rPr>
              <a:t>Guide</a:t>
            </a:r>
          </a:p>
          <a:p>
            <a:pPr marL="174475" indent="-174475">
              <a:spcAft>
                <a:spcPts val="196"/>
              </a:spcAft>
              <a:buClr>
                <a:srgbClr val="134779"/>
              </a:buClr>
              <a:buFont typeface="Arial"/>
              <a:buChar char="•"/>
            </a:pPr>
            <a:r>
              <a:rPr lang="en-GB" dirty="0"/>
              <a:t>Placed on the jawbone</a:t>
            </a:r>
          </a:p>
          <a:p>
            <a:pPr marL="174475" indent="-174475">
              <a:spcAft>
                <a:spcPts val="196"/>
              </a:spcAft>
              <a:buClr>
                <a:srgbClr val="134779"/>
              </a:buClr>
              <a:buFont typeface="Arial"/>
              <a:buChar char="•"/>
            </a:pPr>
            <a:r>
              <a:rPr lang="en-GB" dirty="0"/>
              <a:t>Suitable for partially or fully edentulous cases, when increased visibility is needed</a:t>
            </a:r>
            <a:endParaRPr lang="en-GB" dirty="0">
              <a:solidFill>
                <a:srgbClr val="134779"/>
              </a:solidFill>
            </a:endParaRPr>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a:t>
            </a:fld>
            <a:endParaRPr lang="en-US"/>
          </a:p>
        </p:txBody>
      </p:sp>
    </p:spTree>
    <p:extLst>
      <p:ext uri="{BB962C8B-B14F-4D97-AF65-F5344CB8AC3E}">
        <p14:creationId xmlns:p14="http://schemas.microsoft.com/office/powerpoint/2010/main" val="367492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7</a:t>
            </a:fld>
            <a:endParaRPr lang="en-GB"/>
          </a:p>
        </p:txBody>
      </p:sp>
    </p:spTree>
    <p:extLst>
      <p:ext uri="{BB962C8B-B14F-4D97-AF65-F5344CB8AC3E}">
        <p14:creationId xmlns:p14="http://schemas.microsoft.com/office/powerpoint/2010/main" val="3300502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16441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The surgical tray design with two interchangeable overlays allows for adaption of tray content according to your clinical preference. The color-coded tray has an intuitive layout for ease of use, effective handling throughout the surgical procedure and accurate communication among the surgical team. </a:t>
            </a:r>
          </a:p>
          <a:p>
            <a:endParaRPr lang="en-US" dirty="0">
              <a:latin typeface="Arial" charset="0"/>
            </a:endParaRPr>
          </a:p>
          <a:p>
            <a:r>
              <a:rPr lang="en-US" dirty="0">
                <a:latin typeface="Arial" charset="0"/>
              </a:rPr>
              <a:t>In addition, the grommet-free tray design simplifies the cleaning process.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10</a:t>
            </a:fld>
            <a:endParaRPr lang="en-US"/>
          </a:p>
        </p:txBody>
      </p:sp>
    </p:spTree>
    <p:extLst>
      <p:ext uri="{BB962C8B-B14F-4D97-AF65-F5344CB8AC3E}">
        <p14:creationId xmlns:p14="http://schemas.microsoft.com/office/powerpoint/2010/main" val="367888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00B0F0"/>
                </a:solidFill>
              </a:rPr>
              <a:t>With open access tubes, clinicians may be able to proceed with guided surgery</a:t>
            </a:r>
            <a:r>
              <a:rPr lang="en-US" b="0" i="0" baseline="0" dirty="0" smtClean="0">
                <a:solidFill>
                  <a:srgbClr val="00B0F0"/>
                </a:solidFill>
              </a:rPr>
              <a:t> in cases that otherwise would not have been possible due to patients limited ability to open their mouths wide enough.</a:t>
            </a:r>
          </a:p>
          <a:p>
            <a:r>
              <a:rPr lang="en-US" b="0" i="0" baseline="0" dirty="0" smtClean="0">
                <a:solidFill>
                  <a:srgbClr val="00B0F0"/>
                </a:solidFill>
              </a:rPr>
              <a:t>A minimum of 4 mms of space can be saved.</a:t>
            </a:r>
            <a:endParaRPr lang="en-US" b="0" i="0" dirty="0">
              <a:solidFill>
                <a:srgbClr val="00B0F0"/>
              </a:solidFill>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858830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A unique and simple drilling protocol has been developed to allow for preferred primary stability of the implant: </a:t>
            </a:r>
          </a:p>
          <a:p>
            <a:r>
              <a:rPr lang="en-US" dirty="0">
                <a:latin typeface="Arial" charset="0"/>
              </a:rPr>
              <a:t>• One standard procedure that produces a 0.5 mm under-preparation relative to the implant diameter. </a:t>
            </a:r>
          </a:p>
          <a:p>
            <a:r>
              <a:rPr lang="en-US" dirty="0">
                <a:latin typeface="Arial" charset="0"/>
              </a:rPr>
              <a:t>• Followed by two options for preparation of the cortical bone based on bone thickness </a:t>
            </a:r>
          </a:p>
          <a:p>
            <a:r>
              <a:rPr lang="en-US" dirty="0">
                <a:latin typeface="Arial" charset="0"/>
              </a:rPr>
              <a:t>• In situations when a wider osteotomy preparation is needed, apically and/or along the implant body, additional drills are available. </a:t>
            </a:r>
            <a:endParaRPr lang="sv-SE"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23</a:t>
            </a:fld>
            <a:endParaRPr lang="en-US"/>
          </a:p>
        </p:txBody>
      </p:sp>
    </p:spTree>
    <p:extLst>
      <p:ext uri="{BB962C8B-B14F-4D97-AF65-F5344CB8AC3E}">
        <p14:creationId xmlns:p14="http://schemas.microsoft.com/office/powerpoint/2010/main" val="378471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26</a:t>
            </a:fld>
            <a:endParaRPr lang="en-US"/>
          </a:p>
        </p:txBody>
      </p:sp>
    </p:spTree>
    <p:extLst>
      <p:ext uri="{BB962C8B-B14F-4D97-AF65-F5344CB8AC3E}">
        <p14:creationId xmlns:p14="http://schemas.microsoft.com/office/powerpoint/2010/main" val="6292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6"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61775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C">
    <p:bg>
      <p:bgPr>
        <a:solidFill>
          <a:schemeClr val="tx2"/>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4037856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D - System">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312738" y="1806576"/>
            <a:ext cx="11646651" cy="760162"/>
          </a:xfrm>
        </p:spPr>
        <p:txBody>
          <a:bodyPr/>
          <a:lstStyle>
            <a:lvl1pPr marL="0" indent="0">
              <a:buNone/>
              <a:defRPr sz="4400">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section title</a:t>
            </a:r>
            <a:endParaRPr lang="en-US" dirty="0"/>
          </a:p>
        </p:txBody>
      </p:sp>
      <p:sp>
        <p:nvSpPr>
          <p:cNvPr id="9" name="Text Placeholder 5"/>
          <p:cNvSpPr>
            <a:spLocks noGrp="1"/>
          </p:cNvSpPr>
          <p:nvPr>
            <p:ph type="body" sz="quarter" idx="16" hasCustomPrompt="1"/>
          </p:nvPr>
        </p:nvSpPr>
        <p:spPr>
          <a:xfrm>
            <a:off x="312822" y="555626"/>
            <a:ext cx="11646651" cy="760162"/>
          </a:xfrm>
        </p:spPr>
        <p:txBody>
          <a:bodyPr/>
          <a:lstStyle>
            <a:lvl1pPr marL="0" indent="0">
              <a:buNone/>
              <a:defRPr sz="3200" b="1">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product name</a:t>
            </a:r>
            <a:endParaRPr lang="en-US" dirty="0"/>
          </a:p>
        </p:txBody>
      </p:sp>
    </p:spTree>
    <p:extLst>
      <p:ext uri="{BB962C8B-B14F-4D97-AF65-F5344CB8AC3E}">
        <p14:creationId xmlns:p14="http://schemas.microsoft.com/office/powerpoint/2010/main" val="186788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Image">
    <p:bg>
      <p:bgPr>
        <a:solidFill>
          <a:schemeClr val="accent2"/>
        </a:solidFill>
        <a:effectLst/>
      </p:bgPr>
    </p:bg>
    <p:spTree>
      <p:nvGrpSpPr>
        <p:cNvPr id="1" name=""/>
        <p:cNvGrpSpPr/>
        <p:nvPr/>
      </p:nvGrpSpPr>
      <p:grpSpPr>
        <a:xfrm>
          <a:off x="0" y="0"/>
          <a:ext cx="0" cy="0"/>
          <a:chOff x="0" y="0"/>
          <a:chExt cx="0" cy="0"/>
        </a:xfrm>
      </p:grpSpPr>
      <p:sp>
        <p:nvSpPr>
          <p:cNvPr id="7"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8" name="Title 1"/>
          <p:cNvSpPr>
            <a:spLocks noGrp="1"/>
          </p:cNvSpPr>
          <p:nvPr>
            <p:ph type="title" hasCustomPrompt="1"/>
          </p:nvPr>
        </p:nvSpPr>
        <p:spPr>
          <a:xfrm>
            <a:off x="330200" y="559229"/>
            <a:ext cx="9566837" cy="2052768"/>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
        <p:nvSpPr>
          <p:cNvPr id="2" name="Rektangel 1"/>
          <p:cNvSpPr/>
          <p:nvPr userDrawn="1"/>
        </p:nvSpPr>
        <p:spPr>
          <a:xfrm>
            <a:off x="9370165" y="5861278"/>
            <a:ext cx="2821836" cy="569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Tree>
    <p:extLst>
      <p:ext uri="{BB962C8B-B14F-4D97-AF65-F5344CB8AC3E}">
        <p14:creationId xmlns:p14="http://schemas.microsoft.com/office/powerpoint/2010/main" val="898887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A">
    <p:bg>
      <p:bgPr>
        <a:gradFill flip="none" rotWithShape="1">
          <a:gsLst>
            <a:gs pos="0">
              <a:schemeClr val="bg2"/>
            </a:gs>
            <a:gs pos="21000">
              <a:schemeClr val="bg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30201" y="555625"/>
            <a:ext cx="3640668" cy="3795913"/>
          </a:xfrm>
          <a:noFill/>
        </p:spPr>
        <p:txBody>
          <a:bodyPr vert="horz" lIns="0" tIns="0" rIns="0" bIns="0" rtlCol="0" anchor="t" anchorCtr="0">
            <a:noAutofit/>
          </a:bodyPr>
          <a:lstStyle>
            <a:lvl1pPr>
              <a:defRPr lang="da-DK" sz="2000" b="0" dirty="0">
                <a:solidFill>
                  <a:schemeClr val="tx2"/>
                </a:solidFill>
              </a:defRPr>
            </a:lvl1pPr>
          </a:lstStyle>
          <a:p>
            <a:r>
              <a:rPr lang="en-US" smtClean="0"/>
              <a:t>Click to edit Master title style</a:t>
            </a:r>
            <a:endParaRPr lang="en-GB" dirty="0" smtClean="0"/>
          </a:p>
        </p:txBody>
      </p:sp>
    </p:spTree>
    <p:extLst>
      <p:ext uri="{BB962C8B-B14F-4D97-AF65-F5344CB8AC3E}">
        <p14:creationId xmlns:p14="http://schemas.microsoft.com/office/powerpoint/2010/main" val="719469538"/>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0" name="Rektangel 9"/>
          <p:cNvSpPr/>
          <p:nvPr userDrawn="1"/>
        </p:nvSpPr>
        <p:spPr>
          <a:xfrm>
            <a:off x="0" y="5419792"/>
            <a:ext cx="12183576" cy="1438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4"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9864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64553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405699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1200" y="555626"/>
            <a:ext cx="11529599" cy="1001712"/>
          </a:xfrm>
        </p:spPr>
        <p:txBody>
          <a:bodyPr/>
          <a:lstStyle>
            <a:lvl1pPr>
              <a:defRPr baseline="0"/>
            </a:lvl1pPr>
          </a:lstStyle>
          <a:p>
            <a:r>
              <a:rPr lang="en-GB" dirty="0" smtClean="0"/>
              <a:t>Agenda/Program</a:t>
            </a:r>
            <a:endParaRPr lang="en-GB" dirty="0"/>
          </a:p>
        </p:txBody>
      </p:sp>
      <p:sp>
        <p:nvSpPr>
          <p:cNvPr id="3" name="Content Placeholder 2"/>
          <p:cNvSpPr>
            <a:spLocks noGrp="1"/>
          </p:cNvSpPr>
          <p:nvPr>
            <p:ph sz="half" idx="1" hasCustomPrompt="1"/>
          </p:nvPr>
        </p:nvSpPr>
        <p:spPr>
          <a:xfrm>
            <a:off x="331200" y="1584995"/>
            <a:ext cx="11529599" cy="3943350"/>
          </a:xfrm>
        </p:spPr>
        <p:txBody>
          <a:bodyPr/>
          <a:lstStyle>
            <a:lvl1pPr marL="0" indent="0">
              <a:buNone/>
              <a:defRPr/>
            </a:lvl1pPr>
          </a:lstStyle>
          <a:p>
            <a:r>
              <a:rPr lang="en-GB" dirty="0" smtClean="0"/>
              <a:t>Click to edit</a:t>
            </a:r>
            <a:endParaRPr lang="en-GB" dirty="0"/>
          </a:p>
        </p:txBody>
      </p:sp>
    </p:spTree>
    <p:extLst>
      <p:ext uri="{BB962C8B-B14F-4D97-AF65-F5344CB8AC3E}">
        <p14:creationId xmlns:p14="http://schemas.microsoft.com/office/powerpoint/2010/main" val="3995587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smtClean="0"/>
              <a:t>Click to edit</a:t>
            </a:r>
            <a:endParaRPr lang="en-GB" dirty="0"/>
          </a:p>
        </p:txBody>
      </p:sp>
      <p:sp>
        <p:nvSpPr>
          <p:cNvPr id="3" name="Content Placeholder 2"/>
          <p:cNvSpPr>
            <a:spLocks noGrp="1"/>
          </p:cNvSpPr>
          <p:nvPr>
            <p:ph sz="half" idx="1" hasCustomPrompt="1"/>
          </p:nvPr>
        </p:nvSpPr>
        <p:spPr>
          <a:xfrm>
            <a:off x="330201" y="1584995"/>
            <a:ext cx="11530011" cy="3943350"/>
          </a:xfrm>
        </p:spPr>
        <p:txBody>
          <a:bodyPr/>
          <a:lstStyle>
            <a:lvl2pPr>
              <a:defRPr/>
            </a:lvl2pPr>
            <a:lvl3pPr>
              <a:defRPr/>
            </a:lvl3pPr>
            <a:lvl4pPr>
              <a:defRPr baseline="0"/>
            </a:lvl4p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48948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hasCustomPrompt="1"/>
          </p:nvPr>
        </p:nvSpPr>
        <p:spPr>
          <a:xfrm>
            <a:off x="330201" y="1576974"/>
            <a:ext cx="5621337"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
        <p:nvSpPr>
          <p:cNvPr id="4" name="Content Placeholder 3"/>
          <p:cNvSpPr>
            <a:spLocks noGrp="1"/>
          </p:cNvSpPr>
          <p:nvPr>
            <p:ph sz="half" idx="2" hasCustomPrompt="1"/>
          </p:nvPr>
        </p:nvSpPr>
        <p:spPr>
          <a:xfrm>
            <a:off x="6240463" y="1576974"/>
            <a:ext cx="5619749"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131716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Tree>
    <p:extLst>
      <p:ext uri="{BB962C8B-B14F-4D97-AF65-F5344CB8AC3E}">
        <p14:creationId xmlns:p14="http://schemas.microsoft.com/office/powerpoint/2010/main" val="158661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266470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201" y="555626"/>
            <a:ext cx="11530012" cy="1001712"/>
          </a:xfrm>
          <a:prstGeom prst="rect">
            <a:avLst/>
          </a:prstGeom>
        </p:spPr>
        <p:txBody>
          <a:bodyPr vert="horz" lIns="0" tIns="0" rIns="0" bIns="0" rtlCol="0" anchor="t" anchorCtr="0">
            <a:noAutofit/>
          </a:bodyPr>
          <a:lstStyle/>
          <a:p>
            <a:r>
              <a:rPr lang="da-DK" dirty="0" err="1" smtClean="0"/>
              <a:t>Click</a:t>
            </a:r>
            <a:r>
              <a:rPr lang="da-DK" dirty="0" smtClean="0"/>
              <a:t> to </a:t>
            </a:r>
            <a:r>
              <a:rPr lang="da-DK" dirty="0" err="1" smtClean="0"/>
              <a:t>edit</a:t>
            </a:r>
            <a:r>
              <a:rPr lang="da-DK" dirty="0" smtClean="0"/>
              <a:t> master</a:t>
            </a:r>
            <a:endParaRPr lang="en-GB" dirty="0"/>
          </a:p>
        </p:txBody>
      </p:sp>
      <p:sp>
        <p:nvSpPr>
          <p:cNvPr id="3" name="Text Placeholder 2"/>
          <p:cNvSpPr>
            <a:spLocks noGrp="1"/>
          </p:cNvSpPr>
          <p:nvPr>
            <p:ph type="body" idx="1"/>
          </p:nvPr>
        </p:nvSpPr>
        <p:spPr>
          <a:xfrm>
            <a:off x="330201" y="1620667"/>
            <a:ext cx="11530012" cy="3943350"/>
          </a:xfrm>
          <a:prstGeom prst="rect">
            <a:avLst/>
          </a:prstGeom>
        </p:spPr>
        <p:txBody>
          <a:bodyPr vert="horz" lIns="0" tIns="0" rIns="0" bIns="0" rtlCol="0">
            <a:noAutofit/>
          </a:bodyPr>
          <a:lstStyle/>
          <a:p>
            <a:pPr lvl="0"/>
            <a:r>
              <a:rPr lang="da-DK" dirty="0" err="1" smtClean="0"/>
              <a:t>Click</a:t>
            </a:r>
            <a:r>
              <a:rPr lang="da-DK" dirty="0" smtClean="0"/>
              <a:t> to </a:t>
            </a:r>
            <a:r>
              <a:rPr lang="da-DK" dirty="0" err="1" smtClean="0"/>
              <a:t>edit</a:t>
            </a:r>
            <a:r>
              <a:rPr lang="da-DK" dirty="0" smtClean="0"/>
              <a:t> master </a:t>
            </a:r>
            <a:r>
              <a:rPr lang="da-DK" dirty="0" err="1" smtClean="0"/>
              <a:t>level</a:t>
            </a:r>
            <a:r>
              <a:rPr lang="da-DK" dirty="0" smtClean="0"/>
              <a:t> A</a:t>
            </a:r>
          </a:p>
          <a:p>
            <a:pPr lvl="1"/>
            <a:r>
              <a:rPr lang="da-DK" dirty="0" smtClean="0"/>
              <a:t>Level B</a:t>
            </a:r>
          </a:p>
          <a:p>
            <a:pPr lvl="2"/>
            <a:r>
              <a:rPr lang="da-DK" dirty="0" smtClean="0"/>
              <a:t>Level C</a:t>
            </a:r>
          </a:p>
          <a:p>
            <a:pPr lvl="3"/>
            <a:r>
              <a:rPr lang="da-DK" dirty="0" smtClean="0"/>
              <a:t>Level D</a:t>
            </a:r>
          </a:p>
          <a:p>
            <a:pPr lvl="4"/>
            <a:r>
              <a:rPr lang="da-DK" dirty="0" smtClean="0"/>
              <a:t>Level E</a:t>
            </a:r>
          </a:p>
          <a:p>
            <a:pPr lvl="5"/>
            <a:r>
              <a:rPr lang="da-DK" dirty="0" smtClean="0"/>
              <a:t>Level F</a:t>
            </a:r>
          </a:p>
          <a:p>
            <a:pPr lvl="6"/>
            <a:r>
              <a:rPr lang="da-DK" dirty="0" smtClean="0"/>
              <a:t>Level G</a:t>
            </a:r>
          </a:p>
          <a:p>
            <a:pPr lvl="7"/>
            <a:r>
              <a:rPr lang="da-DK" dirty="0" smtClean="0"/>
              <a:t>Level H</a:t>
            </a:r>
          </a:p>
          <a:p>
            <a:pPr lvl="8"/>
            <a:r>
              <a:rPr lang="da-DK" dirty="0" smtClean="0"/>
              <a:t>Level I</a:t>
            </a:r>
            <a:endParaRPr lang="en-GB" dirty="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66" r:id="rId5"/>
    <p:sldLayoutId id="2147483663" r:id="rId6"/>
    <p:sldLayoutId id="2147483664" r:id="rId7"/>
    <p:sldLayoutId id="2147483661" r:id="rId8"/>
    <p:sldLayoutId id="2147483662" r:id="rId9"/>
    <p:sldLayoutId id="2147483669" r:id="rId10"/>
    <p:sldLayoutId id="2147483682" r:id="rId11"/>
    <p:sldLayoutId id="2147483675" r:id="rId12"/>
    <p:sldLayoutId id="2147483668" r:id="rId13"/>
  </p:sldLayoutIdLst>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8" userDrawn="1">
          <p15:clr>
            <a:srgbClr val="F26B43"/>
          </p15:clr>
        </p15:guide>
        <p15:guide id="2" pos="7471" userDrawn="1">
          <p15:clr>
            <a:srgbClr val="F26B43"/>
          </p15:clr>
        </p15:guide>
        <p15:guide id="3" orient="horz" pos="350" userDrawn="1">
          <p15:clr>
            <a:srgbClr val="F26B43"/>
          </p15:clr>
        </p15:guide>
        <p15:guide id="4" orient="horz" pos="981" userDrawn="1">
          <p15:clr>
            <a:srgbClr val="F26B43"/>
          </p15:clr>
        </p15:guide>
        <p15:guide id="5" pos="3749" userDrawn="1">
          <p15:clr>
            <a:srgbClr val="F26B43"/>
          </p15:clr>
        </p15:guide>
        <p15:guide id="6" orient="horz" pos="1150" userDrawn="1">
          <p15:clr>
            <a:srgbClr val="F26B43"/>
          </p15:clr>
        </p15:guide>
        <p15:guide id="7" orient="horz" pos="3634" userDrawn="1">
          <p15:clr>
            <a:srgbClr val="F26B43"/>
          </p15:clr>
        </p15:guide>
        <p15:guide id="8" pos="3931" userDrawn="1">
          <p15:clr>
            <a:srgbClr val="F26B43"/>
          </p15:clr>
        </p15:guide>
        <p15:guide id="9" pos="74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tiff"/></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tif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emf"/><Relationship Id="rId5" Type="http://schemas.microsoft.com/office/2007/relationships/hdphoto" Target="../media/hdphoto1.wdp"/><Relationship Id="rId10" Type="http://schemas.openxmlformats.org/officeDocument/2006/relationships/image" Target="../media/image8.emf"/><Relationship Id="rId4" Type="http://schemas.openxmlformats.org/officeDocument/2006/relationships/image" Target="../media/image3.jpeg"/><Relationship Id="rId9" Type="http://schemas.openxmlformats.org/officeDocument/2006/relationships/image" Target="../media/image7.emf"/></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tiff"/><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4.png"/><Relationship Id="rId4"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6.tiff"/></Relationships>
</file>

<file path=ppt/slides/_rels/slide3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tiff"/><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3.tiff"/><Relationship Id="rId4" Type="http://schemas.openxmlformats.org/officeDocument/2006/relationships/image" Target="../media/image102.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5.jpe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106.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09.png"/><Relationship Id="rId7" Type="http://schemas.openxmlformats.org/officeDocument/2006/relationships/image" Target="../media/image113.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emf"/><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tiff"/><Relationship Id="rId3" Type="http://schemas.openxmlformats.org/officeDocument/2006/relationships/image" Target="../media/image118.tiff"/><Relationship Id="rId7" Type="http://schemas.openxmlformats.org/officeDocument/2006/relationships/image" Target="../media/image122.tiff"/><Relationship Id="rId12" Type="http://schemas.openxmlformats.org/officeDocument/2006/relationships/image" Target="../media/image127.tiff"/><Relationship Id="rId17" Type="http://schemas.openxmlformats.org/officeDocument/2006/relationships/image" Target="../media/image132.jpeg"/><Relationship Id="rId2" Type="http://schemas.openxmlformats.org/officeDocument/2006/relationships/notesSlide" Target="../notesSlides/notesSlide21.xml"/><Relationship Id="rId16" Type="http://schemas.openxmlformats.org/officeDocument/2006/relationships/image" Target="../media/image131.jpeg"/><Relationship Id="rId1" Type="http://schemas.openxmlformats.org/officeDocument/2006/relationships/slideLayout" Target="../slideLayouts/slideLayout6.xml"/><Relationship Id="rId6" Type="http://schemas.openxmlformats.org/officeDocument/2006/relationships/image" Target="../media/image121.tiff"/><Relationship Id="rId11" Type="http://schemas.openxmlformats.org/officeDocument/2006/relationships/image" Target="../media/image126.tiff"/><Relationship Id="rId5" Type="http://schemas.openxmlformats.org/officeDocument/2006/relationships/image" Target="../media/image120.tiff"/><Relationship Id="rId15" Type="http://schemas.openxmlformats.org/officeDocument/2006/relationships/image" Target="../media/image130.jpeg"/><Relationship Id="rId10" Type="http://schemas.openxmlformats.org/officeDocument/2006/relationships/image" Target="../media/image125.tiff"/><Relationship Id="rId4" Type="http://schemas.openxmlformats.org/officeDocument/2006/relationships/image" Target="../media/image119.tiff"/><Relationship Id="rId9" Type="http://schemas.openxmlformats.org/officeDocument/2006/relationships/image" Target="../media/image124.tiff"/><Relationship Id="rId14" Type="http://schemas.openxmlformats.org/officeDocument/2006/relationships/image" Target="../media/image129.tiff"/></Relationships>
</file>

<file path=ppt/slides/_rels/slide58.xml.rels><?xml version="1.0" encoding="UTF-8" standalone="yes"?>
<Relationships xmlns="http://schemas.openxmlformats.org/package/2006/relationships"><Relationship Id="rId8" Type="http://schemas.openxmlformats.org/officeDocument/2006/relationships/image" Target="../media/image128.tiff"/><Relationship Id="rId13" Type="http://schemas.openxmlformats.org/officeDocument/2006/relationships/image" Target="../media/image132.jpeg"/><Relationship Id="rId18" Type="http://schemas.openxmlformats.org/officeDocument/2006/relationships/image" Target="../media/image135.tiff"/><Relationship Id="rId3" Type="http://schemas.openxmlformats.org/officeDocument/2006/relationships/image" Target="../media/image123.jpeg"/><Relationship Id="rId7" Type="http://schemas.openxmlformats.org/officeDocument/2006/relationships/image" Target="../media/image127.tiff"/><Relationship Id="rId12" Type="http://schemas.openxmlformats.org/officeDocument/2006/relationships/image" Target="../media/image131.jpeg"/><Relationship Id="rId17" Type="http://schemas.openxmlformats.org/officeDocument/2006/relationships/image" Target="../media/image120.tiff"/><Relationship Id="rId2" Type="http://schemas.openxmlformats.org/officeDocument/2006/relationships/notesSlide" Target="../notesSlides/notesSlide22.xml"/><Relationship Id="rId16" Type="http://schemas.openxmlformats.org/officeDocument/2006/relationships/image" Target="../media/image118.tiff"/><Relationship Id="rId1" Type="http://schemas.openxmlformats.org/officeDocument/2006/relationships/slideLayout" Target="../slideLayouts/slideLayout6.xml"/><Relationship Id="rId6" Type="http://schemas.openxmlformats.org/officeDocument/2006/relationships/image" Target="../media/image126.tiff"/><Relationship Id="rId11" Type="http://schemas.openxmlformats.org/officeDocument/2006/relationships/image" Target="../media/image130.jpeg"/><Relationship Id="rId5" Type="http://schemas.openxmlformats.org/officeDocument/2006/relationships/image" Target="../media/image125.tiff"/><Relationship Id="rId15" Type="http://schemas.openxmlformats.org/officeDocument/2006/relationships/image" Target="../media/image134.jpeg"/><Relationship Id="rId10" Type="http://schemas.openxmlformats.org/officeDocument/2006/relationships/image" Target="../media/image122.tiff"/><Relationship Id="rId4" Type="http://schemas.openxmlformats.org/officeDocument/2006/relationships/image" Target="../media/image124.tiff"/><Relationship Id="rId9" Type="http://schemas.openxmlformats.org/officeDocument/2006/relationships/image" Target="../media/image129.tiff"/><Relationship Id="rId14" Type="http://schemas.openxmlformats.org/officeDocument/2006/relationships/image" Target="../media/image133.tiff"/></Relationships>
</file>

<file path=ppt/slides/_rels/slide59.xml.rels><?xml version="1.0" encoding="UTF-8" standalone="yes"?>
<Relationships xmlns="http://schemas.openxmlformats.org/package/2006/relationships"><Relationship Id="rId8" Type="http://schemas.openxmlformats.org/officeDocument/2006/relationships/image" Target="../media/image127.tiff"/><Relationship Id="rId13" Type="http://schemas.openxmlformats.org/officeDocument/2006/relationships/image" Target="../media/image131.jpeg"/><Relationship Id="rId18" Type="http://schemas.openxmlformats.org/officeDocument/2006/relationships/image" Target="../media/image134.jpeg"/><Relationship Id="rId3" Type="http://schemas.openxmlformats.org/officeDocument/2006/relationships/image" Target="../media/image121.tiff"/><Relationship Id="rId7" Type="http://schemas.openxmlformats.org/officeDocument/2006/relationships/image" Target="../media/image126.tiff"/><Relationship Id="rId12" Type="http://schemas.openxmlformats.org/officeDocument/2006/relationships/image" Target="../media/image130.jpeg"/><Relationship Id="rId17" Type="http://schemas.openxmlformats.org/officeDocument/2006/relationships/image" Target="../media/image138.tiff"/><Relationship Id="rId2" Type="http://schemas.openxmlformats.org/officeDocument/2006/relationships/notesSlide" Target="../notesSlides/notesSlide23.xml"/><Relationship Id="rId16" Type="http://schemas.openxmlformats.org/officeDocument/2006/relationships/image" Target="../media/image137.tiff"/><Relationship Id="rId20" Type="http://schemas.openxmlformats.org/officeDocument/2006/relationships/image" Target="../media/image140.jpeg"/><Relationship Id="rId1" Type="http://schemas.openxmlformats.org/officeDocument/2006/relationships/slideLayout" Target="../slideLayouts/slideLayout6.xml"/><Relationship Id="rId6" Type="http://schemas.openxmlformats.org/officeDocument/2006/relationships/image" Target="../media/image125.tiff"/><Relationship Id="rId11" Type="http://schemas.openxmlformats.org/officeDocument/2006/relationships/image" Target="../media/image122.tiff"/><Relationship Id="rId5" Type="http://schemas.openxmlformats.org/officeDocument/2006/relationships/image" Target="../media/image124.tiff"/><Relationship Id="rId15" Type="http://schemas.openxmlformats.org/officeDocument/2006/relationships/image" Target="../media/image136.tiff"/><Relationship Id="rId10" Type="http://schemas.openxmlformats.org/officeDocument/2006/relationships/image" Target="../media/image129.tiff"/><Relationship Id="rId19" Type="http://schemas.openxmlformats.org/officeDocument/2006/relationships/image" Target="../media/image139.jpeg"/><Relationship Id="rId4" Type="http://schemas.openxmlformats.org/officeDocument/2006/relationships/image" Target="../media/image123.jpeg"/><Relationship Id="rId9" Type="http://schemas.openxmlformats.org/officeDocument/2006/relationships/image" Target="../media/image128.tiff"/><Relationship Id="rId14" Type="http://schemas.openxmlformats.org/officeDocument/2006/relationships/image" Target="../media/image13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44.tiff"/><Relationship Id="rId4" Type="http://schemas.openxmlformats.org/officeDocument/2006/relationships/image" Target="../media/image1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image" Target="../media/image145.jpeg"/><Relationship Id="rId1" Type="http://schemas.openxmlformats.org/officeDocument/2006/relationships/slideLayout" Target="../slideLayouts/slideLayout6.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0.png"/><Relationship Id="rId7" Type="http://schemas.openxmlformats.org/officeDocument/2006/relationships/image" Target="../media/image16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7" descr="1224578-Cover-ATIS-SIMPLANT-Unlocking-digital-potential--GS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08761" y="697771"/>
            <a:ext cx="9048328" cy="4946027"/>
          </a:xfrm>
          <a:prstGeom prst="rect">
            <a:avLst/>
          </a:prstGeom>
        </p:spPr>
      </p:pic>
      <p:sp>
        <p:nvSpPr>
          <p:cNvPr id="7" name="Title 6"/>
          <p:cNvSpPr>
            <a:spLocks noGrp="1"/>
          </p:cNvSpPr>
          <p:nvPr>
            <p:ph type="ctrTitle"/>
          </p:nvPr>
        </p:nvSpPr>
        <p:spPr>
          <a:xfrm>
            <a:off x="330200" y="2544057"/>
            <a:ext cx="6355414" cy="2417689"/>
          </a:xfrm>
        </p:spPr>
        <p:txBody>
          <a:bodyPr/>
          <a:lstStyle/>
          <a:p>
            <a:r>
              <a:rPr lang="en-US" sz="3600" dirty="0" smtClean="0">
                <a:solidFill>
                  <a:schemeClr val="tx2"/>
                </a:solidFill>
              </a:rPr>
              <a:t>Unlocking </a:t>
            </a:r>
            <a:r>
              <a:rPr lang="en-US" sz="3600" dirty="0">
                <a:solidFill>
                  <a:schemeClr val="tx2"/>
                </a:solidFill>
              </a:rPr>
              <a:t>digital </a:t>
            </a:r>
            <a:r>
              <a:rPr lang="en-US" sz="3600" dirty="0" smtClean="0">
                <a:solidFill>
                  <a:schemeClr val="tx2"/>
                </a:solidFill>
              </a:rPr>
              <a:t>potential</a:t>
            </a:r>
            <a:br>
              <a:rPr lang="en-US" sz="3600" dirty="0" smtClean="0">
                <a:solidFill>
                  <a:schemeClr val="tx2"/>
                </a:solidFill>
              </a:rPr>
            </a:br>
            <a:r>
              <a:rPr lang="sv-SE" sz="2400" dirty="0" smtClean="0">
                <a:solidFill>
                  <a:schemeClr val="tx2"/>
                </a:solidFill>
              </a:rPr>
              <a:t>Simplant </a:t>
            </a:r>
            <a:r>
              <a:rPr lang="sv-SE" sz="2400" dirty="0">
                <a:solidFill>
                  <a:schemeClr val="tx2"/>
                </a:solidFill>
              </a:rPr>
              <a:t>computer guided implant treatment </a:t>
            </a:r>
            <a:r>
              <a:rPr lang="sv-SE" sz="2400" dirty="0" smtClean="0">
                <a:solidFill>
                  <a:schemeClr val="tx2"/>
                </a:solidFill>
              </a:rPr>
              <a:t>with </a:t>
            </a:r>
            <a:r>
              <a:rPr lang="sv-SE" sz="2400" dirty="0">
                <a:solidFill>
                  <a:schemeClr val="tx2"/>
                </a:solidFill>
              </a:rPr>
              <a:t>the </a:t>
            </a:r>
            <a:r>
              <a:rPr lang="sv-SE" sz="2400" dirty="0" smtClean="0">
                <a:solidFill>
                  <a:schemeClr val="tx2"/>
                </a:solidFill>
              </a:rPr>
              <a:t>Astra Tech </a:t>
            </a:r>
            <a:r>
              <a:rPr lang="sv-SE" sz="2400" dirty="0" err="1" smtClean="0">
                <a:solidFill>
                  <a:schemeClr val="tx2"/>
                </a:solidFill>
              </a:rPr>
              <a:t>Implant</a:t>
            </a:r>
            <a:r>
              <a:rPr lang="sv-SE" sz="2400" dirty="0" smtClean="0">
                <a:solidFill>
                  <a:schemeClr val="tx2"/>
                </a:solidFill>
              </a:rPr>
              <a:t> System</a:t>
            </a:r>
            <a:r>
              <a:rPr lang="sv-SE" sz="2400" spc="-300" dirty="0" smtClean="0">
                <a:solidFill>
                  <a:schemeClr val="tx2"/>
                </a:solidFill>
              </a:rPr>
              <a:t> </a:t>
            </a:r>
            <a:r>
              <a:rPr lang="sv-SE" sz="2400" dirty="0">
                <a:solidFill>
                  <a:schemeClr val="tx2"/>
                </a:solidFill>
              </a:rPr>
              <a:t>EV </a:t>
            </a:r>
          </a:p>
        </p:txBody>
      </p:sp>
    </p:spTree>
    <p:extLst>
      <p:ext uri="{BB962C8B-B14F-4D97-AF65-F5344CB8AC3E}">
        <p14:creationId xmlns:p14="http://schemas.microsoft.com/office/powerpoint/2010/main" val="3220926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User-friendly tray</a:t>
            </a:r>
            <a:endParaRPr lang="en-US" dirty="0"/>
          </a:p>
        </p:txBody>
      </p:sp>
      <p:sp>
        <p:nvSpPr>
          <p:cNvPr id="3" name="Content Placeholder 2"/>
          <p:cNvSpPr>
            <a:spLocks noGrp="1"/>
          </p:cNvSpPr>
          <p:nvPr>
            <p:ph sz="half" idx="1"/>
          </p:nvPr>
        </p:nvSpPr>
        <p:spPr/>
        <p:txBody>
          <a:bodyPr/>
          <a:lstStyle/>
          <a:p>
            <a:r>
              <a:rPr lang="sv-SE" dirty="0" smtClean="0"/>
              <a:t>One tray for all implant designs</a:t>
            </a:r>
          </a:p>
          <a:p>
            <a:pPr lvl="1"/>
            <a:r>
              <a:rPr lang="sv-SE" dirty="0" smtClean="0"/>
              <a:t>Adaptable according to clinical preference</a:t>
            </a:r>
          </a:p>
          <a:p>
            <a:r>
              <a:rPr lang="sv-SE" dirty="0" smtClean="0"/>
              <a:t>Color-coded and intuitive layout</a:t>
            </a:r>
          </a:p>
          <a:p>
            <a:endParaRPr lang="sv-SE" dirty="0" smtClean="0"/>
          </a:p>
        </p:txBody>
      </p:sp>
      <p:grpSp>
        <p:nvGrpSpPr>
          <p:cNvPr id="4" name="Group 3"/>
          <p:cNvGrpSpPr/>
          <p:nvPr/>
        </p:nvGrpSpPr>
        <p:grpSpPr>
          <a:xfrm>
            <a:off x="7556319" y="3190966"/>
            <a:ext cx="3525408" cy="2015739"/>
            <a:chOff x="7578897" y="3861533"/>
            <a:chExt cx="3525408" cy="2015739"/>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8897" y="3861533"/>
              <a:ext cx="3525408" cy="1988330"/>
            </a:xfrm>
            <a:prstGeom prst="rect">
              <a:avLst/>
            </a:prstGeom>
            <a:effectLst>
              <a:outerShdw blurRad="50800" dist="139700" dir="2700000" algn="tl" rotWithShape="0">
                <a:prstClr val="black">
                  <a:alpha val="15000"/>
                </a:prstClr>
              </a:outerShdw>
            </a:effectLst>
          </p:spPr>
        </p:pic>
        <p:sp>
          <p:nvSpPr>
            <p:cNvPr id="13" name="TextBox 12"/>
            <p:cNvSpPr txBox="1"/>
            <p:nvPr/>
          </p:nvSpPr>
          <p:spPr>
            <a:xfrm>
              <a:off x="7616096" y="5569495"/>
              <a:ext cx="2160082" cy="307777"/>
            </a:xfrm>
            <a:prstGeom prst="rect">
              <a:avLst/>
            </a:prstGeom>
            <a:noFill/>
          </p:spPr>
          <p:txBody>
            <a:bodyPr wrap="square" rtlCol="0">
              <a:spAutoFit/>
            </a:bodyPr>
            <a:lstStyle/>
            <a:p>
              <a:r>
                <a:rPr lang="sv-SE" sz="1400" i="1" dirty="0" err="1" smtClean="0">
                  <a:solidFill>
                    <a:schemeClr val="tx2"/>
                  </a:solidFill>
                </a:rPr>
                <a:t>Streamline</a:t>
              </a:r>
              <a:r>
                <a:rPr lang="sv-SE" sz="1400" i="1" dirty="0" smtClean="0">
                  <a:solidFill>
                    <a:schemeClr val="tx2"/>
                  </a:solidFill>
                </a:rPr>
                <a:t> </a:t>
              </a:r>
              <a:r>
                <a:rPr lang="sv-SE" sz="1400" i="1" dirty="0" err="1" smtClean="0">
                  <a:solidFill>
                    <a:schemeClr val="tx2"/>
                  </a:solidFill>
                </a:rPr>
                <a:t>Overlay</a:t>
              </a:r>
              <a:endParaRPr lang="sv-SE" sz="1200" i="1" dirty="0" smtClean="0">
                <a:solidFill>
                  <a:schemeClr val="tx2"/>
                </a:solidFill>
              </a:endParaRPr>
            </a:p>
          </p:txBody>
        </p:sp>
      </p:grpSp>
      <p:pic>
        <p:nvPicPr>
          <p:cNvPr id="7" name="Bildobjekt 6" descr="1224253-Tray-Proline-perspective-basic-components-GMC.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998" y="2756010"/>
            <a:ext cx="4479006" cy="2523384"/>
          </a:xfrm>
          <a:prstGeom prst="rect">
            <a:avLst/>
          </a:prstGeom>
          <a:effectLst>
            <a:outerShdw blurRad="50800" dist="139700" dir="2700000" algn="tl" rotWithShape="0">
              <a:prstClr val="black">
                <a:alpha val="15000"/>
              </a:prstClr>
            </a:outerShdw>
          </a:effectLst>
        </p:spPr>
      </p:pic>
      <p:grpSp>
        <p:nvGrpSpPr>
          <p:cNvPr id="6" name="Group 5"/>
          <p:cNvGrpSpPr/>
          <p:nvPr/>
        </p:nvGrpSpPr>
        <p:grpSpPr>
          <a:xfrm>
            <a:off x="7433364" y="1174257"/>
            <a:ext cx="3672408" cy="2088232"/>
            <a:chOff x="7447732" y="1844824"/>
            <a:chExt cx="3672408" cy="2088232"/>
          </a:xfrm>
        </p:grpSpPr>
        <p:pic>
          <p:nvPicPr>
            <p:cNvPr id="8" name="Bildobjekt 7" descr="1224257-Proline-overlay-GMC.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7732" y="1844824"/>
              <a:ext cx="3672408" cy="2068789"/>
            </a:xfrm>
            <a:prstGeom prst="rect">
              <a:avLst/>
            </a:prstGeom>
            <a:effectLst>
              <a:outerShdw blurRad="50800" dist="139700" dir="2700000" algn="tl" rotWithShape="0">
                <a:prstClr val="black">
                  <a:alpha val="15000"/>
                </a:prstClr>
              </a:outerShdw>
            </a:effectLst>
          </p:spPr>
        </p:pic>
        <p:sp>
          <p:nvSpPr>
            <p:cNvPr id="14" name="TextBox 13"/>
            <p:cNvSpPr txBox="1"/>
            <p:nvPr/>
          </p:nvSpPr>
          <p:spPr>
            <a:xfrm>
              <a:off x="7514904" y="3625279"/>
              <a:ext cx="1656184" cy="307777"/>
            </a:xfrm>
            <a:prstGeom prst="rect">
              <a:avLst/>
            </a:prstGeom>
            <a:noFill/>
          </p:spPr>
          <p:txBody>
            <a:bodyPr wrap="square" rtlCol="0">
              <a:spAutoFit/>
            </a:bodyPr>
            <a:lstStyle/>
            <a:p>
              <a:r>
                <a:rPr lang="sv-SE" sz="1400" i="1" dirty="0" err="1" smtClean="0">
                  <a:solidFill>
                    <a:schemeClr val="tx2"/>
                  </a:solidFill>
                </a:rPr>
                <a:t>Proline</a:t>
              </a:r>
              <a:r>
                <a:rPr lang="sv-SE" sz="1400" i="1" dirty="0" smtClean="0">
                  <a:solidFill>
                    <a:schemeClr val="tx2"/>
                  </a:solidFill>
                </a:rPr>
                <a:t> </a:t>
              </a:r>
              <a:r>
                <a:rPr lang="sv-SE" sz="1400" i="1" dirty="0" err="1">
                  <a:solidFill>
                    <a:schemeClr val="tx2"/>
                  </a:solidFill>
                </a:rPr>
                <a:t>O</a:t>
              </a:r>
              <a:r>
                <a:rPr lang="sv-SE" sz="1400" i="1" dirty="0" err="1" smtClean="0">
                  <a:solidFill>
                    <a:schemeClr val="tx2"/>
                  </a:solidFill>
                </a:rPr>
                <a:t>verlay</a:t>
              </a:r>
              <a:endParaRPr lang="sv-SE" sz="1200" i="1" dirty="0" smtClean="0">
                <a:solidFill>
                  <a:schemeClr val="tx2"/>
                </a:solidFill>
              </a:endParaRPr>
            </a:p>
          </p:txBody>
        </p:sp>
      </p:grpSp>
      <p:sp>
        <p:nvSpPr>
          <p:cNvPr id="12" name="TextBox 11"/>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smtClean="0">
                <a:solidFill>
                  <a:schemeClr val="bg1"/>
                </a:solidFill>
              </a:rPr>
              <a:t>Simplicity and flexibility</a:t>
            </a:r>
            <a:endParaRPr lang="en-GB" b="1" dirty="0">
              <a:solidFill>
                <a:schemeClr val="bg1"/>
              </a:solidFill>
            </a:endParaRPr>
          </a:p>
        </p:txBody>
      </p:sp>
    </p:spTree>
    <p:extLst>
      <p:ext uri="{BB962C8B-B14F-4D97-AF65-F5344CB8AC3E}">
        <p14:creationId xmlns:p14="http://schemas.microsoft.com/office/powerpoint/2010/main" val="2497405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Versatile implant designs</a:t>
            </a:r>
            <a:endParaRPr lang="sv-SE" dirty="0"/>
          </a:p>
        </p:txBody>
      </p:sp>
      <p:sp>
        <p:nvSpPr>
          <p:cNvPr id="3" name="Content Placeholder 2"/>
          <p:cNvSpPr>
            <a:spLocks noGrp="1"/>
          </p:cNvSpPr>
          <p:nvPr>
            <p:ph sz="half" idx="1"/>
          </p:nvPr>
        </p:nvSpPr>
        <p:spPr/>
        <p:txBody>
          <a:bodyPr/>
          <a:lstStyle/>
          <a:p>
            <a:r>
              <a:rPr lang="en-US" dirty="0" smtClean="0"/>
              <a:t>Astra Tech Implant System EV guided surgery components support a unique range of implant designs, including solutions for:</a:t>
            </a:r>
          </a:p>
          <a:p>
            <a:pPr lvl="1"/>
            <a:r>
              <a:rPr lang="sv-SE" dirty="0" smtClean="0"/>
              <a:t>Limited vertical bone height</a:t>
            </a:r>
          </a:p>
          <a:p>
            <a:pPr lvl="1"/>
            <a:r>
              <a:rPr lang="en-US" dirty="0" smtClean="0"/>
              <a:t>Narrow horizontal and wide spaces*</a:t>
            </a:r>
          </a:p>
          <a:p>
            <a:pPr lvl="1"/>
            <a:r>
              <a:rPr lang="sv-SE" dirty="0" smtClean="0"/>
              <a:t>Sloped ridge situations**</a:t>
            </a:r>
            <a:endParaRPr lang="sv-SE" dirty="0"/>
          </a:p>
        </p:txBody>
      </p:sp>
      <p:sp>
        <p:nvSpPr>
          <p:cNvPr id="6" name="TextBox 5"/>
          <p:cNvSpPr txBox="1"/>
          <p:nvPr/>
        </p:nvSpPr>
        <p:spPr>
          <a:xfrm>
            <a:off x="335360" y="5634959"/>
            <a:ext cx="5029880" cy="461665"/>
          </a:xfrm>
          <a:prstGeom prst="rect">
            <a:avLst/>
          </a:prstGeom>
          <a:noFill/>
        </p:spPr>
        <p:txBody>
          <a:bodyPr wrap="none" rtlCol="0">
            <a:spAutoFit/>
          </a:bodyPr>
          <a:lstStyle/>
          <a:p>
            <a:r>
              <a:rPr lang="en-US" sz="1200" i="1" dirty="0">
                <a:solidFill>
                  <a:schemeClr val="tx2"/>
                </a:solidFill>
              </a:rPr>
              <a:t>* 3.0 and 5.4 mm implants are not fully supported with all drilling steps.</a:t>
            </a:r>
          </a:p>
          <a:p>
            <a:r>
              <a:rPr lang="en-US" sz="1200" i="1" dirty="0">
                <a:solidFill>
                  <a:schemeClr val="tx2"/>
                </a:solidFill>
              </a:rPr>
              <a:t>**</a:t>
            </a:r>
            <a:r>
              <a:rPr lang="en-US" sz="1200" i="1" dirty="0" err="1">
                <a:solidFill>
                  <a:schemeClr val="tx2"/>
                </a:solidFill>
              </a:rPr>
              <a:t>OsseoSpeed</a:t>
            </a:r>
            <a:r>
              <a:rPr lang="en-US" sz="1200" i="1" dirty="0">
                <a:solidFill>
                  <a:schemeClr val="tx2"/>
                </a:solidFill>
              </a:rPr>
              <a:t> Profile EV not yet available</a:t>
            </a:r>
            <a:r>
              <a:rPr lang="en-US" sz="1200" i="1" dirty="0">
                <a:solidFill>
                  <a:schemeClr val="bg1">
                    <a:lumMod val="50000"/>
                  </a:schemeClr>
                </a:solidFill>
              </a:rPr>
              <a:t>.</a:t>
            </a:r>
            <a:endParaRPr lang="sv-SE" sz="1200" i="1" dirty="0" err="1" smtClean="0">
              <a:solidFill>
                <a:schemeClr val="bg1">
                  <a:lumMod val="50000"/>
                </a:schemeClr>
              </a:solidFill>
            </a:endParaRPr>
          </a:p>
        </p:txBody>
      </p:sp>
      <p:pic>
        <p:nvPicPr>
          <p:cNvPr id="7" name="Bildobjekt 6" descr="1217211-OsseoSpeed-EV-Implants_variant-03-D-1.png"/>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7205362" y="1345865"/>
            <a:ext cx="3947576" cy="2749396"/>
          </a:xfrm>
          <a:prstGeom prst="rect">
            <a:avLst/>
          </a:prstGeom>
        </p:spPr>
      </p:pic>
      <p:sp>
        <p:nvSpPr>
          <p:cNvPr id="8" name="TextBox 16"/>
          <p:cNvSpPr txBox="1"/>
          <p:nvPr/>
        </p:nvSpPr>
        <p:spPr>
          <a:xfrm rot="2724316">
            <a:off x="9868260" y="398694"/>
            <a:ext cx="3177642" cy="840230"/>
          </a:xfrm>
          <a:prstGeom prst="rect">
            <a:avLst/>
          </a:prstGeom>
          <a:noFill/>
        </p:spPr>
        <p:txBody>
          <a:bodyPr wrap="square" rtlCol="0">
            <a:spAutoFit/>
          </a:bodyPr>
          <a:lstStyle/>
          <a:p>
            <a:pPr algn="ctr">
              <a:lnSpc>
                <a:spcPct val="90000"/>
              </a:lnSpc>
            </a:pPr>
            <a:r>
              <a:rPr lang="en-GB" sz="1800" b="1" dirty="0" smtClean="0">
                <a:solidFill>
                  <a:schemeClr val="bg1"/>
                </a:solidFill>
              </a:rPr>
              <a:t>Simplicity </a:t>
            </a:r>
          </a:p>
          <a:p>
            <a:pPr algn="ctr">
              <a:lnSpc>
                <a:spcPct val="90000"/>
              </a:lnSpc>
            </a:pPr>
            <a:r>
              <a:rPr lang="en-GB" sz="1800" b="1" dirty="0" smtClean="0">
                <a:solidFill>
                  <a:schemeClr val="bg1"/>
                </a:solidFill>
              </a:rPr>
              <a:t>&amp; </a:t>
            </a:r>
          </a:p>
          <a:p>
            <a:pPr algn="ctr">
              <a:lnSpc>
                <a:spcPct val="90000"/>
              </a:lnSpc>
            </a:pPr>
            <a:r>
              <a:rPr lang="en-GB" sz="1800" b="1" dirty="0" smtClean="0">
                <a:solidFill>
                  <a:schemeClr val="bg1"/>
                </a:solidFill>
              </a:rPr>
              <a:t>Flexibility</a:t>
            </a:r>
            <a:endParaRPr lang="en-GB" sz="1800" b="1" dirty="0">
              <a:solidFill>
                <a:schemeClr val="bg1"/>
              </a:solidFill>
            </a:endParaRPr>
          </a:p>
        </p:txBody>
      </p:sp>
      <p:sp>
        <p:nvSpPr>
          <p:cNvPr id="10" name="TextBox 9"/>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smtClean="0">
                <a:solidFill>
                  <a:schemeClr val="bg1"/>
                </a:solidFill>
              </a:rPr>
              <a:t>Simplicity and flexibility</a:t>
            </a:r>
            <a:endParaRPr lang="en-GB" b="1" dirty="0">
              <a:solidFill>
                <a:schemeClr val="bg1"/>
              </a:solidFill>
            </a:endParaRPr>
          </a:p>
        </p:txBody>
      </p:sp>
    </p:spTree>
    <p:extLst>
      <p:ext uri="{BB962C8B-B14F-4D97-AF65-F5344CB8AC3E}">
        <p14:creationId xmlns:p14="http://schemas.microsoft.com/office/powerpoint/2010/main" val="106408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 easy and straightforward </a:t>
            </a:r>
            <a:br>
              <a:rPr lang="en-US" smtClean="0"/>
            </a:br>
            <a:r>
              <a:rPr lang="en-US" smtClean="0"/>
              <a:t>drilling procedure</a:t>
            </a:r>
            <a:endParaRPr lang="sv-SE" dirty="0"/>
          </a:p>
        </p:txBody>
      </p:sp>
      <p:sp>
        <p:nvSpPr>
          <p:cNvPr id="3" name="Content Placeholder 2"/>
          <p:cNvSpPr>
            <a:spLocks noGrp="1"/>
          </p:cNvSpPr>
          <p:nvPr>
            <p:ph sz="half" idx="1"/>
          </p:nvPr>
        </p:nvSpPr>
        <p:spPr/>
        <p:txBody>
          <a:bodyPr/>
          <a:lstStyle/>
          <a:p>
            <a:r>
              <a:rPr lang="en-US" dirty="0" smtClean="0"/>
              <a:t>Based upon the same clinical and logical principles as the standard drilling protocol</a:t>
            </a:r>
          </a:p>
          <a:p>
            <a:r>
              <a:rPr lang="en-US" dirty="0" smtClean="0"/>
              <a:t>The procedure is made simple as a result of the logical numbering and color-coded system</a:t>
            </a:r>
            <a:endParaRPr lang="sv-SE" dirty="0"/>
          </a:p>
        </p:txBody>
      </p:sp>
      <p:pic>
        <p:nvPicPr>
          <p:cNvPr id="6" name="Bildobjekt 5" descr="1222864-REF-26006-G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19774" y="1576974"/>
            <a:ext cx="552242" cy="2009090"/>
          </a:xfrm>
          <a:prstGeom prst="rect">
            <a:avLst/>
          </a:prstGeom>
        </p:spPr>
      </p:pic>
      <p:pic>
        <p:nvPicPr>
          <p:cNvPr id="7" name="Bildobjekt 6"/>
          <p:cNvPicPr>
            <a:picLocks noChangeAspect="1"/>
          </p:cNvPicPr>
          <p:nvPr/>
        </p:nvPicPr>
        <p:blipFill>
          <a:blip r:embed="rId3"/>
          <a:stretch>
            <a:fillRect/>
          </a:stretch>
        </p:blipFill>
        <p:spPr>
          <a:xfrm>
            <a:off x="6841777" y="2442276"/>
            <a:ext cx="2603410" cy="911194"/>
          </a:xfrm>
          <a:prstGeom prst="rect">
            <a:avLst/>
          </a:prstGeom>
        </p:spPr>
      </p:pic>
      <p:sp>
        <p:nvSpPr>
          <p:cNvPr id="11" name="TextBox 16"/>
          <p:cNvSpPr txBox="1"/>
          <p:nvPr/>
        </p:nvSpPr>
        <p:spPr>
          <a:xfrm rot="2724316">
            <a:off x="9868260" y="440244"/>
            <a:ext cx="3177642" cy="757130"/>
          </a:xfrm>
          <a:prstGeom prst="rect">
            <a:avLst/>
          </a:prstGeom>
          <a:noFill/>
        </p:spPr>
        <p:txBody>
          <a:bodyPr wrap="square" rtlCol="0">
            <a:spAutoFit/>
          </a:bodyPr>
          <a:lstStyle/>
          <a:p>
            <a:pPr algn="ctr">
              <a:lnSpc>
                <a:spcPct val="90000"/>
              </a:lnSpc>
            </a:pPr>
            <a:r>
              <a:rPr lang="en-GB" b="1" dirty="0">
                <a:solidFill>
                  <a:schemeClr val="bg1"/>
                </a:solidFill>
              </a:rPr>
              <a:t>Simplicity</a:t>
            </a:r>
          </a:p>
          <a:p>
            <a:pPr algn="ctr">
              <a:lnSpc>
                <a:spcPct val="90000"/>
              </a:lnSpc>
            </a:pPr>
            <a:r>
              <a:rPr lang="en-GB" b="1" dirty="0">
                <a:solidFill>
                  <a:schemeClr val="bg1"/>
                </a:solidFill>
              </a:rPr>
              <a:t>&amp; Flexibility</a:t>
            </a:r>
          </a:p>
        </p:txBody>
      </p:sp>
      <p:sp>
        <p:nvSpPr>
          <p:cNvPr id="8" name="TextBox 7"/>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smtClean="0">
                <a:solidFill>
                  <a:schemeClr val="bg1"/>
                </a:solidFill>
              </a:rPr>
              <a:t>Simplicity and flexibility</a:t>
            </a:r>
            <a:endParaRPr lang="en-GB" b="1" dirty="0">
              <a:solidFill>
                <a:schemeClr val="bg1"/>
              </a:solidFill>
            </a:endParaRPr>
          </a:p>
        </p:txBody>
      </p:sp>
    </p:spTree>
    <p:extLst>
      <p:ext uri="{BB962C8B-B14F-4D97-AF65-F5344CB8AC3E}">
        <p14:creationId xmlns:p14="http://schemas.microsoft.com/office/powerpoint/2010/main" val="2875492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Designed for a complete </a:t>
            </a:r>
            <a:br>
              <a:rPr lang="sv-SE" smtClean="0"/>
            </a:br>
            <a:r>
              <a:rPr lang="sv-SE" smtClean="0"/>
              <a:t>digital workflow</a:t>
            </a:r>
            <a:endParaRPr lang="sv-SE" dirty="0"/>
          </a:p>
        </p:txBody>
      </p:sp>
      <p:sp>
        <p:nvSpPr>
          <p:cNvPr id="3" name="Content Placeholder 2"/>
          <p:cNvSpPr>
            <a:spLocks noGrp="1"/>
          </p:cNvSpPr>
          <p:nvPr>
            <p:ph sz="half" idx="1"/>
          </p:nvPr>
        </p:nvSpPr>
        <p:spPr/>
        <p:txBody>
          <a:bodyPr/>
          <a:lstStyle/>
          <a:p>
            <a:r>
              <a:rPr lang="en-US" dirty="0" smtClean="0"/>
              <a:t>Meeting the needs of a complete digital workflow</a:t>
            </a:r>
          </a:p>
          <a:p>
            <a:r>
              <a:rPr lang="en-US" dirty="0" smtClean="0"/>
              <a:t>Components designed to facilitate one-position-only placement of Atlantis </a:t>
            </a:r>
            <a:r>
              <a:rPr lang="en-US" dirty="0"/>
              <a:t>a</a:t>
            </a:r>
            <a:r>
              <a:rPr lang="en-US" dirty="0" smtClean="0"/>
              <a:t>butments at the time of surgery</a:t>
            </a:r>
            <a:endParaRPr lang="sv-SE" dirty="0" smtClean="0"/>
          </a:p>
          <a:p>
            <a:pPr lvl="1"/>
            <a:r>
              <a:rPr lang="en-US" dirty="0" smtClean="0"/>
              <a:t>Immediate Smile featuring </a:t>
            </a:r>
            <a:br>
              <a:rPr lang="en-US" dirty="0" smtClean="0"/>
            </a:br>
            <a:r>
              <a:rPr lang="en-US" dirty="0" smtClean="0"/>
              <a:t>Atlantis abutments</a:t>
            </a:r>
            <a:endParaRPr lang="en-US" dirty="0"/>
          </a:p>
        </p:txBody>
      </p:sp>
      <p:grpSp>
        <p:nvGrpSpPr>
          <p:cNvPr id="10" name="Grupp 9"/>
          <p:cNvGrpSpPr/>
          <p:nvPr/>
        </p:nvGrpSpPr>
        <p:grpSpPr>
          <a:xfrm>
            <a:off x="6344443" y="1353000"/>
            <a:ext cx="5115842" cy="4391297"/>
            <a:chOff x="6167438" y="1484784"/>
            <a:chExt cx="5473178" cy="4391297"/>
          </a:xfrm>
        </p:grpSpPr>
        <p:pic>
          <p:nvPicPr>
            <p:cNvPr id="7" name="Bildobjekt 6" descr="1224255-Implant-driver-EV-GS-indexing-GMC.png"/>
            <p:cNvPicPr>
              <a:picLocks noChangeAspect="1"/>
            </p:cNvPicPr>
            <p:nvPr/>
          </p:nvPicPr>
          <p:blipFill rotWithShape="1">
            <a:blip r:embed="rId2" cstate="screen">
              <a:extLst>
                <a:ext uri="{28A0092B-C50C-407E-A947-70E740481C1C}">
                  <a14:useLocalDpi xmlns:a14="http://schemas.microsoft.com/office/drawing/2010/main"/>
                </a:ext>
              </a:extLst>
            </a:blip>
            <a:srcRect r="3805"/>
            <a:stretch/>
          </p:blipFill>
          <p:spPr>
            <a:xfrm>
              <a:off x="6167438" y="1484784"/>
              <a:ext cx="4061699" cy="4391297"/>
            </a:xfrm>
            <a:prstGeom prst="rect">
              <a:avLst/>
            </a:prstGeom>
          </p:spPr>
        </p:pic>
        <p:sp>
          <p:nvSpPr>
            <p:cNvPr id="6" name="TextBox 5"/>
            <p:cNvSpPr txBox="1"/>
            <p:nvPr/>
          </p:nvSpPr>
          <p:spPr>
            <a:xfrm>
              <a:off x="9120335" y="1831176"/>
              <a:ext cx="2520281" cy="1323439"/>
            </a:xfrm>
            <a:prstGeom prst="rect">
              <a:avLst/>
            </a:prstGeom>
            <a:noFill/>
          </p:spPr>
          <p:txBody>
            <a:bodyPr wrap="square" rtlCol="0">
              <a:spAutoFit/>
            </a:bodyPr>
            <a:lstStyle/>
            <a:p>
              <a:r>
                <a:rPr lang="en-US" sz="1600" dirty="0">
                  <a:solidFill>
                    <a:schemeClr val="tx2"/>
                  </a:solidFill>
                </a:rPr>
                <a:t>Smart markings on the implant driver to ensure the correct indexing of the implant</a:t>
              </a:r>
            </a:p>
            <a:p>
              <a:endParaRPr lang="sv-SE" sz="1600" dirty="0" err="1" smtClean="0">
                <a:solidFill>
                  <a:srgbClr val="1C78D0"/>
                </a:solidFill>
              </a:endParaRPr>
            </a:p>
          </p:txBody>
        </p:sp>
      </p:grpSp>
      <p:sp>
        <p:nvSpPr>
          <p:cNvPr id="8" name="TextBox 7"/>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smtClean="0">
                <a:solidFill>
                  <a:schemeClr val="bg1"/>
                </a:solidFill>
              </a:rPr>
              <a:t>Simplicity and flexibility</a:t>
            </a:r>
            <a:endParaRPr lang="en-GB" b="1" dirty="0">
              <a:solidFill>
                <a:schemeClr val="bg1"/>
              </a:solidFill>
            </a:endParaRPr>
          </a:p>
        </p:txBody>
      </p:sp>
    </p:spTree>
    <p:extLst>
      <p:ext uri="{BB962C8B-B14F-4D97-AF65-F5344CB8AC3E}">
        <p14:creationId xmlns:p14="http://schemas.microsoft.com/office/powerpoint/2010/main" val="320933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1224252-Guided-surgery-components-for-4.2S-GMC.png"/>
          <p:cNvPicPr>
            <a:picLocks noChangeAspect="1"/>
          </p:cNvPicPr>
          <p:nvPr/>
        </p:nvPicPr>
        <p:blipFill rotWithShape="1">
          <a:blip r:embed="rId2" cstate="screen">
            <a:extLst>
              <a:ext uri="{28A0092B-C50C-407E-A947-70E740481C1C}">
                <a14:useLocalDpi xmlns:a14="http://schemas.microsoft.com/office/drawing/2010/main"/>
              </a:ext>
            </a:extLst>
          </a:blip>
          <a:srcRect l="3955" r="12555"/>
          <a:stretch/>
        </p:blipFill>
        <p:spPr>
          <a:xfrm>
            <a:off x="6581753" y="2243637"/>
            <a:ext cx="3600400" cy="2488195"/>
          </a:xfrm>
          <a:prstGeom prst="rect">
            <a:avLst/>
          </a:prstGeom>
        </p:spPr>
      </p:pic>
      <p:pic>
        <p:nvPicPr>
          <p:cNvPr id="12" name="Bildobjekt 11" descr="1224253-Tray-Proline-perspective-basic-components-GM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089" y="2243637"/>
            <a:ext cx="5145788" cy="2899036"/>
          </a:xfrm>
          <a:prstGeom prst="rect">
            <a:avLst/>
          </a:prstGeom>
          <a:effectLst>
            <a:outerShdw blurRad="50800" dist="139700" dir="2700000" algn="tl" rotWithShape="0">
              <a:prstClr val="black">
                <a:alpha val="15000"/>
              </a:prstClr>
            </a:outerShdw>
          </a:effectLst>
        </p:spPr>
      </p:pic>
      <p:sp>
        <p:nvSpPr>
          <p:cNvPr id="2" name="Title 1"/>
          <p:cNvSpPr>
            <a:spLocks noGrp="1"/>
          </p:cNvSpPr>
          <p:nvPr>
            <p:ph type="title"/>
          </p:nvPr>
        </p:nvSpPr>
        <p:spPr/>
        <p:txBody>
          <a:bodyPr/>
          <a:lstStyle/>
          <a:p>
            <a:r>
              <a:rPr lang="sv-SE" dirty="0" err="1" smtClean="0"/>
              <a:t>Customized</a:t>
            </a:r>
            <a:r>
              <a:rPr lang="sv-SE" dirty="0" smtClean="0"/>
              <a:t> </a:t>
            </a:r>
            <a:r>
              <a:rPr lang="sv-SE" dirty="0" err="1" smtClean="0"/>
              <a:t>ordering</a:t>
            </a:r>
            <a:r>
              <a:rPr lang="sv-SE" dirty="0" smtClean="0"/>
              <a:t> system</a:t>
            </a:r>
            <a:endParaRPr lang="sv-SE" dirty="0"/>
          </a:p>
        </p:txBody>
      </p:sp>
      <p:sp>
        <p:nvSpPr>
          <p:cNvPr id="3" name="Content Placeholder 2"/>
          <p:cNvSpPr>
            <a:spLocks noGrp="1"/>
          </p:cNvSpPr>
          <p:nvPr>
            <p:ph sz="half" idx="1"/>
          </p:nvPr>
        </p:nvSpPr>
        <p:spPr/>
        <p:txBody>
          <a:bodyPr/>
          <a:lstStyle/>
          <a:p>
            <a:r>
              <a:rPr lang="en-US" dirty="0" smtClean="0"/>
              <a:t>The ordering system allows for cost-effective management of your </a:t>
            </a:r>
            <a:br>
              <a:rPr lang="en-US" dirty="0" smtClean="0"/>
            </a:br>
            <a:r>
              <a:rPr lang="en-US" dirty="0" smtClean="0"/>
              <a:t>guided surgery needs  </a:t>
            </a:r>
            <a:endParaRPr lang="en-US" dirty="0"/>
          </a:p>
        </p:txBody>
      </p:sp>
      <p:sp>
        <p:nvSpPr>
          <p:cNvPr id="7" name="TextBox 6"/>
          <p:cNvSpPr txBox="1"/>
          <p:nvPr/>
        </p:nvSpPr>
        <p:spPr>
          <a:xfrm>
            <a:off x="6725769" y="4524944"/>
            <a:ext cx="3384376" cy="954107"/>
          </a:xfrm>
          <a:prstGeom prst="rect">
            <a:avLst/>
          </a:prstGeom>
          <a:noFill/>
        </p:spPr>
        <p:txBody>
          <a:bodyPr wrap="square" rtlCol="0">
            <a:spAutoFit/>
          </a:bodyPr>
          <a:lstStyle/>
          <a:p>
            <a:r>
              <a:rPr lang="en-US" sz="1400" dirty="0">
                <a:solidFill>
                  <a:schemeClr val="tx2"/>
                </a:solidFill>
              </a:rPr>
              <a:t>Additional components selected on a case-by-case basis and ordered with </a:t>
            </a:r>
            <a:r>
              <a:rPr lang="en-US" sz="1400" dirty="0" smtClean="0">
                <a:solidFill>
                  <a:schemeClr val="tx2"/>
                </a:solidFill>
              </a:rPr>
              <a:t/>
            </a:r>
            <a:br>
              <a:rPr lang="en-US" sz="1400" dirty="0" smtClean="0">
                <a:solidFill>
                  <a:schemeClr val="tx2"/>
                </a:solidFill>
              </a:rPr>
            </a:br>
            <a:r>
              <a:rPr lang="en-US" sz="1400" dirty="0" smtClean="0">
                <a:solidFill>
                  <a:schemeClr val="tx2"/>
                </a:solidFill>
              </a:rPr>
              <a:t>the Simplant </a:t>
            </a:r>
            <a:r>
              <a:rPr lang="en-US" sz="1400" dirty="0">
                <a:solidFill>
                  <a:schemeClr val="tx2"/>
                </a:solidFill>
              </a:rPr>
              <a:t>SAFE guide</a:t>
            </a:r>
            <a:endParaRPr lang="sv-SE" sz="1400" dirty="0">
              <a:solidFill>
                <a:schemeClr val="tx2"/>
              </a:solidFill>
            </a:endParaRPr>
          </a:p>
          <a:p>
            <a:endParaRPr lang="sv-SE" sz="1400" dirty="0" err="1" smtClean="0"/>
          </a:p>
        </p:txBody>
      </p:sp>
      <p:sp>
        <p:nvSpPr>
          <p:cNvPr id="9" name="TextBox 8"/>
          <p:cNvSpPr txBox="1"/>
          <p:nvPr/>
        </p:nvSpPr>
        <p:spPr>
          <a:xfrm>
            <a:off x="2981354" y="4524944"/>
            <a:ext cx="2913540" cy="954107"/>
          </a:xfrm>
          <a:prstGeom prst="rect">
            <a:avLst/>
          </a:prstGeom>
          <a:noFill/>
        </p:spPr>
        <p:txBody>
          <a:bodyPr wrap="square" rtlCol="0">
            <a:spAutoFit/>
          </a:bodyPr>
          <a:lstStyle/>
          <a:p>
            <a:r>
              <a:rPr lang="en-US" sz="1400" dirty="0">
                <a:solidFill>
                  <a:schemeClr val="tx2"/>
                </a:solidFill>
              </a:rPr>
              <a:t>All necessary handling components delivered with the </a:t>
            </a:r>
            <a:r>
              <a:rPr lang="en-US" sz="1400" dirty="0" smtClean="0">
                <a:solidFill>
                  <a:schemeClr val="tx2"/>
                </a:solidFill>
              </a:rPr>
              <a:t>tray and selected overlay</a:t>
            </a:r>
            <a:endParaRPr lang="en-US" sz="1400" dirty="0">
              <a:solidFill>
                <a:schemeClr val="tx2"/>
              </a:solidFill>
            </a:endParaRPr>
          </a:p>
          <a:p>
            <a:endParaRPr lang="sv-SE" sz="1400" dirty="0" err="1" smtClean="0"/>
          </a:p>
        </p:txBody>
      </p:sp>
      <p:sp>
        <p:nvSpPr>
          <p:cNvPr id="14" name="TextBox 16"/>
          <p:cNvSpPr txBox="1"/>
          <p:nvPr/>
        </p:nvSpPr>
        <p:spPr>
          <a:xfrm rot="2724316">
            <a:off x="9868260" y="440244"/>
            <a:ext cx="3177642" cy="757130"/>
          </a:xfrm>
          <a:prstGeom prst="rect">
            <a:avLst/>
          </a:prstGeom>
          <a:noFill/>
        </p:spPr>
        <p:txBody>
          <a:bodyPr wrap="square" rtlCol="0">
            <a:spAutoFit/>
          </a:bodyPr>
          <a:lstStyle/>
          <a:p>
            <a:pPr algn="ctr">
              <a:lnSpc>
                <a:spcPct val="90000"/>
              </a:lnSpc>
            </a:pPr>
            <a:r>
              <a:rPr lang="en-GB" b="1" dirty="0">
                <a:solidFill>
                  <a:schemeClr val="bg1"/>
                </a:solidFill>
              </a:rPr>
              <a:t>Simplicity</a:t>
            </a:r>
          </a:p>
          <a:p>
            <a:pPr algn="ctr">
              <a:lnSpc>
                <a:spcPct val="90000"/>
              </a:lnSpc>
            </a:pPr>
            <a:r>
              <a:rPr lang="en-GB" b="1" dirty="0">
                <a:solidFill>
                  <a:schemeClr val="bg1"/>
                </a:solidFill>
              </a:rPr>
              <a:t>&amp; Flexibility</a:t>
            </a:r>
          </a:p>
        </p:txBody>
      </p:sp>
      <p:sp>
        <p:nvSpPr>
          <p:cNvPr id="11" name="TextBox 10"/>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smtClean="0">
                <a:solidFill>
                  <a:schemeClr val="bg1"/>
                </a:solidFill>
              </a:rPr>
              <a:t>Simplicity and flexibility</a:t>
            </a:r>
            <a:endParaRPr lang="en-GB" b="1" dirty="0">
              <a:solidFill>
                <a:schemeClr val="bg1"/>
              </a:solidFill>
            </a:endParaRPr>
          </a:p>
        </p:txBody>
      </p:sp>
    </p:spTree>
    <p:extLst>
      <p:ext uri="{BB962C8B-B14F-4D97-AF65-F5344CB8AC3E}">
        <p14:creationId xmlns:p14="http://schemas.microsoft.com/office/powerpoint/2010/main" val="213976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0201" y="555625"/>
            <a:ext cx="8517586" cy="3795913"/>
          </a:xfrm>
        </p:spPr>
        <p:txBody>
          <a:bodyPr/>
          <a:lstStyle/>
          <a:p>
            <a:r>
              <a:rPr lang="en-GB" dirty="0" smtClean="0"/>
              <a:t>Guided surgery components and instruments</a:t>
            </a:r>
            <a:br>
              <a:rPr lang="en-GB" dirty="0" smtClean="0"/>
            </a:br>
            <a:r>
              <a:rPr lang="en-GB" dirty="0"/>
              <a:t/>
            </a:r>
            <a:br>
              <a:rPr lang="en-GB" dirty="0"/>
            </a:br>
            <a:r>
              <a:rPr lang="en-US" sz="2400" dirty="0" smtClean="0"/>
              <a:t>Simplant </a:t>
            </a:r>
            <a:r>
              <a:rPr lang="en-US" sz="2400" dirty="0"/>
              <a:t>computer guided implant treatment</a:t>
            </a:r>
            <a:br>
              <a:rPr lang="en-US" sz="2400" dirty="0"/>
            </a:br>
            <a:r>
              <a:rPr lang="en-US" sz="2400" dirty="0"/>
              <a:t>with the </a:t>
            </a:r>
            <a:r>
              <a:rPr lang="en-US" sz="2400" dirty="0" smtClean="0"/>
              <a:t>Astra Tech </a:t>
            </a:r>
            <a:r>
              <a:rPr lang="en-US" sz="2400" dirty="0"/>
              <a:t>Implant </a:t>
            </a:r>
            <a:r>
              <a:rPr lang="en-US" sz="2400" dirty="0" smtClean="0"/>
              <a:t>System </a:t>
            </a:r>
            <a:r>
              <a:rPr lang="en-US" sz="2400" dirty="0"/>
              <a:t>EV</a:t>
            </a:r>
            <a:r>
              <a:rPr lang="en-US" dirty="0"/>
              <a:t/>
            </a:r>
            <a:br>
              <a:rPr lang="en-US" dirty="0"/>
            </a:br>
            <a:endParaRPr lang="en-GB" dirty="0"/>
          </a:p>
        </p:txBody>
      </p:sp>
      <p:sp>
        <p:nvSpPr>
          <p:cNvPr id="4" name="Text Placeholder 3"/>
          <p:cNvSpPr>
            <a:spLocks noGrp="1"/>
          </p:cNvSpPr>
          <p:nvPr>
            <p:ph type="body" sz="quarter" idx="4294967295"/>
          </p:nvPr>
        </p:nvSpPr>
        <p:spPr>
          <a:xfrm>
            <a:off x="10075333" y="5822462"/>
            <a:ext cx="2116667" cy="608548"/>
          </a:xfrm>
        </p:spPr>
        <p:txBody>
          <a:bodyPr/>
          <a:lstStyle/>
          <a:p>
            <a:endParaRPr lang="en-US"/>
          </a:p>
        </p:txBody>
      </p:sp>
    </p:spTree>
    <p:extLst>
      <p:ext uri="{BB962C8B-B14F-4D97-AF65-F5344CB8AC3E}">
        <p14:creationId xmlns:p14="http://schemas.microsoft.com/office/powerpoint/2010/main" val="842576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The system</a:t>
            </a:r>
            <a:endParaRPr lang="en-US" dirty="0"/>
          </a:p>
        </p:txBody>
      </p:sp>
      <p:sp>
        <p:nvSpPr>
          <p:cNvPr id="7" name="Textfeld 6"/>
          <p:cNvSpPr txBox="1"/>
          <p:nvPr/>
        </p:nvSpPr>
        <p:spPr>
          <a:xfrm>
            <a:off x="8583905" y="4221088"/>
            <a:ext cx="3600400" cy="461665"/>
          </a:xfrm>
          <a:prstGeom prst="rect">
            <a:avLst/>
          </a:prstGeom>
          <a:noFill/>
        </p:spPr>
        <p:txBody>
          <a:bodyPr wrap="square" rtlCol="0">
            <a:spAutoFit/>
          </a:bodyPr>
          <a:lstStyle/>
          <a:p>
            <a:r>
              <a:rPr lang="en-GB" dirty="0" smtClean="0"/>
              <a:t> </a:t>
            </a:r>
          </a:p>
        </p:txBody>
      </p:sp>
      <p:graphicFrame>
        <p:nvGraphicFramePr>
          <p:cNvPr id="10" name="Tabelle 9"/>
          <p:cNvGraphicFramePr>
            <a:graphicFrameLocks noGrp="1"/>
          </p:cNvGraphicFramePr>
          <p:nvPr>
            <p:extLst>
              <p:ext uri="{D42A27DB-BD31-4B8C-83A1-F6EECF244321}">
                <p14:modId xmlns:p14="http://schemas.microsoft.com/office/powerpoint/2010/main" val="3360741215"/>
              </p:ext>
            </p:extLst>
          </p:nvPr>
        </p:nvGraphicFramePr>
        <p:xfrm>
          <a:off x="330201" y="1557340"/>
          <a:ext cx="11521281" cy="4098394"/>
        </p:xfrm>
        <a:graphic>
          <a:graphicData uri="http://schemas.openxmlformats.org/drawingml/2006/table">
            <a:tbl>
              <a:tblPr firstRow="1" bandRow="1">
                <a:tableStyleId>{5C22544A-7EE6-4342-B048-85BDC9FD1C3A}</a:tableStyleId>
              </a:tblPr>
              <a:tblGrid>
                <a:gridCol w="3840427"/>
                <a:gridCol w="3840427"/>
                <a:gridCol w="3840427"/>
              </a:tblGrid>
              <a:tr h="3903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Software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Guide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Instrument &amp; components</a:t>
                      </a:r>
                    </a:p>
                  </a:txBody>
                  <a:tcPr/>
                </a:tc>
              </a:tr>
              <a:tr h="68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2"/>
                          </a:solidFill>
                        </a:rPr>
                        <a:t>Simplant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2"/>
                          </a:solidFill>
                        </a:rPr>
                        <a:t>Simplant SAFE Guide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2"/>
                          </a:solidFill>
                        </a:rPr>
                        <a:t>Astra Tech Implant System EV guided surgery kit</a:t>
                      </a:r>
                    </a:p>
                  </a:txBody>
                  <a:tcPr/>
                </a:tc>
              </a:tr>
              <a:tr h="30250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txBody>
                  <a:tcPr anchor="ctr">
                    <a:lnR w="127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txBody>
                  <a:tcPr>
                    <a:lnL w="12700" cap="flat" cmpd="sng" algn="ctr">
                      <a:solidFill>
                        <a:schemeClr val="tx1"/>
                      </a:solidFill>
                      <a:prstDash val="solid"/>
                      <a:round/>
                      <a:headEnd type="none" w="med" len="med"/>
                      <a:tailEnd type="none" w="med" len="med"/>
                    </a:lnL>
                    <a:noFill/>
                  </a:tcPr>
                </a:tc>
              </a:tr>
            </a:tbl>
          </a:graphicData>
        </a:graphic>
      </p:graphicFrame>
      <p:grpSp>
        <p:nvGrpSpPr>
          <p:cNvPr id="14" name="Gruppieren 13"/>
          <p:cNvGrpSpPr/>
          <p:nvPr/>
        </p:nvGrpSpPr>
        <p:grpSpPr>
          <a:xfrm>
            <a:off x="623392" y="2979631"/>
            <a:ext cx="3312368" cy="2321577"/>
            <a:chOff x="336145" y="0"/>
            <a:chExt cx="8471647" cy="5143500"/>
          </a:xfrm>
        </p:grpSpPr>
        <p:pic>
          <p:nvPicPr>
            <p:cNvPr id="15" name="Picture 2" descr="E:\Low res\Screenshots\EE_Screen 1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6145" y="0"/>
              <a:ext cx="8471647" cy="5143500"/>
            </a:xfrm>
            <a:prstGeom prst="rect">
              <a:avLst/>
            </a:prstGeom>
            <a:noFill/>
          </p:spPr>
        </p:pic>
        <p:sp>
          <p:nvSpPr>
            <p:cNvPr id="16" name="Rechteck 15"/>
            <p:cNvSpPr/>
            <p:nvPr/>
          </p:nvSpPr>
          <p:spPr>
            <a:xfrm>
              <a:off x="2542830" y="0"/>
              <a:ext cx="214314" cy="714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34290" y="2979631"/>
            <a:ext cx="3298217" cy="232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pieren 4"/>
          <p:cNvGrpSpPr/>
          <p:nvPr/>
        </p:nvGrpSpPr>
        <p:grpSpPr>
          <a:xfrm>
            <a:off x="4511824" y="2932417"/>
            <a:ext cx="3278300" cy="2368790"/>
            <a:chOff x="4511824" y="2932417"/>
            <a:chExt cx="3278300" cy="2368790"/>
          </a:xfrm>
        </p:grpSpPr>
        <p:sp>
          <p:nvSpPr>
            <p:cNvPr id="4" name="Rechteck 3"/>
            <p:cNvSpPr/>
            <p:nvPr/>
          </p:nvSpPr>
          <p:spPr bwMode="auto">
            <a:xfrm>
              <a:off x="4511824" y="2979630"/>
              <a:ext cx="3278300" cy="23215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charset="0"/>
              </a:endParaRPr>
            </a:p>
          </p:txBody>
        </p:sp>
        <p:pic>
          <p:nvPicPr>
            <p:cNvPr id="11" name="Picture 2" descr="\\W0021FS22\users\dibgr299\My Documents\_root\Guided Surgery\DI001\Bilder\Bilder_Product Pictures\Guide 1.ti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11824" y="2932417"/>
              <a:ext cx="3278300" cy="22492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6863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dirty="0" smtClean="0"/>
              <a:t>Sleeve-on-Drill concept</a:t>
            </a:r>
            <a:endParaRPr lang="en-GB" dirty="0"/>
          </a:p>
        </p:txBody>
      </p:sp>
      <p:sp>
        <p:nvSpPr>
          <p:cNvPr id="5" name="Inhaltsplatzhalter 4"/>
          <p:cNvSpPr>
            <a:spLocks noGrp="1"/>
          </p:cNvSpPr>
          <p:nvPr>
            <p:ph sz="half" idx="1"/>
          </p:nvPr>
        </p:nvSpPr>
        <p:spPr/>
        <p:txBody>
          <a:bodyPr/>
          <a:lstStyle/>
          <a:p>
            <a:r>
              <a:rPr lang="en-GB" dirty="0" smtClean="0"/>
              <a:t>Precise and safe </a:t>
            </a:r>
          </a:p>
          <a:p>
            <a:r>
              <a:rPr lang="en-GB" dirty="0" smtClean="0"/>
              <a:t>Shortest possible drill used</a:t>
            </a:r>
          </a:p>
          <a:p>
            <a:r>
              <a:rPr lang="en-GB" dirty="0" smtClean="0"/>
              <a:t>Easy handling</a:t>
            </a:r>
          </a:p>
          <a:p>
            <a:r>
              <a:rPr lang="en-GB" dirty="0" smtClean="0"/>
              <a:t>No “third” hand necessary </a:t>
            </a:r>
          </a:p>
          <a:p>
            <a:endParaRPr lang="en-GB" dirty="0"/>
          </a:p>
        </p:txBody>
      </p:sp>
      <p:pic>
        <p:nvPicPr>
          <p:cNvPr id="1026" name="Picture 2" descr="\\W0021FS22\users\dibgr299\My Documents\_root\Guided Surgery\DI001\Bilder\Bilder_Product Pictures\1224031-EV_26062b-GP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7469532" y="-321508"/>
            <a:ext cx="1584176" cy="588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76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The </a:t>
            </a:r>
            <a:r>
              <a:rPr lang="sv-SE" dirty="0" err="1" smtClean="0"/>
              <a:t>Sleeve</a:t>
            </a:r>
            <a:r>
              <a:rPr lang="sv-SE" dirty="0" smtClean="0"/>
              <a:t>-on-Drill </a:t>
            </a:r>
            <a:r>
              <a:rPr lang="sv-SE" dirty="0" err="1" smtClean="0"/>
              <a:t>concept</a:t>
            </a:r>
            <a:endParaRPr lang="sv-SE" dirty="0"/>
          </a:p>
        </p:txBody>
      </p:sp>
      <p:sp>
        <p:nvSpPr>
          <p:cNvPr id="8" name="TextBox 7"/>
          <p:cNvSpPr txBox="1"/>
          <p:nvPr/>
        </p:nvSpPr>
        <p:spPr>
          <a:xfrm rot="2703575">
            <a:off x="9965983" y="719675"/>
            <a:ext cx="2425700" cy="523220"/>
          </a:xfrm>
          <a:prstGeom prst="rect">
            <a:avLst/>
          </a:prstGeom>
          <a:noFill/>
        </p:spPr>
        <p:txBody>
          <a:bodyPr wrap="square" rtlCol="0">
            <a:spAutoFit/>
          </a:bodyPr>
          <a:lstStyle/>
          <a:p>
            <a:pPr algn="ctr"/>
            <a:r>
              <a:rPr lang="en-GB" sz="2800" dirty="0" smtClean="0">
                <a:solidFill>
                  <a:schemeClr val="bg1"/>
                </a:solidFill>
              </a:rPr>
              <a:t>Simplicity</a:t>
            </a:r>
          </a:p>
        </p:txBody>
      </p:sp>
      <p:pic>
        <p:nvPicPr>
          <p:cNvPr id="3" name="Bildobjekt 2" descr="1224246-Sleeve-on-drill_step3-GMC.png"/>
          <p:cNvPicPr>
            <a:picLocks noChangeAspect="1"/>
          </p:cNvPicPr>
          <p:nvPr/>
        </p:nvPicPr>
        <p:blipFill rotWithShape="1">
          <a:blip r:embed="rId2" cstate="screen">
            <a:extLst>
              <a:ext uri="{28A0092B-C50C-407E-A947-70E740481C1C}">
                <a14:useLocalDpi xmlns:a14="http://schemas.microsoft.com/office/drawing/2010/main"/>
              </a:ext>
            </a:extLst>
          </a:blip>
          <a:srcRect t="-2260"/>
          <a:stretch/>
        </p:blipFill>
        <p:spPr>
          <a:xfrm>
            <a:off x="8010885" y="1206878"/>
            <a:ext cx="2862906" cy="3956904"/>
          </a:xfrm>
          <a:prstGeom prst="rect">
            <a:avLst/>
          </a:prstGeom>
          <a:ln w="12700" cmpd="sng">
            <a:solidFill>
              <a:schemeClr val="accent6"/>
            </a:solidFill>
          </a:ln>
        </p:spPr>
      </p:pic>
      <p:pic>
        <p:nvPicPr>
          <p:cNvPr id="7" name="Bildobjekt 6" descr="1224245-Sleeve-on-drill_step2-GMC.png"/>
          <p:cNvPicPr>
            <a:picLocks noChangeAspect="1"/>
          </p:cNvPicPr>
          <p:nvPr/>
        </p:nvPicPr>
        <p:blipFill rotWithShape="1">
          <a:blip r:embed="rId3" cstate="screen">
            <a:extLst>
              <a:ext uri="{28A0092B-C50C-407E-A947-70E740481C1C}">
                <a14:useLocalDpi xmlns:a14="http://schemas.microsoft.com/office/drawing/2010/main"/>
              </a:ext>
            </a:extLst>
          </a:blip>
          <a:srcRect t="-1150"/>
          <a:stretch/>
        </p:blipFill>
        <p:spPr>
          <a:xfrm>
            <a:off x="4698517" y="1206878"/>
            <a:ext cx="2841602" cy="3961035"/>
          </a:xfrm>
          <a:prstGeom prst="rect">
            <a:avLst/>
          </a:prstGeom>
          <a:ln w="12700" cmpd="sng">
            <a:solidFill>
              <a:schemeClr val="accent6"/>
            </a:solidFill>
          </a:ln>
        </p:spPr>
      </p:pic>
      <p:pic>
        <p:nvPicPr>
          <p:cNvPr id="11" name="Bildobjekt 10" descr="1224242-Sleeve-on-drill_step1-GMC.png"/>
          <p:cNvPicPr>
            <a:picLocks noChangeAspect="1"/>
          </p:cNvPicPr>
          <p:nvPr/>
        </p:nvPicPr>
        <p:blipFill rotWithShape="1">
          <a:blip r:embed="rId4" cstate="screen">
            <a:extLst>
              <a:ext uri="{28A0092B-C50C-407E-A947-70E740481C1C}">
                <a14:useLocalDpi xmlns:a14="http://schemas.microsoft.com/office/drawing/2010/main"/>
              </a:ext>
            </a:extLst>
          </a:blip>
          <a:srcRect t="-1150"/>
          <a:stretch/>
        </p:blipFill>
        <p:spPr>
          <a:xfrm>
            <a:off x="1318210" y="1206878"/>
            <a:ext cx="2866870" cy="3961035"/>
          </a:xfrm>
          <a:prstGeom prst="rect">
            <a:avLst/>
          </a:prstGeom>
          <a:ln w="12700" cmpd="sng">
            <a:solidFill>
              <a:schemeClr val="accent6"/>
            </a:solidFill>
          </a:ln>
        </p:spPr>
      </p:pic>
      <p:sp>
        <p:nvSpPr>
          <p:cNvPr id="4" name="TextBox 3"/>
          <p:cNvSpPr txBox="1"/>
          <p:nvPr/>
        </p:nvSpPr>
        <p:spPr>
          <a:xfrm>
            <a:off x="1220930" y="5338786"/>
            <a:ext cx="6052750" cy="338554"/>
          </a:xfrm>
          <a:prstGeom prst="rect">
            <a:avLst/>
          </a:prstGeom>
          <a:noFill/>
        </p:spPr>
        <p:txBody>
          <a:bodyPr wrap="square" rtlCol="0">
            <a:spAutoFit/>
          </a:bodyPr>
          <a:lstStyle>
            <a:defPPr>
              <a:defRPr lang="en-US"/>
            </a:defPPr>
            <a:lvl1pPr>
              <a:defRPr sz="1400"/>
            </a:lvl1pPr>
          </a:lstStyle>
          <a:p>
            <a:r>
              <a:rPr lang="sv-SE" sz="1600" dirty="0" err="1" smtClean="0">
                <a:solidFill>
                  <a:schemeClr val="tx2"/>
                </a:solidFill>
              </a:rPr>
              <a:t>Sleeve</a:t>
            </a:r>
            <a:r>
              <a:rPr lang="sv-SE" sz="1600" dirty="0" smtClean="0">
                <a:solidFill>
                  <a:schemeClr val="tx2"/>
                </a:solidFill>
              </a:rPr>
              <a:t>-on-Drill instruments for simple and precise drill guidance.</a:t>
            </a:r>
            <a:endParaRPr lang="sv-SE" sz="1600" dirty="0">
              <a:solidFill>
                <a:schemeClr val="tx2"/>
              </a:solidFill>
            </a:endParaRPr>
          </a:p>
        </p:txBody>
      </p:sp>
      <p:sp>
        <p:nvSpPr>
          <p:cNvPr id="5" name="TextBox 4"/>
          <p:cNvSpPr txBox="1"/>
          <p:nvPr/>
        </p:nvSpPr>
        <p:spPr>
          <a:xfrm>
            <a:off x="213997" y="5817104"/>
            <a:ext cx="5460084" cy="276999"/>
          </a:xfrm>
          <a:prstGeom prst="rect">
            <a:avLst/>
          </a:prstGeom>
          <a:noFill/>
        </p:spPr>
        <p:txBody>
          <a:bodyPr wrap="none" rtlCol="0">
            <a:spAutoFit/>
          </a:bodyPr>
          <a:lstStyle/>
          <a:p>
            <a:r>
              <a:rPr lang="en-US" sz="1200" i="1" dirty="0" smtClean="0">
                <a:solidFill>
                  <a:schemeClr val="tx2"/>
                </a:solidFill>
              </a:rPr>
              <a:t>*Unique </a:t>
            </a:r>
            <a:r>
              <a:rPr lang="en-US" sz="1200" i="1" dirty="0">
                <a:solidFill>
                  <a:schemeClr val="tx2"/>
                </a:solidFill>
              </a:rPr>
              <a:t>for </a:t>
            </a:r>
            <a:r>
              <a:rPr lang="en-US" sz="1200" i="1" dirty="0" smtClean="0">
                <a:solidFill>
                  <a:schemeClr val="tx2"/>
                </a:solidFill>
              </a:rPr>
              <a:t>Astra Tech </a:t>
            </a:r>
            <a:r>
              <a:rPr lang="en-US" sz="1200" i="1" dirty="0">
                <a:solidFill>
                  <a:schemeClr val="tx2"/>
                </a:solidFill>
              </a:rPr>
              <a:t>Implant System EV, </a:t>
            </a:r>
            <a:r>
              <a:rPr lang="en-US" sz="1200" i="1" dirty="0" err="1" smtClean="0">
                <a:solidFill>
                  <a:schemeClr val="tx2"/>
                </a:solidFill>
              </a:rPr>
              <a:t>Ankylos</a:t>
            </a:r>
            <a:r>
              <a:rPr lang="en-US" sz="1200" i="1" dirty="0" smtClean="0">
                <a:solidFill>
                  <a:schemeClr val="tx2"/>
                </a:solidFill>
              </a:rPr>
              <a:t> </a:t>
            </a:r>
            <a:r>
              <a:rPr lang="en-US" sz="1200" i="1" dirty="0">
                <a:solidFill>
                  <a:schemeClr val="tx2"/>
                </a:solidFill>
              </a:rPr>
              <a:t>and </a:t>
            </a:r>
            <a:r>
              <a:rPr lang="en-US" sz="1200" i="1" dirty="0" err="1" smtClean="0">
                <a:solidFill>
                  <a:schemeClr val="tx2"/>
                </a:solidFill>
              </a:rPr>
              <a:t>Xive</a:t>
            </a:r>
            <a:r>
              <a:rPr lang="en-US" sz="1200" i="1" dirty="0" smtClean="0">
                <a:solidFill>
                  <a:schemeClr val="tx2"/>
                </a:solidFill>
              </a:rPr>
              <a:t> </a:t>
            </a:r>
            <a:r>
              <a:rPr lang="en-US" sz="1200" i="1" dirty="0">
                <a:solidFill>
                  <a:schemeClr val="tx2"/>
                </a:solidFill>
              </a:rPr>
              <a:t>implant </a:t>
            </a:r>
            <a:r>
              <a:rPr lang="en-US" sz="1200" i="1" dirty="0" smtClean="0">
                <a:solidFill>
                  <a:schemeClr val="tx2"/>
                </a:solidFill>
              </a:rPr>
              <a:t>systems</a:t>
            </a:r>
            <a:endParaRPr lang="sv-SE" sz="1200" i="1" dirty="0" err="1" smtClean="0">
              <a:solidFill>
                <a:schemeClr val="tx2"/>
              </a:solidFill>
            </a:endParaRPr>
          </a:p>
        </p:txBody>
      </p:sp>
      <p:sp>
        <p:nvSpPr>
          <p:cNvPr id="10" name="TextBox 5"/>
          <p:cNvSpPr txBox="1"/>
          <p:nvPr/>
        </p:nvSpPr>
        <p:spPr>
          <a:xfrm>
            <a:off x="10133300" y="908720"/>
            <a:ext cx="1584176" cy="757130"/>
          </a:xfrm>
          <a:prstGeom prst="rect">
            <a:avLst/>
          </a:prstGeom>
          <a:noFill/>
        </p:spPr>
        <p:txBody>
          <a:bodyPr wrap="square" rtlCol="0">
            <a:spAutoFit/>
          </a:bodyPr>
          <a:lstStyle/>
          <a:p>
            <a:pPr algn="ctr">
              <a:lnSpc>
                <a:spcPct val="80000"/>
              </a:lnSpc>
            </a:pPr>
            <a:r>
              <a:rPr lang="sv-SE" sz="1800" b="1" dirty="0" smtClean="0">
                <a:solidFill>
                  <a:schemeClr val="bg1"/>
                </a:solidFill>
              </a:rPr>
              <a:t>Simple</a:t>
            </a:r>
          </a:p>
          <a:p>
            <a:pPr algn="ctr">
              <a:lnSpc>
                <a:spcPct val="80000"/>
              </a:lnSpc>
            </a:pPr>
            <a:r>
              <a:rPr lang="sv-SE" sz="1800" b="1" dirty="0" smtClean="0">
                <a:solidFill>
                  <a:schemeClr val="bg1"/>
                </a:solidFill>
              </a:rPr>
              <a:t>&amp;</a:t>
            </a:r>
          </a:p>
          <a:p>
            <a:pPr algn="ctr">
              <a:lnSpc>
                <a:spcPct val="80000"/>
              </a:lnSpc>
            </a:pPr>
            <a:r>
              <a:rPr lang="sv-SE" sz="1800" b="1" dirty="0" smtClean="0">
                <a:solidFill>
                  <a:schemeClr val="bg1"/>
                </a:solidFill>
              </a:rPr>
              <a:t>Precise</a:t>
            </a:r>
          </a:p>
        </p:txBody>
      </p:sp>
      <p:sp>
        <p:nvSpPr>
          <p:cNvPr id="12" name="TextBox 11"/>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smtClean="0">
                <a:solidFill>
                  <a:schemeClr val="bg1"/>
                </a:solidFill>
              </a:rPr>
              <a:t>Precision and ease of use</a:t>
            </a:r>
            <a:endParaRPr lang="en-GB" b="1" dirty="0">
              <a:solidFill>
                <a:schemeClr val="bg1"/>
              </a:solidFill>
            </a:endParaRPr>
          </a:p>
        </p:txBody>
      </p:sp>
    </p:spTree>
    <p:extLst>
      <p:ext uri="{BB962C8B-B14F-4D97-AF65-F5344CB8AC3E}">
        <p14:creationId xmlns:p14="http://schemas.microsoft.com/office/powerpoint/2010/main" val="3725254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1224248-SIMPLANT-SAFE-Guide-and-sleeve-on-drill-GMC.png"/>
          <p:cNvPicPr>
            <a:picLocks noChangeAspect="1"/>
          </p:cNvPicPr>
          <p:nvPr/>
        </p:nvPicPr>
        <p:blipFill rotWithShape="1">
          <a:blip r:embed="rId2" cstate="screen">
            <a:extLst>
              <a:ext uri="{28A0092B-C50C-407E-A947-70E740481C1C}">
                <a14:useLocalDpi xmlns:a14="http://schemas.microsoft.com/office/drawing/2010/main"/>
              </a:ext>
            </a:extLst>
          </a:blip>
          <a:srcRect l="15370" t="3704" r="11111" b="6951"/>
          <a:stretch/>
        </p:blipFill>
        <p:spPr>
          <a:xfrm>
            <a:off x="5025090" y="442993"/>
            <a:ext cx="4088396" cy="4385543"/>
          </a:xfrm>
          <a:prstGeom prst="rect">
            <a:avLst/>
          </a:prstGeom>
        </p:spPr>
      </p:pic>
      <p:sp>
        <p:nvSpPr>
          <p:cNvPr id="2" name="Title 1"/>
          <p:cNvSpPr>
            <a:spLocks noGrp="1"/>
          </p:cNvSpPr>
          <p:nvPr>
            <p:ph type="title"/>
          </p:nvPr>
        </p:nvSpPr>
        <p:spPr>
          <a:xfrm>
            <a:off x="330201" y="555625"/>
            <a:ext cx="4924379" cy="1195901"/>
          </a:xfrm>
        </p:spPr>
        <p:txBody>
          <a:bodyPr/>
          <a:lstStyle/>
          <a:p>
            <a:r>
              <a:rPr lang="sv-SE" dirty="0" smtClean="0"/>
              <a:t>Simplant SAFE Guide </a:t>
            </a:r>
            <a:br>
              <a:rPr lang="sv-SE" dirty="0" smtClean="0"/>
            </a:br>
            <a:r>
              <a:rPr lang="sv-SE" dirty="0" smtClean="0"/>
              <a:t>– with lateral </a:t>
            </a:r>
            <a:r>
              <a:rPr lang="sv-SE" dirty="0"/>
              <a:t>access for improved accessibility</a:t>
            </a:r>
            <a:br>
              <a:rPr lang="sv-SE" dirty="0"/>
            </a:br>
            <a:endParaRPr lang="sv-SE" dirty="0"/>
          </a:p>
        </p:txBody>
      </p:sp>
      <p:sp>
        <p:nvSpPr>
          <p:cNvPr id="8" name="TextBox 7"/>
          <p:cNvSpPr txBox="1"/>
          <p:nvPr/>
        </p:nvSpPr>
        <p:spPr>
          <a:xfrm rot="2703575">
            <a:off x="9965983" y="719675"/>
            <a:ext cx="2425700" cy="523220"/>
          </a:xfrm>
          <a:prstGeom prst="rect">
            <a:avLst/>
          </a:prstGeom>
          <a:noFill/>
        </p:spPr>
        <p:txBody>
          <a:bodyPr wrap="square" rtlCol="0">
            <a:spAutoFit/>
          </a:bodyPr>
          <a:lstStyle/>
          <a:p>
            <a:pPr algn="ctr"/>
            <a:r>
              <a:rPr lang="en-GB" sz="2800" dirty="0" smtClean="0">
                <a:solidFill>
                  <a:schemeClr val="bg1"/>
                </a:solidFill>
              </a:rPr>
              <a:t>Simplicity</a:t>
            </a:r>
          </a:p>
        </p:txBody>
      </p:sp>
      <p:pic>
        <p:nvPicPr>
          <p:cNvPr id="9" name="Bildobjekt 8" descr="1224248_9_zoom.png"/>
          <p:cNvPicPr>
            <a:picLocks noChangeAspect="1"/>
          </p:cNvPicPr>
          <p:nvPr/>
        </p:nvPicPr>
        <p:blipFill rotWithShape="1">
          <a:blip r:embed="rId3" cstate="screen">
            <a:extLst>
              <a:ext uri="{28A0092B-C50C-407E-A947-70E740481C1C}">
                <a14:useLocalDpi xmlns:a14="http://schemas.microsoft.com/office/drawing/2010/main"/>
              </a:ext>
            </a:extLst>
          </a:blip>
          <a:srcRect l="7745" t="50945" b="14830"/>
          <a:stretch/>
        </p:blipFill>
        <p:spPr>
          <a:xfrm>
            <a:off x="704609" y="2127467"/>
            <a:ext cx="6870513" cy="3605397"/>
          </a:xfrm>
          <a:prstGeom prst="rect">
            <a:avLst/>
          </a:prstGeom>
        </p:spPr>
      </p:pic>
      <p:sp>
        <p:nvSpPr>
          <p:cNvPr id="12" name="TextBox 16"/>
          <p:cNvSpPr txBox="1"/>
          <p:nvPr/>
        </p:nvSpPr>
        <p:spPr>
          <a:xfrm rot="2724316">
            <a:off x="9675477" y="603185"/>
            <a:ext cx="3177642" cy="461665"/>
          </a:xfrm>
          <a:prstGeom prst="rect">
            <a:avLst/>
          </a:prstGeom>
          <a:noFill/>
        </p:spPr>
        <p:txBody>
          <a:bodyPr wrap="square" rtlCol="0">
            <a:spAutoFit/>
          </a:bodyPr>
          <a:lstStyle>
            <a:defPPr>
              <a:defRPr lang="en-US"/>
            </a:defPPr>
            <a:lvl1pPr algn="ctr">
              <a:defRPr sz="1800">
                <a:solidFill>
                  <a:schemeClr val="bg1"/>
                </a:solidFill>
              </a:defRPr>
            </a:lvl1pPr>
          </a:lstStyle>
          <a:p>
            <a:r>
              <a:rPr lang="en-GB" sz="2400" b="1" dirty="0" smtClean="0"/>
              <a:t>Flexibility</a:t>
            </a:r>
            <a:endParaRPr lang="en-GB" sz="2400" b="1" dirty="0"/>
          </a:p>
        </p:txBody>
      </p:sp>
      <p:sp>
        <p:nvSpPr>
          <p:cNvPr id="10" name="TextBox 9"/>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a:solidFill>
                  <a:schemeClr val="bg1"/>
                </a:solidFill>
              </a:rPr>
              <a:t>F</a:t>
            </a:r>
            <a:r>
              <a:rPr lang="en-GB" b="1" dirty="0" smtClean="0">
                <a:solidFill>
                  <a:schemeClr val="bg1"/>
                </a:solidFill>
              </a:rPr>
              <a:t>lexibility</a:t>
            </a:r>
            <a:endParaRPr lang="en-GB" b="1" dirty="0">
              <a:solidFill>
                <a:schemeClr val="bg1"/>
              </a:solidFill>
            </a:endParaRPr>
          </a:p>
        </p:txBody>
      </p:sp>
      <p:sp>
        <p:nvSpPr>
          <p:cNvPr id="11" name="TextBox 10"/>
          <p:cNvSpPr txBox="1"/>
          <p:nvPr/>
        </p:nvSpPr>
        <p:spPr>
          <a:xfrm>
            <a:off x="213997" y="5817104"/>
            <a:ext cx="5460084" cy="276999"/>
          </a:xfrm>
          <a:prstGeom prst="rect">
            <a:avLst/>
          </a:prstGeom>
          <a:noFill/>
        </p:spPr>
        <p:txBody>
          <a:bodyPr wrap="none" rtlCol="0">
            <a:spAutoFit/>
          </a:bodyPr>
          <a:lstStyle/>
          <a:p>
            <a:r>
              <a:rPr lang="en-US" sz="1200" i="1" dirty="0" smtClean="0">
                <a:solidFill>
                  <a:schemeClr val="tx2"/>
                </a:solidFill>
              </a:rPr>
              <a:t>*Unique </a:t>
            </a:r>
            <a:r>
              <a:rPr lang="en-US" sz="1200" i="1" dirty="0">
                <a:solidFill>
                  <a:schemeClr val="tx2"/>
                </a:solidFill>
              </a:rPr>
              <a:t>for </a:t>
            </a:r>
            <a:r>
              <a:rPr lang="en-US" sz="1200" i="1" dirty="0" smtClean="0">
                <a:solidFill>
                  <a:schemeClr val="tx2"/>
                </a:solidFill>
              </a:rPr>
              <a:t>Astra Tech </a:t>
            </a:r>
            <a:r>
              <a:rPr lang="en-US" sz="1200" i="1" dirty="0">
                <a:solidFill>
                  <a:schemeClr val="tx2"/>
                </a:solidFill>
              </a:rPr>
              <a:t>Implant System EV, </a:t>
            </a:r>
            <a:r>
              <a:rPr lang="en-US" sz="1200" i="1" dirty="0" err="1" smtClean="0">
                <a:solidFill>
                  <a:schemeClr val="tx2"/>
                </a:solidFill>
              </a:rPr>
              <a:t>Ankylos</a:t>
            </a:r>
            <a:r>
              <a:rPr lang="en-US" sz="1200" i="1" dirty="0" smtClean="0">
                <a:solidFill>
                  <a:schemeClr val="tx2"/>
                </a:solidFill>
              </a:rPr>
              <a:t> </a:t>
            </a:r>
            <a:r>
              <a:rPr lang="en-US" sz="1200" i="1" dirty="0">
                <a:solidFill>
                  <a:schemeClr val="tx2"/>
                </a:solidFill>
              </a:rPr>
              <a:t>and </a:t>
            </a:r>
            <a:r>
              <a:rPr lang="en-US" sz="1200" i="1" dirty="0" err="1" smtClean="0">
                <a:solidFill>
                  <a:schemeClr val="tx2"/>
                </a:solidFill>
              </a:rPr>
              <a:t>Xive</a:t>
            </a:r>
            <a:r>
              <a:rPr lang="en-US" sz="1200" i="1" dirty="0" smtClean="0">
                <a:solidFill>
                  <a:schemeClr val="tx2"/>
                </a:solidFill>
              </a:rPr>
              <a:t> </a:t>
            </a:r>
            <a:r>
              <a:rPr lang="en-US" sz="1200" i="1" dirty="0">
                <a:solidFill>
                  <a:schemeClr val="tx2"/>
                </a:solidFill>
              </a:rPr>
              <a:t>implant </a:t>
            </a:r>
            <a:r>
              <a:rPr lang="en-US" sz="1200" i="1" dirty="0" smtClean="0">
                <a:solidFill>
                  <a:schemeClr val="tx2"/>
                </a:solidFill>
              </a:rPr>
              <a:t>systems</a:t>
            </a:r>
            <a:endParaRPr lang="sv-SE" sz="1200" i="1" dirty="0" err="1" smtClean="0">
              <a:solidFill>
                <a:schemeClr val="tx2"/>
              </a:solidFill>
            </a:endParaRPr>
          </a:p>
        </p:txBody>
      </p:sp>
    </p:spTree>
    <p:extLst>
      <p:ext uri="{BB962C8B-B14F-4D97-AF65-F5344CB8AC3E}">
        <p14:creationId xmlns:p14="http://schemas.microsoft.com/office/powerpoint/2010/main" val="645930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1221500-Jaw_implant sizes-D.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9314" y="1795028"/>
            <a:ext cx="6260525" cy="3523284"/>
          </a:xfrm>
          <a:prstGeom prst="rect">
            <a:avLst/>
          </a:prstGeom>
        </p:spPr>
      </p:pic>
      <p:pic>
        <p:nvPicPr>
          <p:cNvPr id="19" name="Bildobjekt 18" descr="1220631-Crown_down implant pillar-D.pn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1952893" y="2781316"/>
            <a:ext cx="1805555" cy="3225259"/>
          </a:xfrm>
          <a:prstGeom prst="rect">
            <a:avLst/>
          </a:prstGeom>
        </p:spPr>
      </p:pic>
      <p:sp>
        <p:nvSpPr>
          <p:cNvPr id="4" name="Title 1"/>
          <p:cNvSpPr>
            <a:spLocks noGrp="1"/>
          </p:cNvSpPr>
          <p:nvPr>
            <p:ph type="title"/>
          </p:nvPr>
        </p:nvSpPr>
        <p:spPr/>
        <p:txBody>
          <a:bodyPr/>
          <a:lstStyle/>
          <a:p>
            <a:r>
              <a:rPr lang="en-US" dirty="0" smtClean="0"/>
              <a:t>The Astra Tech Implant System EV design philosophy</a:t>
            </a:r>
            <a:endParaRPr lang="en-US" dirty="0"/>
          </a:p>
        </p:txBody>
      </p:sp>
      <p:sp>
        <p:nvSpPr>
          <p:cNvPr id="3" name="Content Placeholder 2"/>
          <p:cNvSpPr>
            <a:spLocks noGrp="1"/>
          </p:cNvSpPr>
          <p:nvPr>
            <p:ph sz="half" idx="1"/>
          </p:nvPr>
        </p:nvSpPr>
        <p:spPr/>
        <p:txBody>
          <a:bodyPr/>
          <a:lstStyle/>
          <a:p>
            <a:r>
              <a:rPr lang="en-US" dirty="0" smtClean="0"/>
              <a:t>A site-specific, crown-down approach</a:t>
            </a:r>
            <a:endParaRPr lang="sv-SE" dirty="0" smtClean="0"/>
          </a:p>
          <a:p>
            <a:pPr lvl="1"/>
            <a:r>
              <a:rPr lang="sv-SE" dirty="0" smtClean="0"/>
              <a:t>Based upon the natural dentition</a:t>
            </a:r>
          </a:p>
          <a:p>
            <a:pPr lvl="1"/>
            <a:r>
              <a:rPr lang="sv-SE" dirty="0" smtClean="0"/>
              <a:t>A</a:t>
            </a:r>
            <a:r>
              <a:rPr lang="en-US" dirty="0" smtClean="0"/>
              <a:t>n individual assortment of components </a:t>
            </a:r>
            <a:br>
              <a:rPr lang="en-US" dirty="0" smtClean="0"/>
            </a:br>
            <a:r>
              <a:rPr lang="en-US" dirty="0" smtClean="0"/>
              <a:t>for each site</a:t>
            </a:r>
            <a:endParaRPr lang="en-US" dirty="0"/>
          </a:p>
        </p:txBody>
      </p:sp>
      <p:grpSp>
        <p:nvGrpSpPr>
          <p:cNvPr id="5" name="Grupp 4"/>
          <p:cNvGrpSpPr/>
          <p:nvPr/>
        </p:nvGrpSpPr>
        <p:grpSpPr>
          <a:xfrm>
            <a:off x="4251649" y="4393946"/>
            <a:ext cx="2455330" cy="605366"/>
            <a:chOff x="2137836" y="5154084"/>
            <a:chExt cx="2455330" cy="605366"/>
          </a:xfrm>
        </p:grpSpPr>
        <p:pic>
          <p:nvPicPr>
            <p:cNvPr id="21" name="Bildobjekt 20" descr="1211867-Symbol 3_0-D.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66953" y="5403850"/>
              <a:ext cx="355600" cy="355600"/>
            </a:xfrm>
            <a:prstGeom prst="rect">
              <a:avLst/>
            </a:prstGeom>
          </p:spPr>
        </p:pic>
        <p:pic>
          <p:nvPicPr>
            <p:cNvPr id="23" name="Bildobjekt 22" descr="1211868-Symbol 3_6-D.ep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33676" y="5403850"/>
              <a:ext cx="355600" cy="355600"/>
            </a:xfrm>
            <a:prstGeom prst="rect">
              <a:avLst/>
            </a:prstGeom>
          </p:spPr>
        </p:pic>
        <p:pic>
          <p:nvPicPr>
            <p:cNvPr id="24" name="Bildobjekt 23" descr="1211869-Symbol 4_2-D.eps"/>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00399" y="5403850"/>
              <a:ext cx="355600" cy="355600"/>
            </a:xfrm>
            <a:prstGeom prst="rect">
              <a:avLst/>
            </a:prstGeom>
          </p:spPr>
        </p:pic>
        <p:pic>
          <p:nvPicPr>
            <p:cNvPr id="25" name="Bildobjekt 24" descr="1211870-Symbol 4_8-D.eps"/>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67122" y="5403850"/>
              <a:ext cx="355600" cy="355600"/>
            </a:xfrm>
            <a:prstGeom prst="rect">
              <a:avLst/>
            </a:prstGeom>
          </p:spPr>
        </p:pic>
        <p:pic>
          <p:nvPicPr>
            <p:cNvPr id="26" name="Bildobjekt 25" descr="1211871-Symbol 5_4-D.eps"/>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133845" y="5403850"/>
              <a:ext cx="355600" cy="355600"/>
            </a:xfrm>
            <a:prstGeom prst="rect">
              <a:avLst/>
            </a:prstGeom>
          </p:spPr>
        </p:pic>
        <p:sp>
          <p:nvSpPr>
            <p:cNvPr id="8" name="textruta 7"/>
            <p:cNvSpPr txBox="1"/>
            <p:nvPr/>
          </p:nvSpPr>
          <p:spPr>
            <a:xfrm>
              <a:off x="2137836" y="5154084"/>
              <a:ext cx="592667" cy="246221"/>
            </a:xfrm>
            <a:prstGeom prst="rect">
              <a:avLst/>
            </a:prstGeom>
            <a:noFill/>
          </p:spPr>
          <p:txBody>
            <a:bodyPr wrap="square" rtlCol="0">
              <a:spAutoFit/>
            </a:bodyPr>
            <a:lstStyle/>
            <a:p>
              <a:pPr algn="ctr"/>
              <a:r>
                <a:rPr lang="sv-SE" sz="1000" dirty="0" err="1" smtClean="0">
                  <a:solidFill>
                    <a:schemeClr val="tx2"/>
                  </a:solidFill>
                </a:rPr>
                <a:t>Ø</a:t>
              </a:r>
              <a:r>
                <a:rPr lang="sv-SE" sz="1000" dirty="0" smtClean="0">
                  <a:solidFill>
                    <a:schemeClr val="tx2"/>
                  </a:solidFill>
                </a:rPr>
                <a:t> 3.0</a:t>
              </a:r>
            </a:p>
          </p:txBody>
        </p:sp>
        <p:sp>
          <p:nvSpPr>
            <p:cNvPr id="34" name="textruta 33"/>
            <p:cNvSpPr txBox="1"/>
            <p:nvPr/>
          </p:nvSpPr>
          <p:spPr>
            <a:xfrm>
              <a:off x="2614085" y="5154084"/>
              <a:ext cx="592667" cy="246221"/>
            </a:xfrm>
            <a:prstGeom prst="rect">
              <a:avLst/>
            </a:prstGeom>
            <a:noFill/>
          </p:spPr>
          <p:txBody>
            <a:bodyPr wrap="square" rtlCol="0">
              <a:spAutoFit/>
            </a:bodyPr>
            <a:lstStyle/>
            <a:p>
              <a:pPr algn="ctr"/>
              <a:r>
                <a:rPr lang="sv-SE" sz="1000" dirty="0" err="1" smtClean="0">
                  <a:solidFill>
                    <a:schemeClr val="tx2"/>
                  </a:solidFill>
                </a:rPr>
                <a:t>Ø</a:t>
              </a:r>
              <a:r>
                <a:rPr lang="sv-SE" sz="1000" dirty="0" smtClean="0">
                  <a:solidFill>
                    <a:schemeClr val="tx2"/>
                  </a:solidFill>
                </a:rPr>
                <a:t> 3.6</a:t>
              </a:r>
            </a:p>
          </p:txBody>
        </p:sp>
        <p:sp>
          <p:nvSpPr>
            <p:cNvPr id="35" name="textruta 34"/>
            <p:cNvSpPr txBox="1"/>
            <p:nvPr/>
          </p:nvSpPr>
          <p:spPr>
            <a:xfrm>
              <a:off x="3069168" y="5154084"/>
              <a:ext cx="592667" cy="246221"/>
            </a:xfrm>
            <a:prstGeom prst="rect">
              <a:avLst/>
            </a:prstGeom>
            <a:noFill/>
          </p:spPr>
          <p:txBody>
            <a:bodyPr wrap="square" rtlCol="0">
              <a:spAutoFit/>
            </a:bodyPr>
            <a:lstStyle/>
            <a:p>
              <a:pPr algn="ctr"/>
              <a:r>
                <a:rPr lang="sv-SE" sz="1000" dirty="0" err="1" smtClean="0">
                  <a:solidFill>
                    <a:schemeClr val="tx2"/>
                  </a:solidFill>
                </a:rPr>
                <a:t>Ø</a:t>
              </a:r>
              <a:r>
                <a:rPr lang="sv-SE" sz="1000" dirty="0" smtClean="0">
                  <a:solidFill>
                    <a:schemeClr val="tx2"/>
                  </a:solidFill>
                </a:rPr>
                <a:t> 4.2</a:t>
              </a:r>
            </a:p>
          </p:txBody>
        </p:sp>
        <p:sp>
          <p:nvSpPr>
            <p:cNvPr id="36" name="textruta 35"/>
            <p:cNvSpPr txBox="1"/>
            <p:nvPr/>
          </p:nvSpPr>
          <p:spPr>
            <a:xfrm>
              <a:off x="3534833" y="5154084"/>
              <a:ext cx="592667" cy="246221"/>
            </a:xfrm>
            <a:prstGeom prst="rect">
              <a:avLst/>
            </a:prstGeom>
            <a:noFill/>
          </p:spPr>
          <p:txBody>
            <a:bodyPr wrap="square" rtlCol="0">
              <a:spAutoFit/>
            </a:bodyPr>
            <a:lstStyle/>
            <a:p>
              <a:pPr algn="ctr"/>
              <a:r>
                <a:rPr lang="sv-SE" sz="1000" dirty="0" err="1" smtClean="0">
                  <a:solidFill>
                    <a:schemeClr val="tx2"/>
                  </a:solidFill>
                </a:rPr>
                <a:t>Ø</a:t>
              </a:r>
              <a:r>
                <a:rPr lang="sv-SE" sz="1000" dirty="0" smtClean="0">
                  <a:solidFill>
                    <a:schemeClr val="tx2"/>
                  </a:solidFill>
                </a:rPr>
                <a:t> 4.8</a:t>
              </a:r>
            </a:p>
          </p:txBody>
        </p:sp>
        <p:sp>
          <p:nvSpPr>
            <p:cNvPr id="37" name="textruta 36"/>
            <p:cNvSpPr txBox="1"/>
            <p:nvPr/>
          </p:nvSpPr>
          <p:spPr>
            <a:xfrm>
              <a:off x="4000499" y="5154084"/>
              <a:ext cx="592667" cy="246221"/>
            </a:xfrm>
            <a:prstGeom prst="rect">
              <a:avLst/>
            </a:prstGeom>
            <a:noFill/>
          </p:spPr>
          <p:txBody>
            <a:bodyPr wrap="square" rtlCol="0">
              <a:spAutoFit/>
            </a:bodyPr>
            <a:lstStyle/>
            <a:p>
              <a:pPr algn="ctr"/>
              <a:r>
                <a:rPr lang="sv-SE" sz="1000" dirty="0" err="1" smtClean="0">
                  <a:solidFill>
                    <a:schemeClr val="tx2"/>
                  </a:solidFill>
                </a:rPr>
                <a:t>Ø</a:t>
              </a:r>
              <a:r>
                <a:rPr lang="sv-SE" sz="1000" dirty="0" smtClean="0">
                  <a:solidFill>
                    <a:schemeClr val="tx2"/>
                  </a:solidFill>
                </a:rPr>
                <a:t> 5.4</a:t>
              </a:r>
            </a:p>
          </p:txBody>
        </p:sp>
      </p:grpSp>
    </p:spTree>
    <p:extLst>
      <p:ext uri="{BB962C8B-B14F-4D97-AF65-F5344CB8AC3E}">
        <p14:creationId xmlns:p14="http://schemas.microsoft.com/office/powerpoint/2010/main" val="295824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smtClean="0"/>
              <a:t>Supported implants and connections</a:t>
            </a:r>
            <a:endParaRPr lang="en-US" dirty="0"/>
          </a:p>
        </p:txBody>
      </p:sp>
      <p:sp>
        <p:nvSpPr>
          <p:cNvPr id="17" name="Content Placeholder 16"/>
          <p:cNvSpPr>
            <a:spLocks noGrp="1"/>
          </p:cNvSpPr>
          <p:nvPr>
            <p:ph sz="half" idx="1"/>
          </p:nvPr>
        </p:nvSpPr>
        <p:spPr>
          <a:xfrm>
            <a:off x="1920128" y="5619810"/>
            <a:ext cx="7654700" cy="256684"/>
          </a:xfrm>
        </p:spPr>
        <p:txBody>
          <a:bodyPr/>
          <a:lstStyle/>
          <a:p>
            <a:pPr marL="0" indent="0">
              <a:buNone/>
            </a:pPr>
            <a:r>
              <a:rPr lang="en-US" sz="1600" dirty="0" smtClean="0"/>
              <a:t>3.0 and 5.4 diameter implants are not fully supported with all drilling steps.</a:t>
            </a:r>
          </a:p>
        </p:txBody>
      </p:sp>
      <p:pic>
        <p:nvPicPr>
          <p:cNvPr id="3074" name="Picture 2" descr="U:\Eigene Dateien\_root\Guided Surgery\DI001\Bilder\Outline_marking\Overview\Overviews_Implant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94370" y="1319517"/>
            <a:ext cx="8215546" cy="409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255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Tube configuration</a:t>
            </a:r>
            <a:endParaRPr lang="en-US" dirty="0"/>
          </a:p>
        </p:txBody>
      </p:sp>
      <p:sp>
        <p:nvSpPr>
          <p:cNvPr id="4" name="Content Placeholder 3"/>
          <p:cNvSpPr>
            <a:spLocks noGrp="1"/>
          </p:cNvSpPr>
          <p:nvPr>
            <p:ph sz="half" idx="1"/>
          </p:nvPr>
        </p:nvSpPr>
        <p:spPr/>
        <p:txBody>
          <a:bodyPr/>
          <a:lstStyle/>
          <a:p>
            <a:r>
              <a:rPr lang="en-US" dirty="0" smtClean="0"/>
              <a:t>Closed tubes where mouth opening capacity </a:t>
            </a:r>
            <a:br>
              <a:rPr lang="en-US" dirty="0" smtClean="0"/>
            </a:br>
            <a:r>
              <a:rPr lang="en-US" dirty="0" smtClean="0"/>
              <a:t>is not an issue</a:t>
            </a: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1998" y="3542865"/>
            <a:ext cx="894767" cy="93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9990" y="2391407"/>
            <a:ext cx="945258"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W0021FS22\users\dibgr299\My Documents\_root\Guided Surgery\DI001\Bilder\Bilder_Product Pictures\Variant bilder2.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7362" y="3041204"/>
            <a:ext cx="5420563" cy="297384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1549263" y="3255503"/>
            <a:ext cx="6541567" cy="140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lnSpc>
                <a:spcPct val="50000"/>
              </a:lnSpc>
              <a:buFont typeface="Arial" pitchFamily="34" charset="0"/>
              <a:buNone/>
            </a:pPr>
            <a:endParaRPr lang="en-US" sz="2000" kern="0" dirty="0" smtClean="0"/>
          </a:p>
          <a:p>
            <a:pPr marL="0" indent="0">
              <a:buFont typeface="Arial" pitchFamily="34" charset="0"/>
              <a:buNone/>
            </a:pPr>
            <a:r>
              <a:rPr lang="en-US" sz="2000" kern="0" dirty="0" smtClean="0">
                <a:solidFill>
                  <a:schemeClr val="tx2"/>
                </a:solidFill>
              </a:rPr>
              <a:t>Open tubes when mouth opening capacity </a:t>
            </a:r>
            <a:br>
              <a:rPr lang="en-US" sz="2000" kern="0" dirty="0" smtClean="0">
                <a:solidFill>
                  <a:schemeClr val="tx2"/>
                </a:solidFill>
              </a:rPr>
            </a:br>
            <a:r>
              <a:rPr lang="en-US" sz="2000" kern="0" dirty="0" smtClean="0">
                <a:solidFill>
                  <a:schemeClr val="tx2"/>
                </a:solidFill>
              </a:rPr>
              <a:t>is limited</a:t>
            </a:r>
          </a:p>
        </p:txBody>
      </p:sp>
      <p:sp>
        <p:nvSpPr>
          <p:cNvPr id="8" name="Content Placeholder 3"/>
          <p:cNvSpPr txBox="1">
            <a:spLocks/>
          </p:cNvSpPr>
          <p:nvPr/>
        </p:nvSpPr>
        <p:spPr bwMode="auto">
          <a:xfrm>
            <a:off x="6756978" y="1402371"/>
            <a:ext cx="8125743"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lnSpc>
                <a:spcPct val="120000"/>
              </a:lnSpc>
              <a:buFont typeface="Arial" pitchFamily="34" charset="0"/>
              <a:buNone/>
            </a:pPr>
            <a:r>
              <a:rPr lang="en-US" sz="1600" dirty="0" smtClean="0">
                <a:solidFill>
                  <a:schemeClr val="tx2"/>
                </a:solidFill>
              </a:rPr>
              <a:t>The two most common implant sizes in same tube:</a:t>
            </a:r>
          </a:p>
        </p:txBody>
      </p:sp>
      <p:grpSp>
        <p:nvGrpSpPr>
          <p:cNvPr id="9" name="Grupp 8"/>
          <p:cNvGrpSpPr/>
          <p:nvPr/>
        </p:nvGrpSpPr>
        <p:grpSpPr>
          <a:xfrm>
            <a:off x="6758840" y="2427574"/>
            <a:ext cx="4466455" cy="792088"/>
            <a:chOff x="1415480" y="2581995"/>
            <a:chExt cx="4466455" cy="792088"/>
          </a:xfrm>
        </p:grpSpPr>
        <p:pic>
          <p:nvPicPr>
            <p:cNvPr id="10"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83423" y="2691829"/>
              <a:ext cx="798512"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3"/>
            <p:cNvSpPr txBox="1">
              <a:spLocks/>
            </p:cNvSpPr>
            <p:nvPr/>
          </p:nvSpPr>
          <p:spPr bwMode="auto">
            <a:xfrm>
              <a:off x="1415480" y="2581995"/>
              <a:ext cx="377362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1588" lvl="1" indent="0">
                <a:lnSpc>
                  <a:spcPct val="140000"/>
                </a:lnSpc>
                <a:buFontTx/>
                <a:buNone/>
              </a:pPr>
              <a:r>
                <a:rPr lang="en-US" sz="2000" dirty="0" smtClean="0">
                  <a:solidFill>
                    <a:schemeClr val="tx2"/>
                  </a:solidFill>
                </a:rPr>
                <a:t>(WD) </a:t>
              </a:r>
              <a:r>
                <a:rPr lang="en-US" sz="2000" b="1" dirty="0" smtClean="0">
                  <a:solidFill>
                    <a:schemeClr val="tx2"/>
                  </a:solidFill>
                </a:rPr>
                <a:t>Wide Diameter</a:t>
              </a:r>
              <a:r>
                <a:rPr lang="en-US" sz="2000" dirty="0" smtClean="0">
                  <a:solidFill>
                    <a:schemeClr val="tx2"/>
                  </a:solidFill>
                </a:rPr>
                <a:t>:</a:t>
              </a:r>
              <a:endParaRPr lang="en-US" sz="2000" dirty="0">
                <a:solidFill>
                  <a:schemeClr val="tx2"/>
                </a:solidFill>
              </a:endParaRPr>
            </a:p>
          </p:txBody>
        </p:sp>
      </p:grpSp>
      <p:grpSp>
        <p:nvGrpSpPr>
          <p:cNvPr id="12" name="Grupp 4"/>
          <p:cNvGrpSpPr/>
          <p:nvPr/>
        </p:nvGrpSpPr>
        <p:grpSpPr>
          <a:xfrm>
            <a:off x="6780916" y="1762411"/>
            <a:ext cx="5090492" cy="792088"/>
            <a:chOff x="1437556" y="1916832"/>
            <a:chExt cx="5090492" cy="792088"/>
          </a:xfrm>
        </p:grpSpPr>
        <p:pic>
          <p:nvPicPr>
            <p:cNvPr id="13"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83423" y="1988840"/>
              <a:ext cx="144462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3"/>
            <p:cNvSpPr txBox="1">
              <a:spLocks/>
            </p:cNvSpPr>
            <p:nvPr/>
          </p:nvSpPr>
          <p:spPr bwMode="auto">
            <a:xfrm>
              <a:off x="1437556" y="1916832"/>
              <a:ext cx="377362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1588" lvl="1" indent="0">
                <a:lnSpc>
                  <a:spcPct val="140000"/>
                </a:lnSpc>
                <a:buNone/>
              </a:pPr>
              <a:r>
                <a:rPr lang="en-US" sz="2000" dirty="0">
                  <a:solidFill>
                    <a:schemeClr val="tx2"/>
                  </a:solidFill>
                </a:rPr>
                <a:t>(ND) </a:t>
              </a:r>
              <a:r>
                <a:rPr lang="en-US" sz="2000" b="1" dirty="0">
                  <a:solidFill>
                    <a:schemeClr val="tx2"/>
                  </a:solidFill>
                </a:rPr>
                <a:t>Narrow Diameter</a:t>
              </a:r>
              <a:r>
                <a:rPr lang="en-US" sz="2000" dirty="0">
                  <a:solidFill>
                    <a:schemeClr val="tx2"/>
                  </a:solidFill>
                </a:rPr>
                <a:t>:</a:t>
              </a:r>
            </a:p>
          </p:txBody>
        </p:sp>
      </p:grpSp>
    </p:spTree>
    <p:extLst>
      <p:ext uri="{BB962C8B-B14F-4D97-AF65-F5344CB8AC3E}">
        <p14:creationId xmlns:p14="http://schemas.microsoft.com/office/powerpoint/2010/main" val="868383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smtClean="0"/>
              <a:t>Surgical treatment and drill logics</a:t>
            </a:r>
            <a:endParaRPr lang="en-GB" dirty="0"/>
          </a:p>
        </p:txBody>
      </p:sp>
      <p:grpSp>
        <p:nvGrpSpPr>
          <p:cNvPr id="2" name="Gruppieren 1"/>
          <p:cNvGrpSpPr/>
          <p:nvPr/>
        </p:nvGrpSpPr>
        <p:grpSpPr>
          <a:xfrm>
            <a:off x="1197212" y="1198151"/>
            <a:ext cx="9797576" cy="4723429"/>
            <a:chOff x="1243886" y="1340768"/>
            <a:chExt cx="9797576" cy="4795535"/>
          </a:xfrm>
        </p:grpSpPr>
        <p:pic>
          <p:nvPicPr>
            <p:cNvPr id="4098" name="Picture 2" descr="U:\Eigene Dateien\_root\Guided Surgery\DI001\Bilder\Outline_marking\Overview\Overviews_Bone_preparatio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43886" y="1340768"/>
              <a:ext cx="9797576" cy="47955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Eigene Dateien\_root\Guided Surgery\DI001\Bilder\Outline_marking\Overview\Overviews_Bone_preparatio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224655" y="5580413"/>
              <a:ext cx="403761" cy="403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Eigene Dateien\_root\Guided Surgery\DI001\Bilder\Outline_marking\Overview\Overviews_Bone_preparation.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617033" y="5543798"/>
              <a:ext cx="403761" cy="5007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598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Bone classification</a:t>
            </a:r>
            <a:endParaRPr lang="en-US" dirty="0"/>
          </a:p>
        </p:txBody>
      </p:sp>
      <p:sp>
        <p:nvSpPr>
          <p:cNvPr id="4" name="Content Placeholder 3"/>
          <p:cNvSpPr>
            <a:spLocks noGrp="1"/>
          </p:cNvSpPr>
          <p:nvPr>
            <p:ph sz="half" idx="1"/>
          </p:nvPr>
        </p:nvSpPr>
        <p:spPr>
          <a:xfrm>
            <a:off x="330202" y="1576974"/>
            <a:ext cx="5053168" cy="2544265"/>
          </a:xfrm>
        </p:spPr>
        <p:txBody>
          <a:bodyPr/>
          <a:lstStyle/>
          <a:p>
            <a:r>
              <a:rPr lang="en-US" dirty="0" smtClean="0"/>
              <a:t>One drilling protocol for preparation of the </a:t>
            </a:r>
            <a:r>
              <a:rPr lang="en-US" dirty="0" err="1" smtClean="0"/>
              <a:t>spongious</a:t>
            </a:r>
            <a:r>
              <a:rPr lang="en-US" dirty="0" smtClean="0"/>
              <a:t> bone</a:t>
            </a:r>
          </a:p>
          <a:p>
            <a:r>
              <a:rPr lang="en-US" dirty="0"/>
              <a:t>Two options for preparation of </a:t>
            </a:r>
            <a:br>
              <a:rPr lang="en-US" dirty="0"/>
            </a:br>
            <a:r>
              <a:rPr lang="en-US" dirty="0"/>
              <a:t>the cortical bone </a:t>
            </a:r>
          </a:p>
          <a:p>
            <a:endParaRPr lang="en-US" dirty="0" smtClean="0"/>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23215" y="555626"/>
            <a:ext cx="2436334" cy="474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95"/>
          <a:stretch/>
        </p:blipFill>
        <p:spPr bwMode="auto">
          <a:xfrm>
            <a:off x="6711047" y="555626"/>
            <a:ext cx="1538393" cy="474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923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left)">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Drilling protocol </a:t>
            </a:r>
            <a:br>
              <a:rPr lang="en-US" dirty="0" smtClean="0"/>
            </a:br>
            <a:r>
              <a:rPr lang="en-US" dirty="0" smtClean="0"/>
              <a:t>– </a:t>
            </a:r>
            <a:r>
              <a:rPr lang="en-US" dirty="0" err="1" smtClean="0"/>
              <a:t>OsseoSpeed</a:t>
            </a:r>
            <a:r>
              <a:rPr lang="en-US" dirty="0" smtClean="0"/>
              <a:t> EV Straight</a:t>
            </a:r>
            <a:endParaRPr lang="en-US" dirty="0"/>
          </a:p>
        </p:txBody>
      </p:sp>
      <p:pic>
        <p:nvPicPr>
          <p:cNvPr id="4" name="Bildobjekt 3"/>
          <p:cNvPicPr>
            <a:picLocks noChangeAspect="1"/>
          </p:cNvPicPr>
          <p:nvPr/>
        </p:nvPicPr>
        <p:blipFill>
          <a:blip r:embed="rId2"/>
          <a:stretch>
            <a:fillRect/>
          </a:stretch>
        </p:blipFill>
        <p:spPr>
          <a:xfrm>
            <a:off x="1883532" y="769413"/>
            <a:ext cx="8424936" cy="5308650"/>
          </a:xfrm>
          <a:prstGeom prst="rect">
            <a:avLst/>
          </a:prstGeom>
        </p:spPr>
      </p:pic>
    </p:spTree>
    <p:extLst>
      <p:ext uri="{BB962C8B-B14F-4D97-AF65-F5344CB8AC3E}">
        <p14:creationId xmlns:p14="http://schemas.microsoft.com/office/powerpoint/2010/main" val="3771354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smtClean="0"/>
              <a:t>Drilling protocol </a:t>
            </a:r>
            <a:br>
              <a:rPr lang="en-US" dirty="0" smtClean="0"/>
            </a:br>
            <a:r>
              <a:rPr lang="en-US" dirty="0" smtClean="0"/>
              <a:t>– </a:t>
            </a:r>
            <a:r>
              <a:rPr lang="en-US" dirty="0" err="1" smtClean="0"/>
              <a:t>OsseoSpeed</a:t>
            </a:r>
            <a:r>
              <a:rPr lang="en-US" dirty="0" smtClean="0"/>
              <a:t> EV Conical</a:t>
            </a:r>
            <a:endParaRPr lang="en-US" dirty="0"/>
          </a:p>
        </p:txBody>
      </p:sp>
      <p:pic>
        <p:nvPicPr>
          <p:cNvPr id="5" name="Bildobjekt 4"/>
          <p:cNvPicPr>
            <a:picLocks noChangeAspect="1"/>
          </p:cNvPicPr>
          <p:nvPr/>
        </p:nvPicPr>
        <p:blipFill>
          <a:blip r:embed="rId2"/>
          <a:stretch>
            <a:fillRect/>
          </a:stretch>
        </p:blipFill>
        <p:spPr>
          <a:xfrm>
            <a:off x="2027548" y="1191948"/>
            <a:ext cx="8136904" cy="4651912"/>
          </a:xfrm>
          <a:prstGeom prst="rect">
            <a:avLst/>
          </a:prstGeom>
        </p:spPr>
      </p:pic>
    </p:spTree>
    <p:extLst>
      <p:ext uri="{BB962C8B-B14F-4D97-AF65-F5344CB8AC3E}">
        <p14:creationId xmlns:p14="http://schemas.microsoft.com/office/powerpoint/2010/main" val="66133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4"/>
          <p:cNvSpPr>
            <a:spLocks noGrp="1"/>
          </p:cNvSpPr>
          <p:nvPr>
            <p:ph type="title"/>
          </p:nvPr>
        </p:nvSpPr>
        <p:spPr/>
        <p:txBody>
          <a:bodyPr/>
          <a:lstStyle/>
          <a:p>
            <a:r>
              <a:rPr lang="en-US" smtClean="0"/>
              <a:t>Osteotomy preparation options</a:t>
            </a:r>
            <a:endParaRPr lang="en-US" dirty="0"/>
          </a:p>
        </p:txBody>
      </p:sp>
      <p:grpSp>
        <p:nvGrpSpPr>
          <p:cNvPr id="2" name="Group 1"/>
          <p:cNvGrpSpPr/>
          <p:nvPr/>
        </p:nvGrpSpPr>
        <p:grpSpPr>
          <a:xfrm>
            <a:off x="1032963" y="1220865"/>
            <a:ext cx="10126075" cy="4392488"/>
            <a:chOff x="342544" y="1220865"/>
            <a:chExt cx="10126075" cy="4392488"/>
          </a:xfrm>
        </p:grpSpPr>
        <p:sp>
          <p:nvSpPr>
            <p:cNvPr id="17" name="TextBox 3"/>
            <p:cNvSpPr txBox="1"/>
            <p:nvPr/>
          </p:nvSpPr>
          <p:spPr>
            <a:xfrm>
              <a:off x="2003942" y="2442488"/>
              <a:ext cx="828326" cy="2308324"/>
            </a:xfrm>
            <a:prstGeom prst="rect">
              <a:avLst/>
            </a:prstGeom>
            <a:noFill/>
          </p:spPr>
          <p:txBody>
            <a:bodyPr wrap="square" rtlCol="0">
              <a:spAutoFit/>
            </a:bodyPr>
            <a:lstStyle/>
            <a:p>
              <a:r>
                <a:rPr lang="en-US" sz="1600" dirty="0" smtClean="0">
                  <a:solidFill>
                    <a:srgbClr val="000000"/>
                  </a:solidFill>
                </a:rPr>
                <a:t>– 0.3</a:t>
              </a:r>
              <a:endParaRPr lang="en-US" sz="1600" dirty="0">
                <a:solidFill>
                  <a:srgbClr val="000000"/>
                </a:solidFill>
              </a:endParaRPr>
            </a:p>
            <a:p>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r>
                <a:rPr lang="en-US" sz="1600" dirty="0" smtClean="0">
                  <a:solidFill>
                    <a:srgbClr val="000000"/>
                  </a:solidFill>
                </a:rPr>
                <a:t>– 0.5</a:t>
              </a:r>
              <a:endParaRPr lang="en-US" sz="1600" dirty="0">
                <a:solidFill>
                  <a:srgbClr val="000000"/>
                </a:solidFill>
              </a:endParaRPr>
            </a:p>
            <a:p>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r>
                <a:rPr lang="en-US" sz="1600" dirty="0" smtClean="0">
                  <a:solidFill>
                    <a:srgbClr val="000000"/>
                  </a:solidFill>
                </a:rPr>
                <a:t>– 1.1</a:t>
              </a:r>
            </a:p>
          </p:txBody>
        </p:sp>
        <p:grpSp>
          <p:nvGrpSpPr>
            <p:cNvPr id="27" name="Grupp 26"/>
            <p:cNvGrpSpPr/>
            <p:nvPr/>
          </p:nvGrpSpPr>
          <p:grpSpPr>
            <a:xfrm>
              <a:off x="2887209" y="1256082"/>
              <a:ext cx="2513980" cy="4326079"/>
              <a:chOff x="3843182" y="1447993"/>
              <a:chExt cx="2513980" cy="4326079"/>
            </a:xfrm>
          </p:grpSpPr>
          <p:pic>
            <p:nvPicPr>
              <p:cNvPr id="1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7949" y="2400466"/>
                <a:ext cx="1401733" cy="337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9"/>
              <p:cNvSpPr txBox="1"/>
              <p:nvPr/>
            </p:nvSpPr>
            <p:spPr>
              <a:xfrm>
                <a:off x="5528837" y="2634399"/>
                <a:ext cx="828325" cy="2308324"/>
              </a:xfrm>
              <a:prstGeom prst="rect">
                <a:avLst/>
              </a:prstGeom>
              <a:noFill/>
            </p:spPr>
            <p:txBody>
              <a:bodyPr wrap="square" rtlCol="0">
                <a:spAutoFit/>
              </a:bodyPr>
              <a:lstStyle/>
              <a:p>
                <a:r>
                  <a:rPr lang="en-US" sz="1600" dirty="0" smtClean="0">
                    <a:solidFill>
                      <a:srgbClr val="000000"/>
                    </a:solidFill>
                  </a:rPr>
                  <a:t>– 0.0</a:t>
                </a:r>
                <a:endParaRPr lang="en-US" sz="1600" dirty="0">
                  <a:solidFill>
                    <a:srgbClr val="000000"/>
                  </a:solidFill>
                </a:endParaRPr>
              </a:p>
              <a:p>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r>
                  <a:rPr lang="en-US" sz="1600" dirty="0" smtClean="0">
                    <a:solidFill>
                      <a:srgbClr val="000000"/>
                    </a:solidFill>
                  </a:rPr>
                  <a:t>– 0.5</a:t>
                </a:r>
                <a:endParaRPr lang="en-US" sz="1600" dirty="0">
                  <a:solidFill>
                    <a:srgbClr val="000000"/>
                  </a:solidFill>
                </a:endParaRPr>
              </a:p>
              <a:p>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r>
                  <a:rPr lang="en-US" sz="1600" dirty="0" smtClean="0">
                    <a:solidFill>
                      <a:srgbClr val="000000"/>
                    </a:solidFill>
                  </a:rPr>
                  <a:t>– 1.1</a:t>
                </a:r>
              </a:p>
            </p:txBody>
          </p:sp>
          <p:pic>
            <p:nvPicPr>
              <p:cNvPr id="23"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43182" y="1447993"/>
                <a:ext cx="2036794" cy="88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upp 3"/>
            <p:cNvGrpSpPr/>
            <p:nvPr/>
          </p:nvGrpSpPr>
          <p:grpSpPr>
            <a:xfrm>
              <a:off x="342544" y="1220865"/>
              <a:ext cx="2015797" cy="4392488"/>
              <a:chOff x="1286174" y="1412776"/>
              <a:chExt cx="2015797" cy="4392488"/>
            </a:xfrm>
          </p:grpSpPr>
          <p:pic>
            <p:nvPicPr>
              <p:cNvPr id="1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5550" y="2431659"/>
                <a:ext cx="1401733" cy="337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86174" y="1412776"/>
                <a:ext cx="2015797" cy="858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Grupp 27"/>
            <p:cNvGrpSpPr/>
            <p:nvPr/>
          </p:nvGrpSpPr>
          <p:grpSpPr>
            <a:xfrm>
              <a:off x="5557792" y="1463679"/>
              <a:ext cx="2811501" cy="4131823"/>
              <a:chOff x="6513765" y="1655590"/>
              <a:chExt cx="2811501" cy="4131823"/>
            </a:xfrm>
          </p:grpSpPr>
          <p:pic>
            <p:nvPicPr>
              <p:cNvPr id="13"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33693" y="2391709"/>
                <a:ext cx="1393988" cy="339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0"/>
              <p:cNvSpPr txBox="1"/>
              <p:nvPr/>
            </p:nvSpPr>
            <p:spPr>
              <a:xfrm>
                <a:off x="8054204" y="2634398"/>
                <a:ext cx="1271062" cy="2308324"/>
              </a:xfrm>
              <a:prstGeom prst="rect">
                <a:avLst/>
              </a:prstGeom>
              <a:noFill/>
            </p:spPr>
            <p:txBody>
              <a:bodyPr wrap="square" rtlCol="0">
                <a:spAutoFit/>
              </a:bodyPr>
              <a:lstStyle/>
              <a:p>
                <a:r>
                  <a:rPr lang="en-US" sz="1600" dirty="0" smtClean="0">
                    <a:solidFill>
                      <a:srgbClr val="000000"/>
                    </a:solidFill>
                  </a:rPr>
                  <a:t>– 0.0/  0.3</a:t>
                </a:r>
                <a:endParaRPr lang="en-US" sz="1600" dirty="0">
                  <a:solidFill>
                    <a:srgbClr val="000000"/>
                  </a:solidFill>
                </a:endParaRPr>
              </a:p>
              <a:p>
                <a:pPr>
                  <a:lnSpc>
                    <a:spcPct val="200000"/>
                  </a:lnSpc>
                </a:pPr>
                <a:endParaRPr lang="en-US" sz="1600" dirty="0" smtClean="0">
                  <a:solidFill>
                    <a:srgbClr val="000000"/>
                  </a:solidFill>
                </a:endParaRPr>
              </a:p>
              <a:p>
                <a:endParaRPr lang="en-US" sz="1600" dirty="0" smtClean="0">
                  <a:solidFill>
                    <a:srgbClr val="000000"/>
                  </a:solidFill>
                </a:endParaRPr>
              </a:p>
              <a:p>
                <a:r>
                  <a:rPr lang="en-US" sz="1600" dirty="0" smtClean="0">
                    <a:solidFill>
                      <a:srgbClr val="000000"/>
                    </a:solidFill>
                  </a:rPr>
                  <a:t>– 0.5</a:t>
                </a:r>
                <a:endParaRPr lang="en-US" sz="1600" dirty="0">
                  <a:solidFill>
                    <a:srgbClr val="000000"/>
                  </a:solidFill>
                </a:endParaRPr>
              </a:p>
              <a:p>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r>
                  <a:rPr lang="en-US" sz="1600" dirty="0" smtClean="0">
                    <a:solidFill>
                      <a:srgbClr val="000000"/>
                    </a:solidFill>
                  </a:rPr>
                  <a:t>– 0.5</a:t>
                </a:r>
              </a:p>
            </p:txBody>
          </p:sp>
          <p:pic>
            <p:nvPicPr>
              <p:cNvPr id="25" name="Picture 1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513765" y="1655590"/>
                <a:ext cx="1784821" cy="60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9" name="Grupp 28"/>
            <p:cNvGrpSpPr/>
            <p:nvPr/>
          </p:nvGrpSpPr>
          <p:grpSpPr>
            <a:xfrm>
              <a:off x="8161625" y="1493637"/>
              <a:ext cx="2306994" cy="4079766"/>
              <a:chOff x="9117598" y="1685548"/>
              <a:chExt cx="2306994" cy="4079766"/>
            </a:xfrm>
          </p:grpSpPr>
          <p:pic>
            <p:nvPicPr>
              <p:cNvPr id="10"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181250" y="2391709"/>
                <a:ext cx="1401732" cy="337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1"/>
              <p:cNvSpPr txBox="1"/>
              <p:nvPr/>
            </p:nvSpPr>
            <p:spPr>
              <a:xfrm>
                <a:off x="10535705" y="2634398"/>
                <a:ext cx="888887" cy="2308324"/>
              </a:xfrm>
              <a:prstGeom prst="rect">
                <a:avLst/>
              </a:prstGeom>
              <a:noFill/>
            </p:spPr>
            <p:txBody>
              <a:bodyPr wrap="square" rtlCol="0">
                <a:spAutoFit/>
              </a:bodyPr>
              <a:lstStyle/>
              <a:p>
                <a:r>
                  <a:rPr lang="en-US" sz="1600" dirty="0" smtClean="0">
                    <a:solidFill>
                      <a:srgbClr val="000000"/>
                    </a:solidFill>
                  </a:rPr>
                  <a:t>– 0.0</a:t>
                </a:r>
                <a:endParaRPr lang="en-US" sz="1600" dirty="0">
                  <a:solidFill>
                    <a:srgbClr val="000000"/>
                  </a:solidFill>
                </a:endParaRPr>
              </a:p>
              <a:p>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r>
                  <a:rPr lang="en-US" sz="1600" dirty="0" smtClean="0">
                    <a:solidFill>
                      <a:srgbClr val="000000"/>
                    </a:solidFill>
                  </a:rPr>
                  <a:t>– 0.15</a:t>
                </a:r>
                <a:endParaRPr lang="en-US" sz="1600" dirty="0">
                  <a:solidFill>
                    <a:srgbClr val="000000"/>
                  </a:solidFill>
                </a:endParaRPr>
              </a:p>
              <a:p>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r>
                  <a:rPr lang="en-US" sz="1600" dirty="0" smtClean="0">
                    <a:solidFill>
                      <a:srgbClr val="000000"/>
                    </a:solidFill>
                  </a:rPr>
                  <a:t>– 0.5</a:t>
                </a:r>
              </a:p>
            </p:txBody>
          </p:sp>
          <p:pic>
            <p:nvPicPr>
              <p:cNvPr id="26" name="Picture 1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117598" y="1685548"/>
                <a:ext cx="1690329" cy="579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826670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Eigene Dateien\_root\Guided Surgery\DI001\Bilder\MMM_Product Pictures EV-GS#1\REF Large Tray Simplant Four parts-D.tif"/>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817285" y="1056482"/>
            <a:ext cx="5112568" cy="5112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Tray Concept</a:t>
            </a:r>
            <a:br>
              <a:rPr lang="en-US" dirty="0" smtClean="0"/>
            </a:br>
            <a:r>
              <a:rPr lang="en-US" dirty="0" smtClean="0"/>
              <a:t>– one tray for all </a:t>
            </a:r>
            <a:r>
              <a:rPr lang="en-US" dirty="0" err="1" smtClean="0"/>
              <a:t>OsseoSpeed</a:t>
            </a:r>
            <a:r>
              <a:rPr lang="en-US" dirty="0" smtClean="0"/>
              <a:t> EV implants</a:t>
            </a:r>
            <a:endParaRPr lang="en-US" dirty="0"/>
          </a:p>
        </p:txBody>
      </p:sp>
      <p:sp>
        <p:nvSpPr>
          <p:cNvPr id="3" name="Content Placeholder 2"/>
          <p:cNvSpPr>
            <a:spLocks noGrp="1"/>
          </p:cNvSpPr>
          <p:nvPr>
            <p:ph sz="half" idx="1"/>
          </p:nvPr>
        </p:nvSpPr>
        <p:spPr/>
        <p:txBody>
          <a:bodyPr/>
          <a:lstStyle/>
          <a:p>
            <a:r>
              <a:rPr lang="en-US" dirty="0" smtClean="0"/>
              <a:t>Organized to support the user</a:t>
            </a:r>
          </a:p>
          <a:p>
            <a:r>
              <a:rPr lang="en-US" dirty="0" smtClean="0"/>
              <a:t>Color coded and simple layout</a:t>
            </a:r>
          </a:p>
          <a:p>
            <a:r>
              <a:rPr lang="en-US" dirty="0" smtClean="0"/>
              <a:t>Overlay snapped onto the </a:t>
            </a:r>
            <a:br>
              <a:rPr lang="en-US" dirty="0" smtClean="0"/>
            </a:br>
            <a:r>
              <a:rPr lang="en-US" dirty="0" smtClean="0"/>
              <a:t>tray base</a:t>
            </a:r>
          </a:p>
          <a:p>
            <a:r>
              <a:rPr lang="en-US" dirty="0" smtClean="0"/>
              <a:t>Grommet-free tray design</a:t>
            </a:r>
          </a:p>
          <a:p>
            <a:endParaRPr lang="en-US" dirty="0"/>
          </a:p>
        </p:txBody>
      </p:sp>
      <p:grpSp>
        <p:nvGrpSpPr>
          <p:cNvPr id="15" name="Grupp 14"/>
          <p:cNvGrpSpPr/>
          <p:nvPr/>
        </p:nvGrpSpPr>
        <p:grpSpPr>
          <a:xfrm>
            <a:off x="8489693" y="1992586"/>
            <a:ext cx="2304256" cy="369332"/>
            <a:chOff x="9336360" y="2276872"/>
            <a:chExt cx="2304256" cy="369332"/>
          </a:xfrm>
        </p:grpSpPr>
        <p:sp>
          <p:nvSpPr>
            <p:cNvPr id="6" name="TextBox 5"/>
            <p:cNvSpPr txBox="1"/>
            <p:nvPr/>
          </p:nvSpPr>
          <p:spPr>
            <a:xfrm>
              <a:off x="10075676" y="2276872"/>
              <a:ext cx="1564940" cy="369332"/>
            </a:xfrm>
            <a:prstGeom prst="rect">
              <a:avLst/>
            </a:prstGeom>
            <a:noFill/>
          </p:spPr>
          <p:txBody>
            <a:bodyPr wrap="square" rtlCol="0">
              <a:spAutoFit/>
            </a:bodyPr>
            <a:lstStyle/>
            <a:p>
              <a:r>
                <a:rPr lang="en-US" sz="1800" dirty="0">
                  <a:solidFill>
                    <a:schemeClr val="tx2"/>
                  </a:solidFill>
                </a:rPr>
                <a:t>Lid</a:t>
              </a:r>
              <a:r>
                <a:rPr lang="en-US" sz="1800" dirty="0"/>
                <a:t> </a:t>
              </a:r>
            </a:p>
          </p:txBody>
        </p:sp>
        <p:cxnSp>
          <p:nvCxnSpPr>
            <p:cNvPr id="11" name="Rak 10"/>
            <p:cNvCxnSpPr/>
            <p:nvPr/>
          </p:nvCxnSpPr>
          <p:spPr bwMode="auto">
            <a:xfrm flipH="1">
              <a:off x="9336360" y="2492896"/>
              <a:ext cx="739316" cy="0"/>
            </a:xfrm>
            <a:prstGeom prst="line">
              <a:avLst/>
            </a:prstGeom>
            <a:solidFill>
              <a:schemeClr val="accent1"/>
            </a:solidFill>
            <a:ln w="9525" cap="flat" cmpd="sng" algn="ctr">
              <a:solidFill>
                <a:schemeClr val="bg1">
                  <a:lumMod val="50000"/>
                </a:schemeClr>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Grupp 15"/>
          <p:cNvGrpSpPr/>
          <p:nvPr/>
        </p:nvGrpSpPr>
        <p:grpSpPr>
          <a:xfrm>
            <a:off x="8489693" y="2919398"/>
            <a:ext cx="2304256" cy="369332"/>
            <a:chOff x="9336360" y="3203684"/>
            <a:chExt cx="2304256" cy="369332"/>
          </a:xfrm>
        </p:grpSpPr>
        <p:sp>
          <p:nvSpPr>
            <p:cNvPr id="5" name="TextBox 4"/>
            <p:cNvSpPr txBox="1"/>
            <p:nvPr/>
          </p:nvSpPr>
          <p:spPr>
            <a:xfrm>
              <a:off x="10075676" y="3203684"/>
              <a:ext cx="1564940" cy="369332"/>
            </a:xfrm>
            <a:prstGeom prst="rect">
              <a:avLst/>
            </a:prstGeom>
            <a:noFill/>
          </p:spPr>
          <p:txBody>
            <a:bodyPr wrap="square" rtlCol="0">
              <a:spAutoFit/>
            </a:bodyPr>
            <a:lstStyle/>
            <a:p>
              <a:r>
                <a:rPr lang="en-US" sz="1800" dirty="0" smtClean="0">
                  <a:solidFill>
                    <a:schemeClr val="tx2"/>
                  </a:solidFill>
                </a:rPr>
                <a:t>Overlay</a:t>
              </a:r>
              <a:r>
                <a:rPr lang="en-US" sz="1800" dirty="0" smtClean="0"/>
                <a:t> </a:t>
              </a:r>
              <a:endParaRPr lang="en-US" sz="1800" dirty="0"/>
            </a:p>
          </p:txBody>
        </p:sp>
        <p:cxnSp>
          <p:nvCxnSpPr>
            <p:cNvPr id="12" name="Rak 11"/>
            <p:cNvCxnSpPr/>
            <p:nvPr/>
          </p:nvCxnSpPr>
          <p:spPr bwMode="auto">
            <a:xfrm flipH="1">
              <a:off x="9336360" y="3429000"/>
              <a:ext cx="739316" cy="0"/>
            </a:xfrm>
            <a:prstGeom prst="line">
              <a:avLst/>
            </a:prstGeom>
            <a:solidFill>
              <a:schemeClr val="accent1"/>
            </a:solidFill>
            <a:ln w="9525" cap="flat" cmpd="sng" algn="ctr">
              <a:solidFill>
                <a:schemeClr val="bg1">
                  <a:lumMod val="50000"/>
                </a:schemeClr>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 name="Grupp 16"/>
          <p:cNvGrpSpPr/>
          <p:nvPr/>
        </p:nvGrpSpPr>
        <p:grpSpPr>
          <a:xfrm>
            <a:off x="8489693" y="3504754"/>
            <a:ext cx="2448272" cy="369332"/>
            <a:chOff x="9336360" y="3789040"/>
            <a:chExt cx="2448272" cy="369332"/>
          </a:xfrm>
        </p:grpSpPr>
        <p:sp>
          <p:nvSpPr>
            <p:cNvPr id="7" name="TextBox 6"/>
            <p:cNvSpPr txBox="1"/>
            <p:nvPr/>
          </p:nvSpPr>
          <p:spPr>
            <a:xfrm>
              <a:off x="10075676" y="3789040"/>
              <a:ext cx="1708956" cy="369332"/>
            </a:xfrm>
            <a:prstGeom prst="rect">
              <a:avLst/>
            </a:prstGeom>
            <a:noFill/>
          </p:spPr>
          <p:txBody>
            <a:bodyPr wrap="square" rtlCol="0">
              <a:spAutoFit/>
            </a:bodyPr>
            <a:lstStyle/>
            <a:p>
              <a:r>
                <a:rPr lang="en-US" sz="1800" dirty="0" smtClean="0">
                  <a:solidFill>
                    <a:schemeClr val="tx2"/>
                  </a:solidFill>
                </a:rPr>
                <a:t>Tray </a:t>
              </a:r>
              <a:r>
                <a:rPr lang="en-US" sz="1800" dirty="0">
                  <a:solidFill>
                    <a:schemeClr val="tx2"/>
                  </a:solidFill>
                </a:rPr>
                <a:t>base </a:t>
              </a:r>
            </a:p>
          </p:txBody>
        </p:sp>
        <p:cxnSp>
          <p:nvCxnSpPr>
            <p:cNvPr id="13" name="Rak 12"/>
            <p:cNvCxnSpPr/>
            <p:nvPr/>
          </p:nvCxnSpPr>
          <p:spPr bwMode="auto">
            <a:xfrm flipH="1">
              <a:off x="9336360" y="4005064"/>
              <a:ext cx="739316" cy="0"/>
            </a:xfrm>
            <a:prstGeom prst="line">
              <a:avLst/>
            </a:prstGeom>
            <a:solidFill>
              <a:schemeClr val="accent1"/>
            </a:solidFill>
            <a:ln w="9525" cap="flat" cmpd="sng" algn="ctr">
              <a:solidFill>
                <a:schemeClr val="bg1">
                  <a:lumMod val="50000"/>
                </a:schemeClr>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upp 17"/>
          <p:cNvGrpSpPr/>
          <p:nvPr/>
        </p:nvGrpSpPr>
        <p:grpSpPr>
          <a:xfrm>
            <a:off x="8489693" y="4296842"/>
            <a:ext cx="2448272" cy="369332"/>
            <a:chOff x="9336360" y="4581128"/>
            <a:chExt cx="2448272" cy="369332"/>
          </a:xfrm>
        </p:grpSpPr>
        <p:sp>
          <p:nvSpPr>
            <p:cNvPr id="8" name="TextBox 7"/>
            <p:cNvSpPr txBox="1"/>
            <p:nvPr/>
          </p:nvSpPr>
          <p:spPr>
            <a:xfrm>
              <a:off x="10075676" y="4581128"/>
              <a:ext cx="1708956" cy="369332"/>
            </a:xfrm>
            <a:prstGeom prst="rect">
              <a:avLst/>
            </a:prstGeom>
            <a:noFill/>
          </p:spPr>
          <p:txBody>
            <a:bodyPr wrap="square" rtlCol="0">
              <a:spAutoFit/>
            </a:bodyPr>
            <a:lstStyle/>
            <a:p>
              <a:r>
                <a:rPr lang="en-US" sz="1800" dirty="0" smtClean="0">
                  <a:solidFill>
                    <a:schemeClr val="tx2"/>
                  </a:solidFill>
                </a:rPr>
                <a:t>Base </a:t>
              </a:r>
              <a:r>
                <a:rPr lang="en-US" sz="1800" dirty="0">
                  <a:solidFill>
                    <a:schemeClr val="tx2"/>
                  </a:solidFill>
                </a:rPr>
                <a:t>shield </a:t>
              </a:r>
              <a:endParaRPr lang="sv-SE" sz="1800" dirty="0">
                <a:solidFill>
                  <a:schemeClr val="tx2"/>
                </a:solidFill>
              </a:endParaRPr>
            </a:p>
          </p:txBody>
        </p:sp>
        <p:cxnSp>
          <p:nvCxnSpPr>
            <p:cNvPr id="14" name="Rak 13"/>
            <p:cNvCxnSpPr/>
            <p:nvPr/>
          </p:nvCxnSpPr>
          <p:spPr bwMode="auto">
            <a:xfrm flipH="1">
              <a:off x="9336360" y="4797152"/>
              <a:ext cx="739316" cy="0"/>
            </a:xfrm>
            <a:prstGeom prst="line">
              <a:avLst/>
            </a:prstGeom>
            <a:solidFill>
              <a:schemeClr val="accent1"/>
            </a:solidFill>
            <a:ln w="9525" cap="flat" cmpd="sng" algn="ctr">
              <a:solidFill>
                <a:schemeClr val="bg1">
                  <a:lumMod val="50000"/>
                </a:schemeClr>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566402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Streamline Overlay</a:t>
            </a:r>
            <a:endParaRPr lang="en-US" dirty="0"/>
          </a:p>
        </p:txBody>
      </p:sp>
      <p:grpSp>
        <p:nvGrpSpPr>
          <p:cNvPr id="5" name="Gruppieren 4"/>
          <p:cNvGrpSpPr/>
          <p:nvPr/>
        </p:nvGrpSpPr>
        <p:grpSpPr>
          <a:xfrm>
            <a:off x="10009093" y="3543755"/>
            <a:ext cx="1584176" cy="1440160"/>
            <a:chOff x="-456728" y="1243"/>
            <a:chExt cx="1343025" cy="1127703"/>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98" y="1243"/>
              <a:ext cx="3333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728" y="728896"/>
              <a:ext cx="13430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Bildobjekt 13" descr="1222971-REF-Tray-overlay-Simp-1-Persp-G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5226" y="555626"/>
            <a:ext cx="9163867" cy="4920050"/>
          </a:xfrm>
          <a:prstGeom prst="rect">
            <a:avLst/>
          </a:prstGeom>
          <a:effectLst>
            <a:outerShdw blurRad="76200" dist="38100" dir="3780000" sx="101000" sy="101000" algn="tl" rotWithShape="0">
              <a:prstClr val="black">
                <a:alpha val="31000"/>
              </a:prstClr>
            </a:outerShdw>
          </a:effectLst>
        </p:spPr>
      </p:pic>
    </p:spTree>
    <p:extLst>
      <p:ext uri="{BB962C8B-B14F-4D97-AF65-F5344CB8AC3E}">
        <p14:creationId xmlns:p14="http://schemas.microsoft.com/office/powerpoint/2010/main" val="345808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0021FS22\users\dibgr299\My Documents\_root\Guided Surgery\DI001\Bilder\Bilder_Product Pictures\REF Simplant Overlay 1-D.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2952" y="430313"/>
            <a:ext cx="10179022" cy="57398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smtClean="0"/>
              <a:t>Streamline Overlay</a:t>
            </a:r>
            <a:endParaRPr lang="en-GB" dirty="0"/>
          </a:p>
        </p:txBody>
      </p:sp>
    </p:spTree>
    <p:extLst>
      <p:ext uri="{BB962C8B-B14F-4D97-AF65-F5344CB8AC3E}">
        <p14:creationId xmlns:p14="http://schemas.microsoft.com/office/powerpoint/2010/main" val="341727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Digitally-driven, crown-down planning</a:t>
            </a:r>
            <a:endParaRPr lang="sv-SE" dirty="0"/>
          </a:p>
        </p:txBody>
      </p:sp>
      <p:sp>
        <p:nvSpPr>
          <p:cNvPr id="3" name="Content Placeholder 2"/>
          <p:cNvSpPr>
            <a:spLocks noGrp="1"/>
          </p:cNvSpPr>
          <p:nvPr>
            <p:ph sz="half" idx="1"/>
          </p:nvPr>
        </p:nvSpPr>
        <p:spPr>
          <a:xfrm>
            <a:off x="330200" y="1519824"/>
            <a:ext cx="6134993" cy="1169157"/>
          </a:xfrm>
        </p:spPr>
        <p:txBody>
          <a:bodyPr/>
          <a:lstStyle/>
          <a:p>
            <a:r>
              <a:rPr lang="en-US" dirty="0" smtClean="0"/>
              <a:t>Predictable crown-down planning by visualization of the surgical and prosthetic aspects with the Simplant software.</a:t>
            </a:r>
          </a:p>
          <a:p>
            <a:endParaRPr lang="sv-SE"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1638" y="2858679"/>
            <a:ext cx="4078462" cy="3078533"/>
          </a:xfrm>
          <a:prstGeom prst="rect">
            <a:avLst/>
          </a:prstGeom>
        </p:spPr>
      </p:pic>
      <p:sp>
        <p:nvSpPr>
          <p:cNvPr id="8" name="Rectangle 7"/>
          <p:cNvSpPr/>
          <p:nvPr/>
        </p:nvSpPr>
        <p:spPr>
          <a:xfrm>
            <a:off x="4763059" y="5532457"/>
            <a:ext cx="2799791" cy="674972"/>
          </a:xfrm>
          <a:prstGeom prst="rect">
            <a:avLst/>
          </a:prstGeom>
        </p:spPr>
        <p:txBody>
          <a:bodyPr lIns="0" tIns="0" rIns="0" bIns="0">
            <a:noAutofit/>
          </a:bodyPr>
          <a:lstStyle/>
          <a:p>
            <a:r>
              <a:rPr lang="en-GB" sz="1400" i="1" dirty="0" smtClean="0">
                <a:solidFill>
                  <a:schemeClr val="tx2"/>
                </a:solidFill>
              </a:rPr>
              <a:t>With the courtesy of </a:t>
            </a:r>
            <a:r>
              <a:rPr lang="en-GB" sz="1400" i="1" dirty="0" err="1" smtClean="0">
                <a:solidFill>
                  <a:schemeClr val="tx2"/>
                </a:solidFill>
              </a:rPr>
              <a:t>Dr.</a:t>
            </a:r>
            <a:r>
              <a:rPr lang="en-GB" sz="1400" i="1" dirty="0" smtClean="0">
                <a:solidFill>
                  <a:schemeClr val="tx2"/>
                </a:solidFill>
              </a:rPr>
              <a:t> </a:t>
            </a:r>
            <a:r>
              <a:rPr lang="en-GB" sz="1400" i="1" dirty="0" err="1" smtClean="0">
                <a:solidFill>
                  <a:schemeClr val="tx2"/>
                </a:solidFill>
              </a:rPr>
              <a:t>Salama</a:t>
            </a:r>
            <a:r>
              <a:rPr lang="en-GB" sz="1400" i="1" dirty="0" smtClean="0">
                <a:solidFill>
                  <a:schemeClr val="tx2"/>
                </a:solidFill>
              </a:rPr>
              <a:t> and </a:t>
            </a:r>
            <a:r>
              <a:rPr lang="en-GB" sz="1400" i="1" dirty="0" err="1" smtClean="0">
                <a:solidFill>
                  <a:schemeClr val="tx2"/>
                </a:solidFill>
              </a:rPr>
              <a:t>Dr.</a:t>
            </a:r>
            <a:r>
              <a:rPr lang="en-GB" sz="1400" i="1" dirty="0" smtClean="0">
                <a:solidFill>
                  <a:schemeClr val="tx2"/>
                </a:solidFill>
              </a:rPr>
              <a:t> Garber.</a:t>
            </a:r>
            <a:endParaRPr lang="en-GB" sz="1400" dirty="0">
              <a:solidFill>
                <a:schemeClr val="tx2"/>
              </a:solidFill>
            </a:endParaRPr>
          </a:p>
        </p:txBody>
      </p:sp>
      <p:pic>
        <p:nvPicPr>
          <p:cNvPr id="12"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64858" y="880532"/>
            <a:ext cx="3420526" cy="465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alama movie SHORT EV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69485" y="3011471"/>
            <a:ext cx="3763724" cy="2117093"/>
          </a:xfrm>
          <a:prstGeom prst="rect">
            <a:avLst/>
          </a:prstGeom>
        </p:spPr>
      </p:pic>
      <p:sp>
        <p:nvSpPr>
          <p:cNvPr id="16" name="TextBox 15"/>
          <p:cNvSpPr txBox="1"/>
          <p:nvPr/>
        </p:nvSpPr>
        <p:spPr>
          <a:xfrm>
            <a:off x="8544562" y="185376"/>
            <a:ext cx="3767959" cy="646331"/>
          </a:xfrm>
          <a:prstGeom prst="rect">
            <a:avLst/>
          </a:prstGeom>
          <a:solidFill>
            <a:schemeClr val="accent4"/>
          </a:solidFill>
        </p:spPr>
        <p:txBody>
          <a:bodyPr wrap="square" lIns="274320" tIns="182880" rIns="274320" bIns="182880" rtlCol="0" anchor="ctr">
            <a:spAutoFit/>
          </a:bodyPr>
          <a:lstStyle/>
          <a:p>
            <a:r>
              <a:rPr lang="en-GB" b="1" dirty="0">
                <a:solidFill>
                  <a:schemeClr val="bg1"/>
                </a:solidFill>
              </a:rPr>
              <a:t>Predictability</a:t>
            </a:r>
          </a:p>
        </p:txBody>
      </p:sp>
    </p:spTree>
    <p:extLst>
      <p:ext uri="{BB962C8B-B14F-4D97-AF65-F5344CB8AC3E}">
        <p14:creationId xmlns:p14="http://schemas.microsoft.com/office/powerpoint/2010/main" val="3488764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Proline Overlay</a:t>
            </a:r>
            <a:endParaRPr lang="en-US" dirty="0"/>
          </a:p>
        </p:txBody>
      </p:sp>
      <p:grpSp>
        <p:nvGrpSpPr>
          <p:cNvPr id="4" name="Gruppieren 3"/>
          <p:cNvGrpSpPr/>
          <p:nvPr/>
        </p:nvGrpSpPr>
        <p:grpSpPr>
          <a:xfrm>
            <a:off x="9690274" y="3582719"/>
            <a:ext cx="2026889" cy="1479060"/>
            <a:chOff x="8328248" y="4954584"/>
            <a:chExt cx="1728192" cy="1180227"/>
          </a:xfrm>
        </p:grpSpPr>
        <p:pic>
          <p:nvPicPr>
            <p:cNvPr id="5" name="Picture 6"/>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528622" y="5753811"/>
              <a:ext cx="134776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pieren 5"/>
            <p:cNvGrpSpPr/>
            <p:nvPr/>
          </p:nvGrpSpPr>
          <p:grpSpPr>
            <a:xfrm>
              <a:off x="8328248" y="4954584"/>
              <a:ext cx="1728192" cy="742950"/>
              <a:chOff x="8760296" y="4954584"/>
              <a:chExt cx="1728192" cy="74295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60296" y="4978871"/>
                <a:ext cx="8763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674324" y="4954584"/>
                <a:ext cx="814164"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3" name="Bildobjekt 2" descr="Bricka-2.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201" y="555626"/>
            <a:ext cx="9217024" cy="5014614"/>
          </a:xfrm>
          <a:prstGeom prst="rect">
            <a:avLst/>
          </a:prstGeom>
          <a:effectLst>
            <a:outerShdw blurRad="57150" dist="38100" dir="3360000" sx="101000" sy="101000" algn="tl" rotWithShape="0">
              <a:prstClr val="black">
                <a:alpha val="24000"/>
              </a:prstClr>
            </a:outerShdw>
          </a:effectLst>
        </p:spPr>
      </p:pic>
    </p:spTree>
    <p:extLst>
      <p:ext uri="{BB962C8B-B14F-4D97-AF65-F5344CB8AC3E}">
        <p14:creationId xmlns:p14="http://schemas.microsoft.com/office/powerpoint/2010/main" val="354183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Proline Overlay</a:t>
            </a:r>
            <a:endParaRPr lang="en-US" dirty="0"/>
          </a:p>
        </p:txBody>
      </p:sp>
      <p:pic>
        <p:nvPicPr>
          <p:cNvPr id="1026" name="Picture 2" descr="\\W0021FS22\users\dibgr299\My Documents\_root\Guided Surgery\DI001\Bilder\Bilder_Product Pictures\REF Simplant Overlay 2-D.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1521" r="1505" b="13656"/>
          <a:stretch/>
        </p:blipFill>
        <p:spPr bwMode="auto">
          <a:xfrm>
            <a:off x="859399" y="1056482"/>
            <a:ext cx="9842997"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7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70582" y="1752600"/>
            <a:ext cx="9632997" cy="384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smtClean="0"/>
              <a:t>Drills for two implant lengths</a:t>
            </a:r>
            <a:endParaRPr lang="en-GB" dirty="0"/>
          </a:p>
        </p:txBody>
      </p:sp>
      <p:sp>
        <p:nvSpPr>
          <p:cNvPr id="3" name="Rektangel med rundade hörn 2"/>
          <p:cNvSpPr/>
          <p:nvPr/>
        </p:nvSpPr>
        <p:spPr bwMode="auto">
          <a:xfrm>
            <a:off x="-572912" y="1557338"/>
            <a:ext cx="11734799" cy="4324349"/>
          </a:xfrm>
          <a:prstGeom prst="roundRect">
            <a:avLst/>
          </a:prstGeom>
          <a:solidFill>
            <a:srgbClr val="FFFFFF">
              <a:alpha val="55000"/>
            </a:srgbClr>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146300" y="1808600"/>
            <a:ext cx="2818284" cy="3734950"/>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329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2000" fill="hold"/>
                                        <p:tgtEl>
                                          <p:spTgt spid="5"/>
                                        </p:tgtEl>
                                        <p:attrNameLst>
                                          <p:attrName>ppt_w</p:attrName>
                                        </p:attrNameLst>
                                      </p:cBhvr>
                                      <p:tavLst>
                                        <p:tav tm="0">
                                          <p:val>
                                            <p:fltVal val="0"/>
                                          </p:val>
                                        </p:tav>
                                        <p:tav tm="100000">
                                          <p:val>
                                            <p:strVal val="#ppt_w"/>
                                          </p:val>
                                        </p:tav>
                                      </p:tavLst>
                                    </p:anim>
                                    <p:anim calcmode="lin" valueType="num">
                                      <p:cBhvr>
                                        <p:cTn id="10"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Dynamic Tube position </a:t>
            </a:r>
            <a:br>
              <a:rPr lang="en-US" smtClean="0"/>
            </a:br>
            <a:r>
              <a:rPr lang="en-US" smtClean="0"/>
              <a:t>– spongious bone preparation</a:t>
            </a:r>
            <a:endParaRPr lang="en-US" dirty="0"/>
          </a:p>
        </p:txBody>
      </p:sp>
      <p:grpSp>
        <p:nvGrpSpPr>
          <p:cNvPr id="7" name="Group 6"/>
          <p:cNvGrpSpPr/>
          <p:nvPr/>
        </p:nvGrpSpPr>
        <p:grpSpPr>
          <a:xfrm>
            <a:off x="1844040" y="1556934"/>
            <a:ext cx="7833360" cy="4417145"/>
            <a:chOff x="1844040" y="1556934"/>
            <a:chExt cx="7833360" cy="4417145"/>
          </a:xfrm>
        </p:grpSpPr>
        <p:pic>
          <p:nvPicPr>
            <p:cNvPr id="5" name="32670600-USX-1406 ASTRA TECH Implant System EV Guided surgery - Animation tube dri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4040" y="1556934"/>
              <a:ext cx="7833360" cy="4417145"/>
            </a:xfrm>
            <a:prstGeom prst="rect">
              <a:avLst/>
            </a:prstGeom>
          </p:spPr>
        </p:pic>
        <p:sp>
          <p:nvSpPr>
            <p:cNvPr id="6" name="Rectangle 5"/>
            <p:cNvSpPr/>
            <p:nvPr/>
          </p:nvSpPr>
          <p:spPr>
            <a:xfrm>
              <a:off x="8001000" y="5276850"/>
              <a:ext cx="158115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p>
          </p:txBody>
        </p:sp>
      </p:grpSp>
    </p:spTree>
    <p:extLst>
      <p:ext uri="{BB962C8B-B14F-4D97-AF65-F5344CB8AC3E}">
        <p14:creationId xmlns:p14="http://schemas.microsoft.com/office/powerpoint/2010/main" val="3925538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5"/>
                </p:tgtEl>
              </p:cMediaNode>
            </p:vide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edåtböjd 2"/>
          <p:cNvSpPr/>
          <p:nvPr/>
        </p:nvSpPr>
        <p:spPr bwMode="auto">
          <a:xfrm>
            <a:off x="10140950" y="1839626"/>
            <a:ext cx="1104899" cy="1301516"/>
          </a:xfrm>
          <a:custGeom>
            <a:avLst/>
            <a:gdLst>
              <a:gd name="connsiteX0" fmla="*/ 704850 w 939800"/>
              <a:gd name="connsiteY0" fmla="*/ 1257300 h 1257300"/>
              <a:gd name="connsiteX1" fmla="*/ 464727 w 939800"/>
              <a:gd name="connsiteY1" fmla="*/ 1022350 h 1257300"/>
              <a:gd name="connsiteX2" fmla="*/ 582202 w 939800"/>
              <a:gd name="connsiteY2" fmla="*/ 1022350 h 1257300"/>
              <a:gd name="connsiteX3" fmla="*/ 293687 w 939800"/>
              <a:gd name="connsiteY3" fmla="*/ 0 h 1257300"/>
              <a:gd name="connsiteX4" fmla="*/ 528638 w 939800"/>
              <a:gd name="connsiteY4" fmla="*/ 0 h 1257300"/>
              <a:gd name="connsiteX5" fmla="*/ 817153 w 939800"/>
              <a:gd name="connsiteY5" fmla="*/ 1022350 h 1257300"/>
              <a:gd name="connsiteX6" fmla="*/ 934627 w 939800"/>
              <a:gd name="connsiteY6" fmla="*/ 1022350 h 1257300"/>
              <a:gd name="connsiteX7" fmla="*/ 704850 w 939800"/>
              <a:gd name="connsiteY7" fmla="*/ 1257300 h 1257300"/>
              <a:gd name="connsiteX0" fmla="*/ 411163 w 939800"/>
              <a:gd name="connsiteY0" fmla="*/ 104966 h 1257300"/>
              <a:gd name="connsiteX1" fmla="*/ 234950 w 939800"/>
              <a:gd name="connsiteY1" fmla="*/ 1257301 h 1257300"/>
              <a:gd name="connsiteX2" fmla="*/ 0 w 939800"/>
              <a:gd name="connsiteY2" fmla="*/ 1257300 h 1257300"/>
              <a:gd name="connsiteX3" fmla="*/ 9354 w 939800"/>
              <a:gd name="connsiteY3" fmla="*/ 942506 h 1257300"/>
              <a:gd name="connsiteX4" fmla="*/ 411163 w 939800"/>
              <a:gd name="connsiteY4" fmla="*/ 104966 h 1257300"/>
              <a:gd name="connsiteX0" fmla="*/ 411163 w 939800"/>
              <a:gd name="connsiteY0" fmla="*/ 104966 h 1257300"/>
              <a:gd name="connsiteX1" fmla="*/ 234950 w 939800"/>
              <a:gd name="connsiteY1" fmla="*/ 1257301 h 1257300"/>
              <a:gd name="connsiteX2" fmla="*/ 0 w 939800"/>
              <a:gd name="connsiteY2" fmla="*/ 1257300 h 1257300"/>
              <a:gd name="connsiteX3" fmla="*/ 293688 w 939800"/>
              <a:gd name="connsiteY3" fmla="*/ 0 h 1257300"/>
              <a:gd name="connsiteX4" fmla="*/ 528638 w 939800"/>
              <a:gd name="connsiteY4" fmla="*/ 0 h 1257300"/>
              <a:gd name="connsiteX5" fmla="*/ 817153 w 939800"/>
              <a:gd name="connsiteY5" fmla="*/ 1022350 h 1257300"/>
              <a:gd name="connsiteX6" fmla="*/ 934627 w 939800"/>
              <a:gd name="connsiteY6" fmla="*/ 1022350 h 1257300"/>
              <a:gd name="connsiteX7" fmla="*/ 704850 w 939800"/>
              <a:gd name="connsiteY7" fmla="*/ 1257300 h 1257300"/>
              <a:gd name="connsiteX8" fmla="*/ 464727 w 939800"/>
              <a:gd name="connsiteY8" fmla="*/ 1022350 h 1257300"/>
              <a:gd name="connsiteX9" fmla="*/ 582202 w 939800"/>
              <a:gd name="connsiteY9" fmla="*/ 1022350 h 1257300"/>
              <a:gd name="connsiteX10" fmla="*/ 293687 w 939800"/>
              <a:gd name="connsiteY10" fmla="*/ 0 h 1257300"/>
              <a:gd name="connsiteX0" fmla="*/ 704850 w 934627"/>
              <a:gd name="connsiteY0" fmla="*/ 1282834 h 1282835"/>
              <a:gd name="connsiteX1" fmla="*/ 464727 w 934627"/>
              <a:gd name="connsiteY1" fmla="*/ 1047884 h 1282835"/>
              <a:gd name="connsiteX2" fmla="*/ 582202 w 934627"/>
              <a:gd name="connsiteY2" fmla="*/ 1047884 h 1282835"/>
              <a:gd name="connsiteX3" fmla="*/ 293687 w 934627"/>
              <a:gd name="connsiteY3" fmla="*/ 25534 h 1282835"/>
              <a:gd name="connsiteX4" fmla="*/ 528638 w 934627"/>
              <a:gd name="connsiteY4" fmla="*/ 25534 h 1282835"/>
              <a:gd name="connsiteX5" fmla="*/ 817153 w 934627"/>
              <a:gd name="connsiteY5" fmla="*/ 1047884 h 1282835"/>
              <a:gd name="connsiteX6" fmla="*/ 934627 w 934627"/>
              <a:gd name="connsiteY6" fmla="*/ 1047884 h 1282835"/>
              <a:gd name="connsiteX7" fmla="*/ 704850 w 934627"/>
              <a:gd name="connsiteY7" fmla="*/ 1282834 h 1282835"/>
              <a:gd name="connsiteX0" fmla="*/ 411163 w 934627"/>
              <a:gd name="connsiteY0" fmla="*/ 130500 h 1282835"/>
              <a:gd name="connsiteX1" fmla="*/ 234950 w 934627"/>
              <a:gd name="connsiteY1" fmla="*/ 1282835 h 1282835"/>
              <a:gd name="connsiteX2" fmla="*/ 0 w 934627"/>
              <a:gd name="connsiteY2" fmla="*/ 1282834 h 1282835"/>
              <a:gd name="connsiteX3" fmla="*/ 22054 w 934627"/>
              <a:gd name="connsiteY3" fmla="*/ 815640 h 1282835"/>
              <a:gd name="connsiteX4" fmla="*/ 411163 w 934627"/>
              <a:gd name="connsiteY4" fmla="*/ 130500 h 1282835"/>
              <a:gd name="connsiteX0" fmla="*/ 411163 w 934627"/>
              <a:gd name="connsiteY0" fmla="*/ 130500 h 1282835"/>
              <a:gd name="connsiteX1" fmla="*/ 234950 w 934627"/>
              <a:gd name="connsiteY1" fmla="*/ 1282835 h 1282835"/>
              <a:gd name="connsiteX2" fmla="*/ 0 w 934627"/>
              <a:gd name="connsiteY2" fmla="*/ 1282834 h 1282835"/>
              <a:gd name="connsiteX3" fmla="*/ 293688 w 934627"/>
              <a:gd name="connsiteY3" fmla="*/ 25534 h 1282835"/>
              <a:gd name="connsiteX4" fmla="*/ 528638 w 934627"/>
              <a:gd name="connsiteY4" fmla="*/ 25534 h 1282835"/>
              <a:gd name="connsiteX5" fmla="*/ 817153 w 934627"/>
              <a:gd name="connsiteY5" fmla="*/ 1047884 h 1282835"/>
              <a:gd name="connsiteX6" fmla="*/ 934627 w 934627"/>
              <a:gd name="connsiteY6" fmla="*/ 1047884 h 1282835"/>
              <a:gd name="connsiteX7" fmla="*/ 704850 w 934627"/>
              <a:gd name="connsiteY7" fmla="*/ 1282834 h 1282835"/>
              <a:gd name="connsiteX8" fmla="*/ 464727 w 934627"/>
              <a:gd name="connsiteY8" fmla="*/ 1047884 h 1282835"/>
              <a:gd name="connsiteX9" fmla="*/ 582202 w 934627"/>
              <a:gd name="connsiteY9" fmla="*/ 1047884 h 1282835"/>
              <a:gd name="connsiteX10" fmla="*/ 293687 w 934627"/>
              <a:gd name="connsiteY10" fmla="*/ 25534 h 1282835"/>
              <a:gd name="connsiteX0" fmla="*/ 704850 w 934627"/>
              <a:gd name="connsiteY0" fmla="*/ 1282834 h 1282835"/>
              <a:gd name="connsiteX1" fmla="*/ 464727 w 934627"/>
              <a:gd name="connsiteY1" fmla="*/ 1047884 h 1282835"/>
              <a:gd name="connsiteX2" fmla="*/ 582202 w 934627"/>
              <a:gd name="connsiteY2" fmla="*/ 1047884 h 1282835"/>
              <a:gd name="connsiteX3" fmla="*/ 293687 w 934627"/>
              <a:gd name="connsiteY3" fmla="*/ 25534 h 1282835"/>
              <a:gd name="connsiteX4" fmla="*/ 528638 w 934627"/>
              <a:gd name="connsiteY4" fmla="*/ 25534 h 1282835"/>
              <a:gd name="connsiteX5" fmla="*/ 817153 w 934627"/>
              <a:gd name="connsiteY5" fmla="*/ 1047884 h 1282835"/>
              <a:gd name="connsiteX6" fmla="*/ 934627 w 934627"/>
              <a:gd name="connsiteY6" fmla="*/ 1047884 h 1282835"/>
              <a:gd name="connsiteX7" fmla="*/ 704850 w 934627"/>
              <a:gd name="connsiteY7" fmla="*/ 1282834 h 1282835"/>
              <a:gd name="connsiteX0" fmla="*/ 411163 w 934627"/>
              <a:gd name="connsiteY0" fmla="*/ 130500 h 1282835"/>
              <a:gd name="connsiteX1" fmla="*/ 234950 w 934627"/>
              <a:gd name="connsiteY1" fmla="*/ 1282835 h 1282835"/>
              <a:gd name="connsiteX2" fmla="*/ 0 w 934627"/>
              <a:gd name="connsiteY2" fmla="*/ 1282834 h 1282835"/>
              <a:gd name="connsiteX3" fmla="*/ 22054 w 934627"/>
              <a:gd name="connsiteY3" fmla="*/ 815640 h 1282835"/>
              <a:gd name="connsiteX4" fmla="*/ 411163 w 934627"/>
              <a:gd name="connsiteY4" fmla="*/ 130500 h 1282835"/>
              <a:gd name="connsiteX0" fmla="*/ 411163 w 934627"/>
              <a:gd name="connsiteY0" fmla="*/ 130500 h 1282835"/>
              <a:gd name="connsiteX1" fmla="*/ 234950 w 934627"/>
              <a:gd name="connsiteY1" fmla="*/ 1282835 h 1282835"/>
              <a:gd name="connsiteX2" fmla="*/ 38101 w 934627"/>
              <a:gd name="connsiteY2" fmla="*/ 1041534 h 1282835"/>
              <a:gd name="connsiteX3" fmla="*/ 0 w 934627"/>
              <a:gd name="connsiteY3" fmla="*/ 1282834 h 1282835"/>
              <a:gd name="connsiteX4" fmla="*/ 293688 w 934627"/>
              <a:gd name="connsiteY4" fmla="*/ 25534 h 1282835"/>
              <a:gd name="connsiteX5" fmla="*/ 528638 w 934627"/>
              <a:gd name="connsiteY5" fmla="*/ 25534 h 1282835"/>
              <a:gd name="connsiteX6" fmla="*/ 817153 w 934627"/>
              <a:gd name="connsiteY6" fmla="*/ 1047884 h 1282835"/>
              <a:gd name="connsiteX7" fmla="*/ 934627 w 934627"/>
              <a:gd name="connsiteY7" fmla="*/ 1047884 h 1282835"/>
              <a:gd name="connsiteX8" fmla="*/ 704850 w 934627"/>
              <a:gd name="connsiteY8" fmla="*/ 1282834 h 1282835"/>
              <a:gd name="connsiteX9" fmla="*/ 464727 w 934627"/>
              <a:gd name="connsiteY9" fmla="*/ 1047884 h 1282835"/>
              <a:gd name="connsiteX10" fmla="*/ 582202 w 934627"/>
              <a:gd name="connsiteY10" fmla="*/ 1047884 h 1282835"/>
              <a:gd name="connsiteX11" fmla="*/ 293687 w 934627"/>
              <a:gd name="connsiteY11" fmla="*/ 25534 h 1282835"/>
              <a:gd name="connsiteX0" fmla="*/ 704850 w 934627"/>
              <a:gd name="connsiteY0" fmla="*/ 1282834 h 1282835"/>
              <a:gd name="connsiteX1" fmla="*/ 464727 w 934627"/>
              <a:gd name="connsiteY1" fmla="*/ 1047884 h 1282835"/>
              <a:gd name="connsiteX2" fmla="*/ 582202 w 934627"/>
              <a:gd name="connsiteY2" fmla="*/ 1047884 h 1282835"/>
              <a:gd name="connsiteX3" fmla="*/ 293687 w 934627"/>
              <a:gd name="connsiteY3" fmla="*/ 25534 h 1282835"/>
              <a:gd name="connsiteX4" fmla="*/ 528638 w 934627"/>
              <a:gd name="connsiteY4" fmla="*/ 25534 h 1282835"/>
              <a:gd name="connsiteX5" fmla="*/ 817153 w 934627"/>
              <a:gd name="connsiteY5" fmla="*/ 1047884 h 1282835"/>
              <a:gd name="connsiteX6" fmla="*/ 934627 w 934627"/>
              <a:gd name="connsiteY6" fmla="*/ 1047884 h 1282835"/>
              <a:gd name="connsiteX7" fmla="*/ 704850 w 934627"/>
              <a:gd name="connsiteY7" fmla="*/ 1282834 h 1282835"/>
              <a:gd name="connsiteX0" fmla="*/ 411163 w 934627"/>
              <a:gd name="connsiteY0" fmla="*/ 130500 h 1282835"/>
              <a:gd name="connsiteX1" fmla="*/ 234950 w 934627"/>
              <a:gd name="connsiteY1" fmla="*/ 1282835 h 1282835"/>
              <a:gd name="connsiteX2" fmla="*/ 0 w 934627"/>
              <a:gd name="connsiteY2" fmla="*/ 1282834 h 1282835"/>
              <a:gd name="connsiteX3" fmla="*/ 22054 w 934627"/>
              <a:gd name="connsiteY3" fmla="*/ 815640 h 1282835"/>
              <a:gd name="connsiteX4" fmla="*/ 411163 w 934627"/>
              <a:gd name="connsiteY4" fmla="*/ 130500 h 1282835"/>
              <a:gd name="connsiteX0" fmla="*/ 411163 w 934627"/>
              <a:gd name="connsiteY0" fmla="*/ 130500 h 1282835"/>
              <a:gd name="connsiteX1" fmla="*/ 234950 w 934627"/>
              <a:gd name="connsiteY1" fmla="*/ 1105035 h 1282835"/>
              <a:gd name="connsiteX2" fmla="*/ 38101 w 934627"/>
              <a:gd name="connsiteY2" fmla="*/ 1041534 h 1282835"/>
              <a:gd name="connsiteX3" fmla="*/ 0 w 934627"/>
              <a:gd name="connsiteY3" fmla="*/ 1282834 h 1282835"/>
              <a:gd name="connsiteX4" fmla="*/ 293688 w 934627"/>
              <a:gd name="connsiteY4" fmla="*/ 25534 h 1282835"/>
              <a:gd name="connsiteX5" fmla="*/ 528638 w 934627"/>
              <a:gd name="connsiteY5" fmla="*/ 25534 h 1282835"/>
              <a:gd name="connsiteX6" fmla="*/ 817153 w 934627"/>
              <a:gd name="connsiteY6" fmla="*/ 1047884 h 1282835"/>
              <a:gd name="connsiteX7" fmla="*/ 934627 w 934627"/>
              <a:gd name="connsiteY7" fmla="*/ 1047884 h 1282835"/>
              <a:gd name="connsiteX8" fmla="*/ 704850 w 934627"/>
              <a:gd name="connsiteY8" fmla="*/ 1282834 h 1282835"/>
              <a:gd name="connsiteX9" fmla="*/ 464727 w 934627"/>
              <a:gd name="connsiteY9" fmla="*/ 1047884 h 1282835"/>
              <a:gd name="connsiteX10" fmla="*/ 582202 w 934627"/>
              <a:gd name="connsiteY10" fmla="*/ 1047884 h 1282835"/>
              <a:gd name="connsiteX11" fmla="*/ 293687 w 934627"/>
              <a:gd name="connsiteY11" fmla="*/ 25534 h 1282835"/>
              <a:gd name="connsiteX0" fmla="*/ 704850 w 934627"/>
              <a:gd name="connsiteY0" fmla="*/ 1282834 h 1282835"/>
              <a:gd name="connsiteX1" fmla="*/ 464727 w 934627"/>
              <a:gd name="connsiteY1" fmla="*/ 1047884 h 1282835"/>
              <a:gd name="connsiteX2" fmla="*/ 582202 w 934627"/>
              <a:gd name="connsiteY2" fmla="*/ 1047884 h 1282835"/>
              <a:gd name="connsiteX3" fmla="*/ 293687 w 934627"/>
              <a:gd name="connsiteY3" fmla="*/ 25534 h 1282835"/>
              <a:gd name="connsiteX4" fmla="*/ 528638 w 934627"/>
              <a:gd name="connsiteY4" fmla="*/ 25534 h 1282835"/>
              <a:gd name="connsiteX5" fmla="*/ 817153 w 934627"/>
              <a:gd name="connsiteY5" fmla="*/ 1047884 h 1282835"/>
              <a:gd name="connsiteX6" fmla="*/ 934627 w 934627"/>
              <a:gd name="connsiteY6" fmla="*/ 1047884 h 1282835"/>
              <a:gd name="connsiteX7" fmla="*/ 704850 w 934627"/>
              <a:gd name="connsiteY7" fmla="*/ 1282834 h 1282835"/>
              <a:gd name="connsiteX0" fmla="*/ 411163 w 934627"/>
              <a:gd name="connsiteY0" fmla="*/ 130500 h 1282835"/>
              <a:gd name="connsiteX1" fmla="*/ 234950 w 934627"/>
              <a:gd name="connsiteY1" fmla="*/ 1282835 h 1282835"/>
              <a:gd name="connsiteX2" fmla="*/ 38101 w 934627"/>
              <a:gd name="connsiteY2" fmla="*/ 1079634 h 1282835"/>
              <a:gd name="connsiteX3" fmla="*/ 0 w 934627"/>
              <a:gd name="connsiteY3" fmla="*/ 1282834 h 1282835"/>
              <a:gd name="connsiteX4" fmla="*/ 22054 w 934627"/>
              <a:gd name="connsiteY4" fmla="*/ 815640 h 1282835"/>
              <a:gd name="connsiteX5" fmla="*/ 411163 w 934627"/>
              <a:gd name="connsiteY5" fmla="*/ 130500 h 1282835"/>
              <a:gd name="connsiteX0" fmla="*/ 411163 w 934627"/>
              <a:gd name="connsiteY0" fmla="*/ 130500 h 1282835"/>
              <a:gd name="connsiteX1" fmla="*/ 234950 w 934627"/>
              <a:gd name="connsiteY1" fmla="*/ 1105035 h 1282835"/>
              <a:gd name="connsiteX2" fmla="*/ 38101 w 934627"/>
              <a:gd name="connsiteY2" fmla="*/ 1041534 h 1282835"/>
              <a:gd name="connsiteX3" fmla="*/ 0 w 934627"/>
              <a:gd name="connsiteY3" fmla="*/ 1282834 h 1282835"/>
              <a:gd name="connsiteX4" fmla="*/ 293688 w 934627"/>
              <a:gd name="connsiteY4" fmla="*/ 25534 h 1282835"/>
              <a:gd name="connsiteX5" fmla="*/ 528638 w 934627"/>
              <a:gd name="connsiteY5" fmla="*/ 25534 h 1282835"/>
              <a:gd name="connsiteX6" fmla="*/ 817153 w 934627"/>
              <a:gd name="connsiteY6" fmla="*/ 1047884 h 1282835"/>
              <a:gd name="connsiteX7" fmla="*/ 934627 w 934627"/>
              <a:gd name="connsiteY7" fmla="*/ 1047884 h 1282835"/>
              <a:gd name="connsiteX8" fmla="*/ 704850 w 934627"/>
              <a:gd name="connsiteY8" fmla="*/ 1282834 h 1282835"/>
              <a:gd name="connsiteX9" fmla="*/ 464727 w 934627"/>
              <a:gd name="connsiteY9" fmla="*/ 1047884 h 1282835"/>
              <a:gd name="connsiteX10" fmla="*/ 582202 w 934627"/>
              <a:gd name="connsiteY10" fmla="*/ 1047884 h 1282835"/>
              <a:gd name="connsiteX11" fmla="*/ 293687 w 934627"/>
              <a:gd name="connsiteY11" fmla="*/ 25534 h 1282835"/>
              <a:gd name="connsiteX0" fmla="*/ 704850 w 934627"/>
              <a:gd name="connsiteY0" fmla="*/ 1282834 h 1282834"/>
              <a:gd name="connsiteX1" fmla="*/ 464727 w 934627"/>
              <a:gd name="connsiteY1" fmla="*/ 1047884 h 1282834"/>
              <a:gd name="connsiteX2" fmla="*/ 582202 w 934627"/>
              <a:gd name="connsiteY2" fmla="*/ 1047884 h 1282834"/>
              <a:gd name="connsiteX3" fmla="*/ 293687 w 934627"/>
              <a:gd name="connsiteY3" fmla="*/ 25534 h 1282834"/>
              <a:gd name="connsiteX4" fmla="*/ 528638 w 934627"/>
              <a:gd name="connsiteY4" fmla="*/ 25534 h 1282834"/>
              <a:gd name="connsiteX5" fmla="*/ 817153 w 934627"/>
              <a:gd name="connsiteY5" fmla="*/ 1047884 h 1282834"/>
              <a:gd name="connsiteX6" fmla="*/ 934627 w 934627"/>
              <a:gd name="connsiteY6" fmla="*/ 1047884 h 1282834"/>
              <a:gd name="connsiteX7" fmla="*/ 704850 w 934627"/>
              <a:gd name="connsiteY7" fmla="*/ 1282834 h 1282834"/>
              <a:gd name="connsiteX0" fmla="*/ 411163 w 934627"/>
              <a:gd name="connsiteY0" fmla="*/ 130500 h 1282834"/>
              <a:gd name="connsiteX1" fmla="*/ 234950 w 934627"/>
              <a:gd name="connsiteY1" fmla="*/ 1092335 h 1282834"/>
              <a:gd name="connsiteX2" fmla="*/ 38101 w 934627"/>
              <a:gd name="connsiteY2" fmla="*/ 1079634 h 1282834"/>
              <a:gd name="connsiteX3" fmla="*/ 0 w 934627"/>
              <a:gd name="connsiteY3" fmla="*/ 1282834 h 1282834"/>
              <a:gd name="connsiteX4" fmla="*/ 22054 w 934627"/>
              <a:gd name="connsiteY4" fmla="*/ 815640 h 1282834"/>
              <a:gd name="connsiteX5" fmla="*/ 411163 w 934627"/>
              <a:gd name="connsiteY5" fmla="*/ 130500 h 1282834"/>
              <a:gd name="connsiteX0" fmla="*/ 411163 w 934627"/>
              <a:gd name="connsiteY0" fmla="*/ 130500 h 1282834"/>
              <a:gd name="connsiteX1" fmla="*/ 234950 w 934627"/>
              <a:gd name="connsiteY1" fmla="*/ 1105035 h 1282834"/>
              <a:gd name="connsiteX2" fmla="*/ 38101 w 934627"/>
              <a:gd name="connsiteY2" fmla="*/ 1041534 h 1282834"/>
              <a:gd name="connsiteX3" fmla="*/ 0 w 934627"/>
              <a:gd name="connsiteY3" fmla="*/ 1282834 h 1282834"/>
              <a:gd name="connsiteX4" fmla="*/ 293688 w 934627"/>
              <a:gd name="connsiteY4" fmla="*/ 25534 h 1282834"/>
              <a:gd name="connsiteX5" fmla="*/ 528638 w 934627"/>
              <a:gd name="connsiteY5" fmla="*/ 25534 h 1282834"/>
              <a:gd name="connsiteX6" fmla="*/ 817153 w 934627"/>
              <a:gd name="connsiteY6" fmla="*/ 1047884 h 1282834"/>
              <a:gd name="connsiteX7" fmla="*/ 934627 w 934627"/>
              <a:gd name="connsiteY7" fmla="*/ 1047884 h 1282834"/>
              <a:gd name="connsiteX8" fmla="*/ 704850 w 934627"/>
              <a:gd name="connsiteY8" fmla="*/ 1282834 h 1282834"/>
              <a:gd name="connsiteX9" fmla="*/ 464727 w 934627"/>
              <a:gd name="connsiteY9" fmla="*/ 1047884 h 1282834"/>
              <a:gd name="connsiteX10" fmla="*/ 582202 w 934627"/>
              <a:gd name="connsiteY10" fmla="*/ 1047884 h 1282834"/>
              <a:gd name="connsiteX11" fmla="*/ 293687 w 934627"/>
              <a:gd name="connsiteY11" fmla="*/ 25534 h 1282834"/>
              <a:gd name="connsiteX0" fmla="*/ 704850 w 934627"/>
              <a:gd name="connsiteY0" fmla="*/ 1368426 h 1368426"/>
              <a:gd name="connsiteX1" fmla="*/ 464727 w 934627"/>
              <a:gd name="connsiteY1" fmla="*/ 1133476 h 1368426"/>
              <a:gd name="connsiteX2" fmla="*/ 582202 w 934627"/>
              <a:gd name="connsiteY2" fmla="*/ 1133476 h 1368426"/>
              <a:gd name="connsiteX3" fmla="*/ 293687 w 934627"/>
              <a:gd name="connsiteY3" fmla="*/ 111126 h 1368426"/>
              <a:gd name="connsiteX4" fmla="*/ 528638 w 934627"/>
              <a:gd name="connsiteY4" fmla="*/ 111126 h 1368426"/>
              <a:gd name="connsiteX5" fmla="*/ 817153 w 934627"/>
              <a:gd name="connsiteY5" fmla="*/ 1133476 h 1368426"/>
              <a:gd name="connsiteX6" fmla="*/ 934627 w 934627"/>
              <a:gd name="connsiteY6" fmla="*/ 1133476 h 1368426"/>
              <a:gd name="connsiteX7" fmla="*/ 704850 w 934627"/>
              <a:gd name="connsiteY7" fmla="*/ 1368426 h 1368426"/>
              <a:gd name="connsiteX0" fmla="*/ 411163 w 934627"/>
              <a:gd name="connsiteY0" fmla="*/ 216092 h 1368426"/>
              <a:gd name="connsiteX1" fmla="*/ 234950 w 934627"/>
              <a:gd name="connsiteY1" fmla="*/ 1177927 h 1368426"/>
              <a:gd name="connsiteX2" fmla="*/ 38101 w 934627"/>
              <a:gd name="connsiteY2" fmla="*/ 1165226 h 1368426"/>
              <a:gd name="connsiteX3" fmla="*/ 0 w 934627"/>
              <a:gd name="connsiteY3" fmla="*/ 1368426 h 1368426"/>
              <a:gd name="connsiteX4" fmla="*/ 47454 w 934627"/>
              <a:gd name="connsiteY4" fmla="*/ 596432 h 1368426"/>
              <a:gd name="connsiteX5" fmla="*/ 411163 w 934627"/>
              <a:gd name="connsiteY5" fmla="*/ 216092 h 1368426"/>
              <a:gd name="connsiteX0" fmla="*/ 411163 w 934627"/>
              <a:gd name="connsiteY0" fmla="*/ 216092 h 1368426"/>
              <a:gd name="connsiteX1" fmla="*/ 234950 w 934627"/>
              <a:gd name="connsiteY1" fmla="*/ 1190627 h 1368426"/>
              <a:gd name="connsiteX2" fmla="*/ 38101 w 934627"/>
              <a:gd name="connsiteY2" fmla="*/ 1127126 h 1368426"/>
              <a:gd name="connsiteX3" fmla="*/ 0 w 934627"/>
              <a:gd name="connsiteY3" fmla="*/ 1368426 h 1368426"/>
              <a:gd name="connsiteX4" fmla="*/ 293688 w 934627"/>
              <a:gd name="connsiteY4" fmla="*/ 111126 h 1368426"/>
              <a:gd name="connsiteX5" fmla="*/ 528638 w 934627"/>
              <a:gd name="connsiteY5" fmla="*/ 111126 h 1368426"/>
              <a:gd name="connsiteX6" fmla="*/ 817153 w 934627"/>
              <a:gd name="connsiteY6" fmla="*/ 1133476 h 1368426"/>
              <a:gd name="connsiteX7" fmla="*/ 934627 w 934627"/>
              <a:gd name="connsiteY7" fmla="*/ 1133476 h 1368426"/>
              <a:gd name="connsiteX8" fmla="*/ 704850 w 934627"/>
              <a:gd name="connsiteY8" fmla="*/ 1368426 h 1368426"/>
              <a:gd name="connsiteX9" fmla="*/ 464727 w 934627"/>
              <a:gd name="connsiteY9" fmla="*/ 1133476 h 1368426"/>
              <a:gd name="connsiteX10" fmla="*/ 582202 w 934627"/>
              <a:gd name="connsiteY10" fmla="*/ 1133476 h 1368426"/>
              <a:gd name="connsiteX11" fmla="*/ 293687 w 934627"/>
              <a:gd name="connsiteY11" fmla="*/ 111126 h 1368426"/>
              <a:gd name="connsiteX0" fmla="*/ 704850 w 934627"/>
              <a:gd name="connsiteY0" fmla="*/ 1281077 h 1281077"/>
              <a:gd name="connsiteX1" fmla="*/ 464727 w 934627"/>
              <a:gd name="connsiteY1" fmla="*/ 1046127 h 1281077"/>
              <a:gd name="connsiteX2" fmla="*/ 582202 w 934627"/>
              <a:gd name="connsiteY2" fmla="*/ 1046127 h 1281077"/>
              <a:gd name="connsiteX3" fmla="*/ 293687 w 934627"/>
              <a:gd name="connsiteY3" fmla="*/ 23777 h 1281077"/>
              <a:gd name="connsiteX4" fmla="*/ 528638 w 934627"/>
              <a:gd name="connsiteY4" fmla="*/ 23777 h 1281077"/>
              <a:gd name="connsiteX5" fmla="*/ 817153 w 934627"/>
              <a:gd name="connsiteY5" fmla="*/ 1046127 h 1281077"/>
              <a:gd name="connsiteX6" fmla="*/ 934627 w 934627"/>
              <a:gd name="connsiteY6" fmla="*/ 1046127 h 1281077"/>
              <a:gd name="connsiteX7" fmla="*/ 704850 w 934627"/>
              <a:gd name="connsiteY7" fmla="*/ 1281077 h 1281077"/>
              <a:gd name="connsiteX0" fmla="*/ 411163 w 934627"/>
              <a:gd name="connsiteY0" fmla="*/ 128743 h 1281077"/>
              <a:gd name="connsiteX1" fmla="*/ 234950 w 934627"/>
              <a:gd name="connsiteY1" fmla="*/ 1090578 h 1281077"/>
              <a:gd name="connsiteX2" fmla="*/ 38101 w 934627"/>
              <a:gd name="connsiteY2" fmla="*/ 1077877 h 1281077"/>
              <a:gd name="connsiteX3" fmla="*/ 0 w 934627"/>
              <a:gd name="connsiteY3" fmla="*/ 1281077 h 1281077"/>
              <a:gd name="connsiteX4" fmla="*/ 47454 w 934627"/>
              <a:gd name="connsiteY4" fmla="*/ 509083 h 1281077"/>
              <a:gd name="connsiteX5" fmla="*/ 411163 w 934627"/>
              <a:gd name="connsiteY5" fmla="*/ 128743 h 1281077"/>
              <a:gd name="connsiteX0" fmla="*/ 411163 w 934627"/>
              <a:gd name="connsiteY0" fmla="*/ 128743 h 1281077"/>
              <a:gd name="connsiteX1" fmla="*/ 234950 w 934627"/>
              <a:gd name="connsiteY1" fmla="*/ 1103278 h 1281077"/>
              <a:gd name="connsiteX2" fmla="*/ 38101 w 934627"/>
              <a:gd name="connsiteY2" fmla="*/ 1039777 h 1281077"/>
              <a:gd name="connsiteX3" fmla="*/ 0 w 934627"/>
              <a:gd name="connsiteY3" fmla="*/ 1281077 h 1281077"/>
              <a:gd name="connsiteX4" fmla="*/ 293688 w 934627"/>
              <a:gd name="connsiteY4" fmla="*/ 23777 h 1281077"/>
              <a:gd name="connsiteX5" fmla="*/ 528638 w 934627"/>
              <a:gd name="connsiteY5" fmla="*/ 23777 h 1281077"/>
              <a:gd name="connsiteX6" fmla="*/ 817153 w 934627"/>
              <a:gd name="connsiteY6" fmla="*/ 1046127 h 1281077"/>
              <a:gd name="connsiteX7" fmla="*/ 934627 w 934627"/>
              <a:gd name="connsiteY7" fmla="*/ 1046127 h 1281077"/>
              <a:gd name="connsiteX8" fmla="*/ 704850 w 934627"/>
              <a:gd name="connsiteY8" fmla="*/ 1281077 h 1281077"/>
              <a:gd name="connsiteX9" fmla="*/ 464727 w 934627"/>
              <a:gd name="connsiteY9" fmla="*/ 1046127 h 1281077"/>
              <a:gd name="connsiteX10" fmla="*/ 582202 w 934627"/>
              <a:gd name="connsiteY10" fmla="*/ 1046127 h 1281077"/>
              <a:gd name="connsiteX11" fmla="*/ 293687 w 934627"/>
              <a:gd name="connsiteY11" fmla="*/ 23777 h 1281077"/>
              <a:gd name="connsiteX0" fmla="*/ 704850 w 934627"/>
              <a:gd name="connsiteY0" fmla="*/ 1281077 h 1281077"/>
              <a:gd name="connsiteX1" fmla="*/ 464727 w 934627"/>
              <a:gd name="connsiteY1" fmla="*/ 1046127 h 1281077"/>
              <a:gd name="connsiteX2" fmla="*/ 582202 w 934627"/>
              <a:gd name="connsiteY2" fmla="*/ 1046127 h 1281077"/>
              <a:gd name="connsiteX3" fmla="*/ 293687 w 934627"/>
              <a:gd name="connsiteY3" fmla="*/ 23777 h 1281077"/>
              <a:gd name="connsiteX4" fmla="*/ 528638 w 934627"/>
              <a:gd name="connsiteY4" fmla="*/ 23777 h 1281077"/>
              <a:gd name="connsiteX5" fmla="*/ 817153 w 934627"/>
              <a:gd name="connsiteY5" fmla="*/ 1046127 h 1281077"/>
              <a:gd name="connsiteX6" fmla="*/ 934627 w 934627"/>
              <a:gd name="connsiteY6" fmla="*/ 1046127 h 1281077"/>
              <a:gd name="connsiteX7" fmla="*/ 704850 w 934627"/>
              <a:gd name="connsiteY7" fmla="*/ 1281077 h 1281077"/>
              <a:gd name="connsiteX0" fmla="*/ 411163 w 934627"/>
              <a:gd name="connsiteY0" fmla="*/ 128743 h 1281077"/>
              <a:gd name="connsiteX1" fmla="*/ 234950 w 934627"/>
              <a:gd name="connsiteY1" fmla="*/ 1090578 h 1281077"/>
              <a:gd name="connsiteX2" fmla="*/ 38101 w 934627"/>
              <a:gd name="connsiteY2" fmla="*/ 1077877 h 1281077"/>
              <a:gd name="connsiteX3" fmla="*/ 0 w 934627"/>
              <a:gd name="connsiteY3" fmla="*/ 1281077 h 1281077"/>
              <a:gd name="connsiteX4" fmla="*/ 47454 w 934627"/>
              <a:gd name="connsiteY4" fmla="*/ 509083 h 1281077"/>
              <a:gd name="connsiteX5" fmla="*/ 411163 w 934627"/>
              <a:gd name="connsiteY5" fmla="*/ 128743 h 1281077"/>
              <a:gd name="connsiteX0" fmla="*/ 411163 w 934627"/>
              <a:gd name="connsiteY0" fmla="*/ 128743 h 1281077"/>
              <a:gd name="connsiteX1" fmla="*/ 234950 w 934627"/>
              <a:gd name="connsiteY1" fmla="*/ 1103278 h 1281077"/>
              <a:gd name="connsiteX2" fmla="*/ 50801 w 934627"/>
              <a:gd name="connsiteY2" fmla="*/ 303177 h 1281077"/>
              <a:gd name="connsiteX3" fmla="*/ 0 w 934627"/>
              <a:gd name="connsiteY3" fmla="*/ 1281077 h 1281077"/>
              <a:gd name="connsiteX4" fmla="*/ 293688 w 934627"/>
              <a:gd name="connsiteY4" fmla="*/ 23777 h 1281077"/>
              <a:gd name="connsiteX5" fmla="*/ 528638 w 934627"/>
              <a:gd name="connsiteY5" fmla="*/ 23777 h 1281077"/>
              <a:gd name="connsiteX6" fmla="*/ 817153 w 934627"/>
              <a:gd name="connsiteY6" fmla="*/ 1046127 h 1281077"/>
              <a:gd name="connsiteX7" fmla="*/ 934627 w 934627"/>
              <a:gd name="connsiteY7" fmla="*/ 1046127 h 1281077"/>
              <a:gd name="connsiteX8" fmla="*/ 704850 w 934627"/>
              <a:gd name="connsiteY8" fmla="*/ 1281077 h 1281077"/>
              <a:gd name="connsiteX9" fmla="*/ 464727 w 934627"/>
              <a:gd name="connsiteY9" fmla="*/ 1046127 h 1281077"/>
              <a:gd name="connsiteX10" fmla="*/ 582202 w 934627"/>
              <a:gd name="connsiteY10" fmla="*/ 1046127 h 1281077"/>
              <a:gd name="connsiteX11" fmla="*/ 293687 w 934627"/>
              <a:gd name="connsiteY11" fmla="*/ 23777 h 1281077"/>
              <a:gd name="connsiteX0" fmla="*/ 704850 w 934627"/>
              <a:gd name="connsiteY0" fmla="*/ 1281077 h 1281077"/>
              <a:gd name="connsiteX1" fmla="*/ 464727 w 934627"/>
              <a:gd name="connsiteY1" fmla="*/ 1046127 h 1281077"/>
              <a:gd name="connsiteX2" fmla="*/ 582202 w 934627"/>
              <a:gd name="connsiteY2" fmla="*/ 1046127 h 1281077"/>
              <a:gd name="connsiteX3" fmla="*/ 293687 w 934627"/>
              <a:gd name="connsiteY3" fmla="*/ 23777 h 1281077"/>
              <a:gd name="connsiteX4" fmla="*/ 528638 w 934627"/>
              <a:gd name="connsiteY4" fmla="*/ 23777 h 1281077"/>
              <a:gd name="connsiteX5" fmla="*/ 817153 w 934627"/>
              <a:gd name="connsiteY5" fmla="*/ 1046127 h 1281077"/>
              <a:gd name="connsiteX6" fmla="*/ 934627 w 934627"/>
              <a:gd name="connsiteY6" fmla="*/ 1046127 h 1281077"/>
              <a:gd name="connsiteX7" fmla="*/ 704850 w 934627"/>
              <a:gd name="connsiteY7" fmla="*/ 1281077 h 1281077"/>
              <a:gd name="connsiteX0" fmla="*/ 411163 w 934627"/>
              <a:gd name="connsiteY0" fmla="*/ 128743 h 1281077"/>
              <a:gd name="connsiteX1" fmla="*/ 234950 w 934627"/>
              <a:gd name="connsiteY1" fmla="*/ 1090578 h 1281077"/>
              <a:gd name="connsiteX2" fmla="*/ 38101 w 934627"/>
              <a:gd name="connsiteY2" fmla="*/ 1077877 h 1281077"/>
              <a:gd name="connsiteX3" fmla="*/ 0 w 934627"/>
              <a:gd name="connsiteY3" fmla="*/ 1281077 h 1281077"/>
              <a:gd name="connsiteX4" fmla="*/ 47454 w 934627"/>
              <a:gd name="connsiteY4" fmla="*/ 509083 h 1281077"/>
              <a:gd name="connsiteX5" fmla="*/ 411163 w 934627"/>
              <a:gd name="connsiteY5" fmla="*/ 128743 h 1281077"/>
              <a:gd name="connsiteX0" fmla="*/ 411163 w 934627"/>
              <a:gd name="connsiteY0" fmla="*/ 128743 h 1281077"/>
              <a:gd name="connsiteX1" fmla="*/ 285750 w 934627"/>
              <a:gd name="connsiteY1" fmla="*/ 569878 h 1281077"/>
              <a:gd name="connsiteX2" fmla="*/ 50801 w 934627"/>
              <a:gd name="connsiteY2" fmla="*/ 303177 h 1281077"/>
              <a:gd name="connsiteX3" fmla="*/ 0 w 934627"/>
              <a:gd name="connsiteY3" fmla="*/ 1281077 h 1281077"/>
              <a:gd name="connsiteX4" fmla="*/ 293688 w 934627"/>
              <a:gd name="connsiteY4" fmla="*/ 23777 h 1281077"/>
              <a:gd name="connsiteX5" fmla="*/ 528638 w 934627"/>
              <a:gd name="connsiteY5" fmla="*/ 23777 h 1281077"/>
              <a:gd name="connsiteX6" fmla="*/ 817153 w 934627"/>
              <a:gd name="connsiteY6" fmla="*/ 1046127 h 1281077"/>
              <a:gd name="connsiteX7" fmla="*/ 934627 w 934627"/>
              <a:gd name="connsiteY7" fmla="*/ 1046127 h 1281077"/>
              <a:gd name="connsiteX8" fmla="*/ 704850 w 934627"/>
              <a:gd name="connsiteY8" fmla="*/ 1281077 h 1281077"/>
              <a:gd name="connsiteX9" fmla="*/ 464727 w 934627"/>
              <a:gd name="connsiteY9" fmla="*/ 1046127 h 1281077"/>
              <a:gd name="connsiteX10" fmla="*/ 582202 w 934627"/>
              <a:gd name="connsiteY10" fmla="*/ 1046127 h 1281077"/>
              <a:gd name="connsiteX11" fmla="*/ 293687 w 934627"/>
              <a:gd name="connsiteY11" fmla="*/ 23777 h 1281077"/>
              <a:gd name="connsiteX0" fmla="*/ 704850 w 934627"/>
              <a:gd name="connsiteY0" fmla="*/ 1281077 h 1281077"/>
              <a:gd name="connsiteX1" fmla="*/ 464727 w 934627"/>
              <a:gd name="connsiteY1" fmla="*/ 1046127 h 1281077"/>
              <a:gd name="connsiteX2" fmla="*/ 582202 w 934627"/>
              <a:gd name="connsiteY2" fmla="*/ 1046127 h 1281077"/>
              <a:gd name="connsiteX3" fmla="*/ 293687 w 934627"/>
              <a:gd name="connsiteY3" fmla="*/ 23777 h 1281077"/>
              <a:gd name="connsiteX4" fmla="*/ 528638 w 934627"/>
              <a:gd name="connsiteY4" fmla="*/ 23777 h 1281077"/>
              <a:gd name="connsiteX5" fmla="*/ 817153 w 934627"/>
              <a:gd name="connsiteY5" fmla="*/ 1046127 h 1281077"/>
              <a:gd name="connsiteX6" fmla="*/ 934627 w 934627"/>
              <a:gd name="connsiteY6" fmla="*/ 1046127 h 1281077"/>
              <a:gd name="connsiteX7" fmla="*/ 704850 w 934627"/>
              <a:gd name="connsiteY7" fmla="*/ 1281077 h 1281077"/>
              <a:gd name="connsiteX0" fmla="*/ 411163 w 934627"/>
              <a:gd name="connsiteY0" fmla="*/ 128743 h 1281077"/>
              <a:gd name="connsiteX1" fmla="*/ 234950 w 934627"/>
              <a:gd name="connsiteY1" fmla="*/ 1090578 h 1281077"/>
              <a:gd name="connsiteX2" fmla="*/ 38101 w 934627"/>
              <a:gd name="connsiteY2" fmla="*/ 1077877 h 1281077"/>
              <a:gd name="connsiteX3" fmla="*/ 0 w 934627"/>
              <a:gd name="connsiteY3" fmla="*/ 1281077 h 1281077"/>
              <a:gd name="connsiteX4" fmla="*/ 47454 w 934627"/>
              <a:gd name="connsiteY4" fmla="*/ 509083 h 1281077"/>
              <a:gd name="connsiteX5" fmla="*/ 411163 w 934627"/>
              <a:gd name="connsiteY5" fmla="*/ 128743 h 1281077"/>
              <a:gd name="connsiteX0" fmla="*/ 411163 w 934627"/>
              <a:gd name="connsiteY0" fmla="*/ 128743 h 1281077"/>
              <a:gd name="connsiteX1" fmla="*/ 285750 w 934627"/>
              <a:gd name="connsiteY1" fmla="*/ 569878 h 1281077"/>
              <a:gd name="connsiteX2" fmla="*/ 50801 w 934627"/>
              <a:gd name="connsiteY2" fmla="*/ 303177 h 1281077"/>
              <a:gd name="connsiteX3" fmla="*/ 50800 w 934627"/>
              <a:gd name="connsiteY3" fmla="*/ 563527 h 1281077"/>
              <a:gd name="connsiteX4" fmla="*/ 293688 w 934627"/>
              <a:gd name="connsiteY4" fmla="*/ 23777 h 1281077"/>
              <a:gd name="connsiteX5" fmla="*/ 528638 w 934627"/>
              <a:gd name="connsiteY5" fmla="*/ 23777 h 1281077"/>
              <a:gd name="connsiteX6" fmla="*/ 817153 w 934627"/>
              <a:gd name="connsiteY6" fmla="*/ 1046127 h 1281077"/>
              <a:gd name="connsiteX7" fmla="*/ 934627 w 934627"/>
              <a:gd name="connsiteY7" fmla="*/ 1046127 h 1281077"/>
              <a:gd name="connsiteX8" fmla="*/ 704850 w 934627"/>
              <a:gd name="connsiteY8" fmla="*/ 1281077 h 1281077"/>
              <a:gd name="connsiteX9" fmla="*/ 464727 w 934627"/>
              <a:gd name="connsiteY9" fmla="*/ 1046127 h 1281077"/>
              <a:gd name="connsiteX10" fmla="*/ 582202 w 934627"/>
              <a:gd name="connsiteY10" fmla="*/ 1046127 h 1281077"/>
              <a:gd name="connsiteX11" fmla="*/ 293687 w 934627"/>
              <a:gd name="connsiteY11" fmla="*/ 23777 h 1281077"/>
              <a:gd name="connsiteX0" fmla="*/ 704850 w 934627"/>
              <a:gd name="connsiteY0" fmla="*/ 1281077 h 1281077"/>
              <a:gd name="connsiteX1" fmla="*/ 464727 w 934627"/>
              <a:gd name="connsiteY1" fmla="*/ 1046127 h 1281077"/>
              <a:gd name="connsiteX2" fmla="*/ 582202 w 934627"/>
              <a:gd name="connsiteY2" fmla="*/ 1046127 h 1281077"/>
              <a:gd name="connsiteX3" fmla="*/ 293687 w 934627"/>
              <a:gd name="connsiteY3" fmla="*/ 23777 h 1281077"/>
              <a:gd name="connsiteX4" fmla="*/ 528638 w 934627"/>
              <a:gd name="connsiteY4" fmla="*/ 23777 h 1281077"/>
              <a:gd name="connsiteX5" fmla="*/ 817153 w 934627"/>
              <a:gd name="connsiteY5" fmla="*/ 1046127 h 1281077"/>
              <a:gd name="connsiteX6" fmla="*/ 934627 w 934627"/>
              <a:gd name="connsiteY6" fmla="*/ 1046127 h 1281077"/>
              <a:gd name="connsiteX7" fmla="*/ 704850 w 934627"/>
              <a:gd name="connsiteY7" fmla="*/ 1281077 h 1281077"/>
              <a:gd name="connsiteX0" fmla="*/ 411163 w 934627"/>
              <a:gd name="connsiteY0" fmla="*/ 128743 h 1281077"/>
              <a:gd name="connsiteX1" fmla="*/ 234950 w 934627"/>
              <a:gd name="connsiteY1" fmla="*/ 1090578 h 1281077"/>
              <a:gd name="connsiteX2" fmla="*/ 38101 w 934627"/>
              <a:gd name="connsiteY2" fmla="*/ 1077877 h 1281077"/>
              <a:gd name="connsiteX3" fmla="*/ 0 w 934627"/>
              <a:gd name="connsiteY3" fmla="*/ 1281077 h 1281077"/>
              <a:gd name="connsiteX4" fmla="*/ 47454 w 934627"/>
              <a:gd name="connsiteY4" fmla="*/ 509083 h 1281077"/>
              <a:gd name="connsiteX5" fmla="*/ 411163 w 934627"/>
              <a:gd name="connsiteY5" fmla="*/ 128743 h 1281077"/>
              <a:gd name="connsiteX0" fmla="*/ 411163 w 934627"/>
              <a:gd name="connsiteY0" fmla="*/ 128743 h 1281077"/>
              <a:gd name="connsiteX1" fmla="*/ 285750 w 934627"/>
              <a:gd name="connsiteY1" fmla="*/ 569878 h 1281077"/>
              <a:gd name="connsiteX2" fmla="*/ 50801 w 934627"/>
              <a:gd name="connsiteY2" fmla="*/ 303177 h 1281077"/>
              <a:gd name="connsiteX3" fmla="*/ 50800 w 934627"/>
              <a:gd name="connsiteY3" fmla="*/ 563527 h 1281077"/>
              <a:gd name="connsiteX4" fmla="*/ 293688 w 934627"/>
              <a:gd name="connsiteY4" fmla="*/ 23777 h 1281077"/>
              <a:gd name="connsiteX5" fmla="*/ 528638 w 934627"/>
              <a:gd name="connsiteY5" fmla="*/ 23777 h 1281077"/>
              <a:gd name="connsiteX6" fmla="*/ 817153 w 934627"/>
              <a:gd name="connsiteY6" fmla="*/ 1046127 h 1281077"/>
              <a:gd name="connsiteX7" fmla="*/ 934627 w 934627"/>
              <a:gd name="connsiteY7" fmla="*/ 1046127 h 1281077"/>
              <a:gd name="connsiteX8" fmla="*/ 704850 w 934627"/>
              <a:gd name="connsiteY8" fmla="*/ 1281077 h 1281077"/>
              <a:gd name="connsiteX9" fmla="*/ 464727 w 934627"/>
              <a:gd name="connsiteY9" fmla="*/ 1046127 h 1281077"/>
              <a:gd name="connsiteX10" fmla="*/ 582202 w 934627"/>
              <a:gd name="connsiteY10" fmla="*/ 1046127 h 1281077"/>
              <a:gd name="connsiteX11" fmla="*/ 293687 w 934627"/>
              <a:gd name="connsiteY11" fmla="*/ 23777 h 1281077"/>
              <a:gd name="connsiteX0" fmla="*/ 666749 w 896526"/>
              <a:gd name="connsiteY0" fmla="*/ 1281077 h 1281077"/>
              <a:gd name="connsiteX1" fmla="*/ 426626 w 896526"/>
              <a:gd name="connsiteY1" fmla="*/ 1046127 h 1281077"/>
              <a:gd name="connsiteX2" fmla="*/ 544101 w 896526"/>
              <a:gd name="connsiteY2" fmla="*/ 1046127 h 1281077"/>
              <a:gd name="connsiteX3" fmla="*/ 255586 w 896526"/>
              <a:gd name="connsiteY3" fmla="*/ 23777 h 1281077"/>
              <a:gd name="connsiteX4" fmla="*/ 490537 w 896526"/>
              <a:gd name="connsiteY4" fmla="*/ 23777 h 1281077"/>
              <a:gd name="connsiteX5" fmla="*/ 779052 w 896526"/>
              <a:gd name="connsiteY5" fmla="*/ 1046127 h 1281077"/>
              <a:gd name="connsiteX6" fmla="*/ 896526 w 896526"/>
              <a:gd name="connsiteY6" fmla="*/ 1046127 h 1281077"/>
              <a:gd name="connsiteX7" fmla="*/ 666749 w 896526"/>
              <a:gd name="connsiteY7" fmla="*/ 1281077 h 1281077"/>
              <a:gd name="connsiteX0" fmla="*/ 373062 w 896526"/>
              <a:gd name="connsiteY0" fmla="*/ 128743 h 1281077"/>
              <a:gd name="connsiteX1" fmla="*/ 196849 w 896526"/>
              <a:gd name="connsiteY1" fmla="*/ 1090578 h 1281077"/>
              <a:gd name="connsiteX2" fmla="*/ 0 w 896526"/>
              <a:gd name="connsiteY2" fmla="*/ 1077877 h 1281077"/>
              <a:gd name="connsiteX3" fmla="*/ 19049 w 896526"/>
              <a:gd name="connsiteY3" fmla="*/ 557177 h 1281077"/>
              <a:gd name="connsiteX4" fmla="*/ 9353 w 896526"/>
              <a:gd name="connsiteY4" fmla="*/ 509083 h 1281077"/>
              <a:gd name="connsiteX5" fmla="*/ 373062 w 896526"/>
              <a:gd name="connsiteY5" fmla="*/ 128743 h 1281077"/>
              <a:gd name="connsiteX0" fmla="*/ 373062 w 896526"/>
              <a:gd name="connsiteY0" fmla="*/ 128743 h 1281077"/>
              <a:gd name="connsiteX1" fmla="*/ 247649 w 896526"/>
              <a:gd name="connsiteY1" fmla="*/ 569878 h 1281077"/>
              <a:gd name="connsiteX2" fmla="*/ 12700 w 896526"/>
              <a:gd name="connsiteY2" fmla="*/ 303177 h 1281077"/>
              <a:gd name="connsiteX3" fmla="*/ 12699 w 896526"/>
              <a:gd name="connsiteY3" fmla="*/ 563527 h 1281077"/>
              <a:gd name="connsiteX4" fmla="*/ 255587 w 896526"/>
              <a:gd name="connsiteY4" fmla="*/ 23777 h 1281077"/>
              <a:gd name="connsiteX5" fmla="*/ 490537 w 896526"/>
              <a:gd name="connsiteY5" fmla="*/ 23777 h 1281077"/>
              <a:gd name="connsiteX6" fmla="*/ 779052 w 896526"/>
              <a:gd name="connsiteY6" fmla="*/ 1046127 h 1281077"/>
              <a:gd name="connsiteX7" fmla="*/ 896526 w 896526"/>
              <a:gd name="connsiteY7" fmla="*/ 1046127 h 1281077"/>
              <a:gd name="connsiteX8" fmla="*/ 666749 w 896526"/>
              <a:gd name="connsiteY8" fmla="*/ 1281077 h 1281077"/>
              <a:gd name="connsiteX9" fmla="*/ 426626 w 896526"/>
              <a:gd name="connsiteY9" fmla="*/ 1046127 h 1281077"/>
              <a:gd name="connsiteX10" fmla="*/ 544101 w 896526"/>
              <a:gd name="connsiteY10" fmla="*/ 1046127 h 1281077"/>
              <a:gd name="connsiteX11" fmla="*/ 255586 w 896526"/>
              <a:gd name="connsiteY11" fmla="*/ 23777 h 1281077"/>
              <a:gd name="connsiteX0" fmla="*/ 666749 w 896526"/>
              <a:gd name="connsiteY0" fmla="*/ 1281077 h 1281077"/>
              <a:gd name="connsiteX1" fmla="*/ 426626 w 896526"/>
              <a:gd name="connsiteY1" fmla="*/ 1046127 h 1281077"/>
              <a:gd name="connsiteX2" fmla="*/ 544101 w 896526"/>
              <a:gd name="connsiteY2" fmla="*/ 1046127 h 1281077"/>
              <a:gd name="connsiteX3" fmla="*/ 255586 w 896526"/>
              <a:gd name="connsiteY3" fmla="*/ 23777 h 1281077"/>
              <a:gd name="connsiteX4" fmla="*/ 490537 w 896526"/>
              <a:gd name="connsiteY4" fmla="*/ 23777 h 1281077"/>
              <a:gd name="connsiteX5" fmla="*/ 779052 w 896526"/>
              <a:gd name="connsiteY5" fmla="*/ 1046127 h 1281077"/>
              <a:gd name="connsiteX6" fmla="*/ 896526 w 896526"/>
              <a:gd name="connsiteY6" fmla="*/ 1046127 h 1281077"/>
              <a:gd name="connsiteX7" fmla="*/ 666749 w 896526"/>
              <a:gd name="connsiteY7" fmla="*/ 1281077 h 1281077"/>
              <a:gd name="connsiteX0" fmla="*/ 373062 w 896526"/>
              <a:gd name="connsiteY0" fmla="*/ 128743 h 1281077"/>
              <a:gd name="connsiteX1" fmla="*/ 266699 w 896526"/>
              <a:gd name="connsiteY1" fmla="*/ 595278 h 1281077"/>
              <a:gd name="connsiteX2" fmla="*/ 0 w 896526"/>
              <a:gd name="connsiteY2" fmla="*/ 1077877 h 1281077"/>
              <a:gd name="connsiteX3" fmla="*/ 19049 w 896526"/>
              <a:gd name="connsiteY3" fmla="*/ 557177 h 1281077"/>
              <a:gd name="connsiteX4" fmla="*/ 9353 w 896526"/>
              <a:gd name="connsiteY4" fmla="*/ 509083 h 1281077"/>
              <a:gd name="connsiteX5" fmla="*/ 373062 w 896526"/>
              <a:gd name="connsiteY5" fmla="*/ 128743 h 1281077"/>
              <a:gd name="connsiteX0" fmla="*/ 373062 w 896526"/>
              <a:gd name="connsiteY0" fmla="*/ 128743 h 1281077"/>
              <a:gd name="connsiteX1" fmla="*/ 247649 w 896526"/>
              <a:gd name="connsiteY1" fmla="*/ 569878 h 1281077"/>
              <a:gd name="connsiteX2" fmla="*/ 12700 w 896526"/>
              <a:gd name="connsiteY2" fmla="*/ 303177 h 1281077"/>
              <a:gd name="connsiteX3" fmla="*/ 12699 w 896526"/>
              <a:gd name="connsiteY3" fmla="*/ 563527 h 1281077"/>
              <a:gd name="connsiteX4" fmla="*/ 255587 w 896526"/>
              <a:gd name="connsiteY4" fmla="*/ 23777 h 1281077"/>
              <a:gd name="connsiteX5" fmla="*/ 490537 w 896526"/>
              <a:gd name="connsiteY5" fmla="*/ 23777 h 1281077"/>
              <a:gd name="connsiteX6" fmla="*/ 779052 w 896526"/>
              <a:gd name="connsiteY6" fmla="*/ 1046127 h 1281077"/>
              <a:gd name="connsiteX7" fmla="*/ 896526 w 896526"/>
              <a:gd name="connsiteY7" fmla="*/ 1046127 h 1281077"/>
              <a:gd name="connsiteX8" fmla="*/ 666749 w 896526"/>
              <a:gd name="connsiteY8" fmla="*/ 1281077 h 1281077"/>
              <a:gd name="connsiteX9" fmla="*/ 426626 w 896526"/>
              <a:gd name="connsiteY9" fmla="*/ 1046127 h 1281077"/>
              <a:gd name="connsiteX10" fmla="*/ 544101 w 896526"/>
              <a:gd name="connsiteY10" fmla="*/ 1046127 h 1281077"/>
              <a:gd name="connsiteX11" fmla="*/ 255586 w 896526"/>
              <a:gd name="connsiteY11" fmla="*/ 23777 h 1281077"/>
              <a:gd name="connsiteX0" fmla="*/ 666749 w 896526"/>
              <a:gd name="connsiteY0" fmla="*/ 1281077 h 1281077"/>
              <a:gd name="connsiteX1" fmla="*/ 426626 w 896526"/>
              <a:gd name="connsiteY1" fmla="*/ 1046127 h 1281077"/>
              <a:gd name="connsiteX2" fmla="*/ 544101 w 896526"/>
              <a:gd name="connsiteY2" fmla="*/ 1046127 h 1281077"/>
              <a:gd name="connsiteX3" fmla="*/ 255586 w 896526"/>
              <a:gd name="connsiteY3" fmla="*/ 23777 h 1281077"/>
              <a:gd name="connsiteX4" fmla="*/ 490537 w 896526"/>
              <a:gd name="connsiteY4" fmla="*/ 23777 h 1281077"/>
              <a:gd name="connsiteX5" fmla="*/ 779052 w 896526"/>
              <a:gd name="connsiteY5" fmla="*/ 1046127 h 1281077"/>
              <a:gd name="connsiteX6" fmla="*/ 896526 w 896526"/>
              <a:gd name="connsiteY6" fmla="*/ 1046127 h 1281077"/>
              <a:gd name="connsiteX7" fmla="*/ 666749 w 896526"/>
              <a:gd name="connsiteY7" fmla="*/ 1281077 h 1281077"/>
              <a:gd name="connsiteX0" fmla="*/ 373062 w 896526"/>
              <a:gd name="connsiteY0" fmla="*/ 128743 h 1281077"/>
              <a:gd name="connsiteX1" fmla="*/ 266699 w 896526"/>
              <a:gd name="connsiteY1" fmla="*/ 595278 h 1281077"/>
              <a:gd name="connsiteX2" fmla="*/ 0 w 896526"/>
              <a:gd name="connsiteY2" fmla="*/ 506377 h 1281077"/>
              <a:gd name="connsiteX3" fmla="*/ 19049 w 896526"/>
              <a:gd name="connsiteY3" fmla="*/ 557177 h 1281077"/>
              <a:gd name="connsiteX4" fmla="*/ 9353 w 896526"/>
              <a:gd name="connsiteY4" fmla="*/ 509083 h 1281077"/>
              <a:gd name="connsiteX5" fmla="*/ 373062 w 896526"/>
              <a:gd name="connsiteY5" fmla="*/ 128743 h 1281077"/>
              <a:gd name="connsiteX0" fmla="*/ 373062 w 896526"/>
              <a:gd name="connsiteY0" fmla="*/ 128743 h 1281077"/>
              <a:gd name="connsiteX1" fmla="*/ 247649 w 896526"/>
              <a:gd name="connsiteY1" fmla="*/ 569878 h 1281077"/>
              <a:gd name="connsiteX2" fmla="*/ 12700 w 896526"/>
              <a:gd name="connsiteY2" fmla="*/ 303177 h 1281077"/>
              <a:gd name="connsiteX3" fmla="*/ 12699 w 896526"/>
              <a:gd name="connsiteY3" fmla="*/ 563527 h 1281077"/>
              <a:gd name="connsiteX4" fmla="*/ 255587 w 896526"/>
              <a:gd name="connsiteY4" fmla="*/ 23777 h 1281077"/>
              <a:gd name="connsiteX5" fmla="*/ 490537 w 896526"/>
              <a:gd name="connsiteY5" fmla="*/ 23777 h 1281077"/>
              <a:gd name="connsiteX6" fmla="*/ 779052 w 896526"/>
              <a:gd name="connsiteY6" fmla="*/ 1046127 h 1281077"/>
              <a:gd name="connsiteX7" fmla="*/ 896526 w 896526"/>
              <a:gd name="connsiteY7" fmla="*/ 1046127 h 1281077"/>
              <a:gd name="connsiteX8" fmla="*/ 666749 w 896526"/>
              <a:gd name="connsiteY8" fmla="*/ 1281077 h 1281077"/>
              <a:gd name="connsiteX9" fmla="*/ 426626 w 896526"/>
              <a:gd name="connsiteY9" fmla="*/ 1046127 h 1281077"/>
              <a:gd name="connsiteX10" fmla="*/ 544101 w 896526"/>
              <a:gd name="connsiteY10" fmla="*/ 1046127 h 1281077"/>
              <a:gd name="connsiteX11" fmla="*/ 255586 w 896526"/>
              <a:gd name="connsiteY11" fmla="*/ 23777 h 1281077"/>
              <a:gd name="connsiteX0" fmla="*/ 666749 w 896526"/>
              <a:gd name="connsiteY0" fmla="*/ 1281077 h 1281077"/>
              <a:gd name="connsiteX1" fmla="*/ 426626 w 896526"/>
              <a:gd name="connsiteY1" fmla="*/ 1046127 h 1281077"/>
              <a:gd name="connsiteX2" fmla="*/ 544101 w 896526"/>
              <a:gd name="connsiteY2" fmla="*/ 1046127 h 1281077"/>
              <a:gd name="connsiteX3" fmla="*/ 255586 w 896526"/>
              <a:gd name="connsiteY3" fmla="*/ 23777 h 1281077"/>
              <a:gd name="connsiteX4" fmla="*/ 490537 w 896526"/>
              <a:gd name="connsiteY4" fmla="*/ 23777 h 1281077"/>
              <a:gd name="connsiteX5" fmla="*/ 779052 w 896526"/>
              <a:gd name="connsiteY5" fmla="*/ 1046127 h 1281077"/>
              <a:gd name="connsiteX6" fmla="*/ 896526 w 896526"/>
              <a:gd name="connsiteY6" fmla="*/ 1046127 h 1281077"/>
              <a:gd name="connsiteX7" fmla="*/ 666749 w 896526"/>
              <a:gd name="connsiteY7" fmla="*/ 1281077 h 1281077"/>
              <a:gd name="connsiteX0" fmla="*/ 373062 w 896526"/>
              <a:gd name="connsiteY0" fmla="*/ 128743 h 1281077"/>
              <a:gd name="connsiteX1" fmla="*/ 266699 w 896526"/>
              <a:gd name="connsiteY1" fmla="*/ 595278 h 1281077"/>
              <a:gd name="connsiteX2" fmla="*/ 0 w 896526"/>
              <a:gd name="connsiteY2" fmla="*/ 506377 h 1281077"/>
              <a:gd name="connsiteX3" fmla="*/ 19049 w 896526"/>
              <a:gd name="connsiteY3" fmla="*/ 557177 h 1281077"/>
              <a:gd name="connsiteX4" fmla="*/ 9353 w 896526"/>
              <a:gd name="connsiteY4" fmla="*/ 509083 h 1281077"/>
              <a:gd name="connsiteX5" fmla="*/ 373062 w 896526"/>
              <a:gd name="connsiteY5" fmla="*/ 128743 h 1281077"/>
              <a:gd name="connsiteX0" fmla="*/ 373062 w 896526"/>
              <a:gd name="connsiteY0" fmla="*/ 128743 h 1281077"/>
              <a:gd name="connsiteX1" fmla="*/ 247649 w 896526"/>
              <a:gd name="connsiteY1" fmla="*/ 569878 h 1281077"/>
              <a:gd name="connsiteX2" fmla="*/ 115749 w 896526"/>
              <a:gd name="connsiteY2" fmla="*/ 512727 h 1281077"/>
              <a:gd name="connsiteX3" fmla="*/ 12699 w 896526"/>
              <a:gd name="connsiteY3" fmla="*/ 563527 h 1281077"/>
              <a:gd name="connsiteX4" fmla="*/ 255587 w 896526"/>
              <a:gd name="connsiteY4" fmla="*/ 23777 h 1281077"/>
              <a:gd name="connsiteX5" fmla="*/ 490537 w 896526"/>
              <a:gd name="connsiteY5" fmla="*/ 23777 h 1281077"/>
              <a:gd name="connsiteX6" fmla="*/ 779052 w 896526"/>
              <a:gd name="connsiteY6" fmla="*/ 1046127 h 1281077"/>
              <a:gd name="connsiteX7" fmla="*/ 896526 w 896526"/>
              <a:gd name="connsiteY7" fmla="*/ 1046127 h 1281077"/>
              <a:gd name="connsiteX8" fmla="*/ 666749 w 896526"/>
              <a:gd name="connsiteY8" fmla="*/ 1281077 h 1281077"/>
              <a:gd name="connsiteX9" fmla="*/ 426626 w 896526"/>
              <a:gd name="connsiteY9" fmla="*/ 1046127 h 1281077"/>
              <a:gd name="connsiteX10" fmla="*/ 544101 w 896526"/>
              <a:gd name="connsiteY10" fmla="*/ 1046127 h 1281077"/>
              <a:gd name="connsiteX11" fmla="*/ 255586 w 896526"/>
              <a:gd name="connsiteY11" fmla="*/ 23777 h 1281077"/>
              <a:gd name="connsiteX0" fmla="*/ 666749 w 896526"/>
              <a:gd name="connsiteY0" fmla="*/ 1274471 h 1274471"/>
              <a:gd name="connsiteX1" fmla="*/ 426626 w 896526"/>
              <a:gd name="connsiteY1" fmla="*/ 1039521 h 1274471"/>
              <a:gd name="connsiteX2" fmla="*/ 544101 w 896526"/>
              <a:gd name="connsiteY2" fmla="*/ 1039521 h 1274471"/>
              <a:gd name="connsiteX3" fmla="*/ 255586 w 896526"/>
              <a:gd name="connsiteY3" fmla="*/ 17171 h 1274471"/>
              <a:gd name="connsiteX4" fmla="*/ 490537 w 896526"/>
              <a:gd name="connsiteY4" fmla="*/ 17171 h 1274471"/>
              <a:gd name="connsiteX5" fmla="*/ 779052 w 896526"/>
              <a:gd name="connsiteY5" fmla="*/ 1039521 h 1274471"/>
              <a:gd name="connsiteX6" fmla="*/ 896526 w 896526"/>
              <a:gd name="connsiteY6" fmla="*/ 1039521 h 1274471"/>
              <a:gd name="connsiteX7" fmla="*/ 666749 w 896526"/>
              <a:gd name="connsiteY7" fmla="*/ 1274471 h 1274471"/>
              <a:gd name="connsiteX0" fmla="*/ 373062 w 896526"/>
              <a:gd name="connsiteY0" fmla="*/ 122137 h 1274471"/>
              <a:gd name="connsiteX1" fmla="*/ 266699 w 896526"/>
              <a:gd name="connsiteY1" fmla="*/ 588672 h 1274471"/>
              <a:gd name="connsiteX2" fmla="*/ 0 w 896526"/>
              <a:gd name="connsiteY2" fmla="*/ 499771 h 1274471"/>
              <a:gd name="connsiteX3" fmla="*/ 19049 w 896526"/>
              <a:gd name="connsiteY3" fmla="*/ 550571 h 1274471"/>
              <a:gd name="connsiteX4" fmla="*/ 9353 w 896526"/>
              <a:gd name="connsiteY4" fmla="*/ 502477 h 1274471"/>
              <a:gd name="connsiteX5" fmla="*/ 373062 w 896526"/>
              <a:gd name="connsiteY5" fmla="*/ 122137 h 1274471"/>
              <a:gd name="connsiteX0" fmla="*/ 373062 w 896526"/>
              <a:gd name="connsiteY0" fmla="*/ 122137 h 1274471"/>
              <a:gd name="connsiteX1" fmla="*/ 247649 w 896526"/>
              <a:gd name="connsiteY1" fmla="*/ 563272 h 1274471"/>
              <a:gd name="connsiteX2" fmla="*/ 115749 w 896526"/>
              <a:gd name="connsiteY2" fmla="*/ 506121 h 1274471"/>
              <a:gd name="connsiteX3" fmla="*/ 12699 w 896526"/>
              <a:gd name="connsiteY3" fmla="*/ 556921 h 1274471"/>
              <a:gd name="connsiteX4" fmla="*/ 255587 w 896526"/>
              <a:gd name="connsiteY4" fmla="*/ 17171 h 1274471"/>
              <a:gd name="connsiteX5" fmla="*/ 490537 w 896526"/>
              <a:gd name="connsiteY5" fmla="*/ 17171 h 1274471"/>
              <a:gd name="connsiteX6" fmla="*/ 779052 w 896526"/>
              <a:gd name="connsiteY6" fmla="*/ 1039521 h 1274471"/>
              <a:gd name="connsiteX7" fmla="*/ 896526 w 896526"/>
              <a:gd name="connsiteY7" fmla="*/ 1039521 h 1274471"/>
              <a:gd name="connsiteX8" fmla="*/ 666749 w 896526"/>
              <a:gd name="connsiteY8" fmla="*/ 1274471 h 1274471"/>
              <a:gd name="connsiteX9" fmla="*/ 426626 w 896526"/>
              <a:gd name="connsiteY9" fmla="*/ 1039521 h 1274471"/>
              <a:gd name="connsiteX10" fmla="*/ 544101 w 896526"/>
              <a:gd name="connsiteY10" fmla="*/ 1039521 h 1274471"/>
              <a:gd name="connsiteX11" fmla="*/ 255586 w 896526"/>
              <a:gd name="connsiteY11" fmla="*/ 17171 h 1274471"/>
              <a:gd name="connsiteX0" fmla="*/ 666749 w 896526"/>
              <a:gd name="connsiteY0" fmla="*/ 1274471 h 1274471"/>
              <a:gd name="connsiteX1" fmla="*/ 426626 w 896526"/>
              <a:gd name="connsiteY1" fmla="*/ 1039521 h 1274471"/>
              <a:gd name="connsiteX2" fmla="*/ 544101 w 896526"/>
              <a:gd name="connsiteY2" fmla="*/ 1039521 h 1274471"/>
              <a:gd name="connsiteX3" fmla="*/ 255586 w 896526"/>
              <a:gd name="connsiteY3" fmla="*/ 17171 h 1274471"/>
              <a:gd name="connsiteX4" fmla="*/ 490537 w 896526"/>
              <a:gd name="connsiteY4" fmla="*/ 17171 h 1274471"/>
              <a:gd name="connsiteX5" fmla="*/ 779052 w 896526"/>
              <a:gd name="connsiteY5" fmla="*/ 1039521 h 1274471"/>
              <a:gd name="connsiteX6" fmla="*/ 896526 w 896526"/>
              <a:gd name="connsiteY6" fmla="*/ 1039521 h 1274471"/>
              <a:gd name="connsiteX7" fmla="*/ 666749 w 896526"/>
              <a:gd name="connsiteY7" fmla="*/ 1274471 h 1274471"/>
              <a:gd name="connsiteX0" fmla="*/ 373062 w 896526"/>
              <a:gd name="connsiteY0" fmla="*/ 122137 h 1274471"/>
              <a:gd name="connsiteX1" fmla="*/ 266699 w 896526"/>
              <a:gd name="connsiteY1" fmla="*/ 588672 h 1274471"/>
              <a:gd name="connsiteX2" fmla="*/ 0 w 896526"/>
              <a:gd name="connsiteY2" fmla="*/ 499771 h 1274471"/>
              <a:gd name="connsiteX3" fmla="*/ 19049 w 896526"/>
              <a:gd name="connsiteY3" fmla="*/ 550571 h 1274471"/>
              <a:gd name="connsiteX4" fmla="*/ 9353 w 896526"/>
              <a:gd name="connsiteY4" fmla="*/ 502477 h 1274471"/>
              <a:gd name="connsiteX5" fmla="*/ 373062 w 896526"/>
              <a:gd name="connsiteY5" fmla="*/ 122137 h 1274471"/>
              <a:gd name="connsiteX0" fmla="*/ 373062 w 896526"/>
              <a:gd name="connsiteY0" fmla="*/ 122137 h 1274471"/>
              <a:gd name="connsiteX1" fmla="*/ 247649 w 896526"/>
              <a:gd name="connsiteY1" fmla="*/ 563272 h 1274471"/>
              <a:gd name="connsiteX2" fmla="*/ 115749 w 896526"/>
              <a:gd name="connsiteY2" fmla="*/ 506121 h 1274471"/>
              <a:gd name="connsiteX3" fmla="*/ 12699 w 896526"/>
              <a:gd name="connsiteY3" fmla="*/ 556921 h 1274471"/>
              <a:gd name="connsiteX4" fmla="*/ 255587 w 896526"/>
              <a:gd name="connsiteY4" fmla="*/ 17171 h 1274471"/>
              <a:gd name="connsiteX5" fmla="*/ 490537 w 896526"/>
              <a:gd name="connsiteY5" fmla="*/ 17171 h 1274471"/>
              <a:gd name="connsiteX6" fmla="*/ 779052 w 896526"/>
              <a:gd name="connsiteY6" fmla="*/ 1039521 h 1274471"/>
              <a:gd name="connsiteX7" fmla="*/ 896526 w 896526"/>
              <a:gd name="connsiteY7" fmla="*/ 1039521 h 1274471"/>
              <a:gd name="connsiteX8" fmla="*/ 666749 w 896526"/>
              <a:gd name="connsiteY8" fmla="*/ 1274471 h 1274471"/>
              <a:gd name="connsiteX9" fmla="*/ 426626 w 896526"/>
              <a:gd name="connsiteY9" fmla="*/ 1039521 h 1274471"/>
              <a:gd name="connsiteX10" fmla="*/ 544101 w 896526"/>
              <a:gd name="connsiteY10" fmla="*/ 1039521 h 1274471"/>
              <a:gd name="connsiteX11" fmla="*/ 255586 w 896526"/>
              <a:gd name="connsiteY11" fmla="*/ 17171 h 1274471"/>
              <a:gd name="connsiteX0" fmla="*/ 666749 w 896526"/>
              <a:gd name="connsiteY0" fmla="*/ 1274471 h 1274471"/>
              <a:gd name="connsiteX1" fmla="*/ 426626 w 896526"/>
              <a:gd name="connsiteY1" fmla="*/ 1039521 h 1274471"/>
              <a:gd name="connsiteX2" fmla="*/ 544101 w 896526"/>
              <a:gd name="connsiteY2" fmla="*/ 1039521 h 1274471"/>
              <a:gd name="connsiteX3" fmla="*/ 255586 w 896526"/>
              <a:gd name="connsiteY3" fmla="*/ 17171 h 1274471"/>
              <a:gd name="connsiteX4" fmla="*/ 490537 w 896526"/>
              <a:gd name="connsiteY4" fmla="*/ 17171 h 1274471"/>
              <a:gd name="connsiteX5" fmla="*/ 779052 w 896526"/>
              <a:gd name="connsiteY5" fmla="*/ 1039521 h 1274471"/>
              <a:gd name="connsiteX6" fmla="*/ 896526 w 896526"/>
              <a:gd name="connsiteY6" fmla="*/ 1039521 h 1274471"/>
              <a:gd name="connsiteX7" fmla="*/ 666749 w 896526"/>
              <a:gd name="connsiteY7" fmla="*/ 1274471 h 1274471"/>
              <a:gd name="connsiteX0" fmla="*/ 373062 w 896526"/>
              <a:gd name="connsiteY0" fmla="*/ 122137 h 1274471"/>
              <a:gd name="connsiteX1" fmla="*/ 266699 w 896526"/>
              <a:gd name="connsiteY1" fmla="*/ 588672 h 1274471"/>
              <a:gd name="connsiteX2" fmla="*/ 0 w 896526"/>
              <a:gd name="connsiteY2" fmla="*/ 499771 h 1274471"/>
              <a:gd name="connsiteX3" fmla="*/ 19049 w 896526"/>
              <a:gd name="connsiteY3" fmla="*/ 550571 h 1274471"/>
              <a:gd name="connsiteX4" fmla="*/ 9353 w 896526"/>
              <a:gd name="connsiteY4" fmla="*/ 502477 h 1274471"/>
              <a:gd name="connsiteX5" fmla="*/ 373062 w 896526"/>
              <a:gd name="connsiteY5" fmla="*/ 122137 h 1274471"/>
              <a:gd name="connsiteX0" fmla="*/ 373062 w 896526"/>
              <a:gd name="connsiteY0" fmla="*/ 122137 h 1274471"/>
              <a:gd name="connsiteX1" fmla="*/ 247649 w 896526"/>
              <a:gd name="connsiteY1" fmla="*/ 563272 h 1274471"/>
              <a:gd name="connsiteX2" fmla="*/ 115749 w 896526"/>
              <a:gd name="connsiteY2" fmla="*/ 506121 h 1274471"/>
              <a:gd name="connsiteX3" fmla="*/ 12699 w 896526"/>
              <a:gd name="connsiteY3" fmla="*/ 556921 h 1274471"/>
              <a:gd name="connsiteX4" fmla="*/ 255587 w 896526"/>
              <a:gd name="connsiteY4" fmla="*/ 17171 h 1274471"/>
              <a:gd name="connsiteX5" fmla="*/ 490537 w 896526"/>
              <a:gd name="connsiteY5" fmla="*/ 17171 h 1274471"/>
              <a:gd name="connsiteX6" fmla="*/ 779052 w 896526"/>
              <a:gd name="connsiteY6" fmla="*/ 1039521 h 1274471"/>
              <a:gd name="connsiteX7" fmla="*/ 896526 w 896526"/>
              <a:gd name="connsiteY7" fmla="*/ 1039521 h 1274471"/>
              <a:gd name="connsiteX8" fmla="*/ 666749 w 896526"/>
              <a:gd name="connsiteY8" fmla="*/ 1274471 h 1274471"/>
              <a:gd name="connsiteX9" fmla="*/ 426626 w 896526"/>
              <a:gd name="connsiteY9" fmla="*/ 1039521 h 1274471"/>
              <a:gd name="connsiteX10" fmla="*/ 544101 w 896526"/>
              <a:gd name="connsiteY10" fmla="*/ 1039521 h 1274471"/>
              <a:gd name="connsiteX11" fmla="*/ 255586 w 896526"/>
              <a:gd name="connsiteY11" fmla="*/ 17171 h 1274471"/>
              <a:gd name="connsiteX0" fmla="*/ 666749 w 896526"/>
              <a:gd name="connsiteY0" fmla="*/ 1274471 h 1274471"/>
              <a:gd name="connsiteX1" fmla="*/ 426626 w 896526"/>
              <a:gd name="connsiteY1" fmla="*/ 1039521 h 1274471"/>
              <a:gd name="connsiteX2" fmla="*/ 544101 w 896526"/>
              <a:gd name="connsiteY2" fmla="*/ 1039521 h 1274471"/>
              <a:gd name="connsiteX3" fmla="*/ 255586 w 896526"/>
              <a:gd name="connsiteY3" fmla="*/ 17171 h 1274471"/>
              <a:gd name="connsiteX4" fmla="*/ 490537 w 896526"/>
              <a:gd name="connsiteY4" fmla="*/ 17171 h 1274471"/>
              <a:gd name="connsiteX5" fmla="*/ 779052 w 896526"/>
              <a:gd name="connsiteY5" fmla="*/ 1039521 h 1274471"/>
              <a:gd name="connsiteX6" fmla="*/ 896526 w 896526"/>
              <a:gd name="connsiteY6" fmla="*/ 1039521 h 1274471"/>
              <a:gd name="connsiteX7" fmla="*/ 666749 w 896526"/>
              <a:gd name="connsiteY7" fmla="*/ 1274471 h 1274471"/>
              <a:gd name="connsiteX0" fmla="*/ 373062 w 896526"/>
              <a:gd name="connsiteY0" fmla="*/ 122137 h 1274471"/>
              <a:gd name="connsiteX1" fmla="*/ 266699 w 896526"/>
              <a:gd name="connsiteY1" fmla="*/ 588672 h 1274471"/>
              <a:gd name="connsiteX2" fmla="*/ 0 w 896526"/>
              <a:gd name="connsiteY2" fmla="*/ 499771 h 1274471"/>
              <a:gd name="connsiteX3" fmla="*/ 19049 w 896526"/>
              <a:gd name="connsiteY3" fmla="*/ 550571 h 1274471"/>
              <a:gd name="connsiteX4" fmla="*/ 9353 w 896526"/>
              <a:gd name="connsiteY4" fmla="*/ 502477 h 1274471"/>
              <a:gd name="connsiteX5" fmla="*/ 373062 w 896526"/>
              <a:gd name="connsiteY5" fmla="*/ 122137 h 1274471"/>
              <a:gd name="connsiteX0" fmla="*/ 373062 w 896526"/>
              <a:gd name="connsiteY0" fmla="*/ 122137 h 1274471"/>
              <a:gd name="connsiteX1" fmla="*/ 247649 w 896526"/>
              <a:gd name="connsiteY1" fmla="*/ 563272 h 1274471"/>
              <a:gd name="connsiteX2" fmla="*/ 115749 w 896526"/>
              <a:gd name="connsiteY2" fmla="*/ 506121 h 1274471"/>
              <a:gd name="connsiteX3" fmla="*/ 12699 w 896526"/>
              <a:gd name="connsiteY3" fmla="*/ 556921 h 1274471"/>
              <a:gd name="connsiteX4" fmla="*/ 255587 w 896526"/>
              <a:gd name="connsiteY4" fmla="*/ 17171 h 1274471"/>
              <a:gd name="connsiteX5" fmla="*/ 490537 w 896526"/>
              <a:gd name="connsiteY5" fmla="*/ 17171 h 1274471"/>
              <a:gd name="connsiteX6" fmla="*/ 779052 w 896526"/>
              <a:gd name="connsiteY6" fmla="*/ 1039521 h 1274471"/>
              <a:gd name="connsiteX7" fmla="*/ 896526 w 896526"/>
              <a:gd name="connsiteY7" fmla="*/ 1039521 h 1274471"/>
              <a:gd name="connsiteX8" fmla="*/ 666749 w 896526"/>
              <a:gd name="connsiteY8" fmla="*/ 1274471 h 1274471"/>
              <a:gd name="connsiteX9" fmla="*/ 426626 w 896526"/>
              <a:gd name="connsiteY9" fmla="*/ 1039521 h 1274471"/>
              <a:gd name="connsiteX10" fmla="*/ 544101 w 896526"/>
              <a:gd name="connsiteY10" fmla="*/ 1039521 h 1274471"/>
              <a:gd name="connsiteX11" fmla="*/ 255586 w 896526"/>
              <a:gd name="connsiteY11" fmla="*/ 17171 h 1274471"/>
              <a:gd name="connsiteX0" fmla="*/ 666749 w 896526"/>
              <a:gd name="connsiteY0" fmla="*/ 1301516 h 1301516"/>
              <a:gd name="connsiteX1" fmla="*/ 426626 w 896526"/>
              <a:gd name="connsiteY1" fmla="*/ 1066566 h 1301516"/>
              <a:gd name="connsiteX2" fmla="*/ 544101 w 896526"/>
              <a:gd name="connsiteY2" fmla="*/ 1066566 h 1301516"/>
              <a:gd name="connsiteX3" fmla="*/ 255586 w 896526"/>
              <a:gd name="connsiteY3" fmla="*/ 44216 h 1301516"/>
              <a:gd name="connsiteX4" fmla="*/ 490537 w 896526"/>
              <a:gd name="connsiteY4" fmla="*/ 44216 h 1301516"/>
              <a:gd name="connsiteX5" fmla="*/ 779052 w 896526"/>
              <a:gd name="connsiteY5" fmla="*/ 1066566 h 1301516"/>
              <a:gd name="connsiteX6" fmla="*/ 896526 w 896526"/>
              <a:gd name="connsiteY6" fmla="*/ 1066566 h 1301516"/>
              <a:gd name="connsiteX7" fmla="*/ 666749 w 896526"/>
              <a:gd name="connsiteY7" fmla="*/ 1301516 h 1301516"/>
              <a:gd name="connsiteX0" fmla="*/ 373062 w 896526"/>
              <a:gd name="connsiteY0" fmla="*/ 149182 h 1301516"/>
              <a:gd name="connsiteX1" fmla="*/ 266699 w 896526"/>
              <a:gd name="connsiteY1" fmla="*/ 615717 h 1301516"/>
              <a:gd name="connsiteX2" fmla="*/ 0 w 896526"/>
              <a:gd name="connsiteY2" fmla="*/ 526816 h 1301516"/>
              <a:gd name="connsiteX3" fmla="*/ 19049 w 896526"/>
              <a:gd name="connsiteY3" fmla="*/ 577616 h 1301516"/>
              <a:gd name="connsiteX4" fmla="*/ 9353 w 896526"/>
              <a:gd name="connsiteY4" fmla="*/ 529522 h 1301516"/>
              <a:gd name="connsiteX5" fmla="*/ 373062 w 896526"/>
              <a:gd name="connsiteY5" fmla="*/ 149182 h 1301516"/>
              <a:gd name="connsiteX0" fmla="*/ 373062 w 896526"/>
              <a:gd name="connsiteY0" fmla="*/ 149182 h 1301516"/>
              <a:gd name="connsiteX1" fmla="*/ 247649 w 896526"/>
              <a:gd name="connsiteY1" fmla="*/ 590317 h 1301516"/>
              <a:gd name="connsiteX2" fmla="*/ 115749 w 896526"/>
              <a:gd name="connsiteY2" fmla="*/ 533166 h 1301516"/>
              <a:gd name="connsiteX3" fmla="*/ 12699 w 896526"/>
              <a:gd name="connsiteY3" fmla="*/ 583966 h 1301516"/>
              <a:gd name="connsiteX4" fmla="*/ 255587 w 896526"/>
              <a:gd name="connsiteY4" fmla="*/ 44216 h 1301516"/>
              <a:gd name="connsiteX5" fmla="*/ 490537 w 896526"/>
              <a:gd name="connsiteY5" fmla="*/ 44216 h 1301516"/>
              <a:gd name="connsiteX6" fmla="*/ 779052 w 896526"/>
              <a:gd name="connsiteY6" fmla="*/ 1066566 h 1301516"/>
              <a:gd name="connsiteX7" fmla="*/ 896526 w 896526"/>
              <a:gd name="connsiteY7" fmla="*/ 1066566 h 1301516"/>
              <a:gd name="connsiteX8" fmla="*/ 666749 w 896526"/>
              <a:gd name="connsiteY8" fmla="*/ 1301516 h 1301516"/>
              <a:gd name="connsiteX9" fmla="*/ 426626 w 896526"/>
              <a:gd name="connsiteY9" fmla="*/ 1066566 h 1301516"/>
              <a:gd name="connsiteX10" fmla="*/ 544101 w 896526"/>
              <a:gd name="connsiteY10" fmla="*/ 1066566 h 1301516"/>
              <a:gd name="connsiteX11" fmla="*/ 255586 w 896526"/>
              <a:gd name="connsiteY11" fmla="*/ 44216 h 1301516"/>
              <a:gd name="connsiteX12" fmla="*/ 288537 w 896526"/>
              <a:gd name="connsiteY12" fmla="*/ 202966 h 1301516"/>
              <a:gd name="connsiteX0" fmla="*/ 666749 w 896526"/>
              <a:gd name="connsiteY0" fmla="*/ 1301516 h 1301516"/>
              <a:gd name="connsiteX1" fmla="*/ 426626 w 896526"/>
              <a:gd name="connsiteY1" fmla="*/ 1066566 h 1301516"/>
              <a:gd name="connsiteX2" fmla="*/ 544101 w 896526"/>
              <a:gd name="connsiteY2" fmla="*/ 1066566 h 1301516"/>
              <a:gd name="connsiteX3" fmla="*/ 255586 w 896526"/>
              <a:gd name="connsiteY3" fmla="*/ 44216 h 1301516"/>
              <a:gd name="connsiteX4" fmla="*/ 490537 w 896526"/>
              <a:gd name="connsiteY4" fmla="*/ 44216 h 1301516"/>
              <a:gd name="connsiteX5" fmla="*/ 779052 w 896526"/>
              <a:gd name="connsiteY5" fmla="*/ 1066566 h 1301516"/>
              <a:gd name="connsiteX6" fmla="*/ 896526 w 896526"/>
              <a:gd name="connsiteY6" fmla="*/ 1066566 h 1301516"/>
              <a:gd name="connsiteX7" fmla="*/ 666749 w 896526"/>
              <a:gd name="connsiteY7" fmla="*/ 1301516 h 1301516"/>
              <a:gd name="connsiteX0" fmla="*/ 373062 w 896526"/>
              <a:gd name="connsiteY0" fmla="*/ 149182 h 1301516"/>
              <a:gd name="connsiteX1" fmla="*/ 266699 w 896526"/>
              <a:gd name="connsiteY1" fmla="*/ 615717 h 1301516"/>
              <a:gd name="connsiteX2" fmla="*/ 0 w 896526"/>
              <a:gd name="connsiteY2" fmla="*/ 526816 h 1301516"/>
              <a:gd name="connsiteX3" fmla="*/ 19049 w 896526"/>
              <a:gd name="connsiteY3" fmla="*/ 577616 h 1301516"/>
              <a:gd name="connsiteX4" fmla="*/ 9353 w 896526"/>
              <a:gd name="connsiteY4" fmla="*/ 529522 h 1301516"/>
              <a:gd name="connsiteX5" fmla="*/ 373062 w 896526"/>
              <a:gd name="connsiteY5" fmla="*/ 149182 h 1301516"/>
              <a:gd name="connsiteX0" fmla="*/ 373062 w 896526"/>
              <a:gd name="connsiteY0" fmla="*/ 149182 h 1301516"/>
              <a:gd name="connsiteX1" fmla="*/ 247649 w 896526"/>
              <a:gd name="connsiteY1" fmla="*/ 590317 h 1301516"/>
              <a:gd name="connsiteX2" fmla="*/ 115749 w 896526"/>
              <a:gd name="connsiteY2" fmla="*/ 533166 h 1301516"/>
              <a:gd name="connsiteX3" fmla="*/ 12699 w 896526"/>
              <a:gd name="connsiteY3" fmla="*/ 583966 h 1301516"/>
              <a:gd name="connsiteX4" fmla="*/ 255587 w 896526"/>
              <a:gd name="connsiteY4" fmla="*/ 44216 h 1301516"/>
              <a:gd name="connsiteX5" fmla="*/ 490537 w 896526"/>
              <a:gd name="connsiteY5" fmla="*/ 44216 h 1301516"/>
              <a:gd name="connsiteX6" fmla="*/ 779052 w 896526"/>
              <a:gd name="connsiteY6" fmla="*/ 1066566 h 1301516"/>
              <a:gd name="connsiteX7" fmla="*/ 896526 w 896526"/>
              <a:gd name="connsiteY7" fmla="*/ 1066566 h 1301516"/>
              <a:gd name="connsiteX8" fmla="*/ 666749 w 896526"/>
              <a:gd name="connsiteY8" fmla="*/ 1301516 h 1301516"/>
              <a:gd name="connsiteX9" fmla="*/ 426626 w 896526"/>
              <a:gd name="connsiteY9" fmla="*/ 1066566 h 1301516"/>
              <a:gd name="connsiteX10" fmla="*/ 544101 w 896526"/>
              <a:gd name="connsiteY10" fmla="*/ 1066566 h 1301516"/>
              <a:gd name="connsiteX11" fmla="*/ 255586 w 896526"/>
              <a:gd name="connsiteY11" fmla="*/ 44216 h 1301516"/>
              <a:gd name="connsiteX12" fmla="*/ 288537 w 896526"/>
              <a:gd name="connsiteY12" fmla="*/ 202966 h 130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6526" h="1301516" stroke="0" extrusionOk="0">
                <a:moveTo>
                  <a:pt x="666749" y="1301516"/>
                </a:moveTo>
                <a:lnTo>
                  <a:pt x="426626" y="1066566"/>
                </a:lnTo>
                <a:lnTo>
                  <a:pt x="544101" y="1066566"/>
                </a:lnTo>
                <a:cubicBezTo>
                  <a:pt x="517746" y="473414"/>
                  <a:pt x="396623" y="44216"/>
                  <a:pt x="255586" y="44216"/>
                </a:cubicBezTo>
                <a:lnTo>
                  <a:pt x="490537" y="44216"/>
                </a:lnTo>
                <a:cubicBezTo>
                  <a:pt x="631574" y="44216"/>
                  <a:pt x="752696" y="473413"/>
                  <a:pt x="779052" y="1066566"/>
                </a:cubicBezTo>
                <a:lnTo>
                  <a:pt x="896526" y="1066566"/>
                </a:lnTo>
                <a:lnTo>
                  <a:pt x="666749" y="1301516"/>
                </a:lnTo>
                <a:close/>
              </a:path>
              <a:path w="896526" h="1301516" fill="darkenLess" stroke="0" extrusionOk="0">
                <a:moveTo>
                  <a:pt x="373062" y="149182"/>
                </a:moveTo>
                <a:cubicBezTo>
                  <a:pt x="266034" y="349154"/>
                  <a:pt x="313071" y="344386"/>
                  <a:pt x="266699" y="615717"/>
                </a:cubicBezTo>
                <a:cubicBezTo>
                  <a:pt x="201083" y="615717"/>
                  <a:pt x="65616" y="526816"/>
                  <a:pt x="0" y="526816"/>
                </a:cubicBezTo>
                <a:lnTo>
                  <a:pt x="19049" y="577616"/>
                </a:lnTo>
                <a:cubicBezTo>
                  <a:pt x="19049" y="471414"/>
                  <a:pt x="3142" y="632341"/>
                  <a:pt x="9353" y="529522"/>
                </a:cubicBezTo>
                <a:cubicBezTo>
                  <a:pt x="100239" y="174331"/>
                  <a:pt x="207461" y="-160230"/>
                  <a:pt x="373062" y="149182"/>
                </a:cubicBezTo>
                <a:close/>
              </a:path>
              <a:path w="896526" h="1301516" fill="none" extrusionOk="0">
                <a:moveTo>
                  <a:pt x="373062" y="149182"/>
                </a:moveTo>
                <a:cubicBezTo>
                  <a:pt x="266034" y="349154"/>
                  <a:pt x="309479" y="179286"/>
                  <a:pt x="247649" y="590317"/>
                </a:cubicBezTo>
                <a:cubicBezTo>
                  <a:pt x="182033" y="586083"/>
                  <a:pt x="181365" y="537400"/>
                  <a:pt x="115749" y="533166"/>
                </a:cubicBezTo>
                <a:cubicBezTo>
                  <a:pt x="115749" y="619949"/>
                  <a:pt x="12699" y="497183"/>
                  <a:pt x="12699" y="583966"/>
                </a:cubicBezTo>
                <a:cubicBezTo>
                  <a:pt x="44449" y="365828"/>
                  <a:pt x="93388" y="44216"/>
                  <a:pt x="255587" y="44216"/>
                </a:cubicBezTo>
                <a:lnTo>
                  <a:pt x="490537" y="44216"/>
                </a:lnTo>
                <a:cubicBezTo>
                  <a:pt x="631574" y="44216"/>
                  <a:pt x="752696" y="473413"/>
                  <a:pt x="779052" y="1066566"/>
                </a:cubicBezTo>
                <a:lnTo>
                  <a:pt x="896526" y="1066566"/>
                </a:lnTo>
                <a:lnTo>
                  <a:pt x="666749" y="1301516"/>
                </a:lnTo>
                <a:lnTo>
                  <a:pt x="426626" y="1066566"/>
                </a:lnTo>
                <a:lnTo>
                  <a:pt x="544101" y="1066566"/>
                </a:lnTo>
                <a:cubicBezTo>
                  <a:pt x="517746" y="473414"/>
                  <a:pt x="396623" y="44216"/>
                  <a:pt x="255586" y="44216"/>
                </a:cubicBezTo>
                <a:cubicBezTo>
                  <a:pt x="212992" y="-108184"/>
                  <a:pt x="281672" y="180477"/>
                  <a:pt x="288537" y="202966"/>
                </a:cubicBezTo>
              </a:path>
            </a:pathLst>
          </a:custGeom>
          <a:gradFill flip="none" rotWithShape="1">
            <a:gsLst>
              <a:gs pos="0">
                <a:schemeClr val="bg1">
                  <a:alpha val="76000"/>
                </a:schemeClr>
              </a:gs>
              <a:gs pos="100000">
                <a:schemeClr val="bg1">
                  <a:lumMod val="50000"/>
                </a:schemeClr>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pic>
        <p:nvPicPr>
          <p:cNvPr id="1026" name="Picture 2" descr="U:\Eigene Dateien\_root\Guided Surgery\DI001\Bilder\Prio_Product_Pictures\26052_1.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5180478" y="-2147588"/>
            <a:ext cx="1569355" cy="933469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GB" smtClean="0"/>
              <a:t>System logic</a:t>
            </a:r>
            <a:endParaRPr lang="en-GB" dirty="0"/>
          </a:p>
        </p:txBody>
      </p:sp>
      <p:cxnSp>
        <p:nvCxnSpPr>
          <p:cNvPr id="6" name="Gerade Verbindung 5"/>
          <p:cNvCxnSpPr/>
          <p:nvPr/>
        </p:nvCxnSpPr>
        <p:spPr bwMode="auto">
          <a:xfrm>
            <a:off x="6077437" y="3049015"/>
            <a:ext cx="0" cy="1696505"/>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7" name="Picture 3" descr="U:\Eigene Dateien\_root\Guided Surgery\DI001\Bilder\Prio_Product_Pictures\26052_2.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5234607" y="-461428"/>
            <a:ext cx="1472297" cy="94013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030303" y="907785"/>
            <a:ext cx="1511786" cy="646331"/>
          </a:xfrm>
          <a:prstGeom prst="rect">
            <a:avLst/>
          </a:prstGeom>
          <a:solidFill>
            <a:schemeClr val="accent4"/>
          </a:solidFill>
        </p:spPr>
        <p:txBody>
          <a:bodyPr wrap="square" lIns="274320" tIns="182880" rIns="274320" bIns="182880" rtlCol="0" anchor="ctr">
            <a:spAutoFit/>
          </a:bodyPr>
          <a:lstStyle/>
          <a:p>
            <a:r>
              <a:rPr lang="en-US" dirty="0" smtClean="0">
                <a:solidFill>
                  <a:schemeClr val="bg1"/>
                </a:solidFill>
              </a:rPr>
              <a:t>Drill Type</a:t>
            </a:r>
            <a:endParaRPr lang="sv-SE" dirty="0" err="1">
              <a:solidFill>
                <a:schemeClr val="bg1"/>
              </a:solidFill>
            </a:endParaRPr>
          </a:p>
        </p:txBody>
      </p:sp>
      <p:cxnSp>
        <p:nvCxnSpPr>
          <p:cNvPr id="5" name="Straight Arrow Connector 4"/>
          <p:cNvCxnSpPr/>
          <p:nvPr/>
        </p:nvCxnSpPr>
        <p:spPr>
          <a:xfrm>
            <a:off x="6542089" y="1176548"/>
            <a:ext cx="1147275" cy="1148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456930" y="1176548"/>
            <a:ext cx="1573373" cy="1086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335052" y="985073"/>
            <a:ext cx="2065866" cy="646331"/>
          </a:xfrm>
          <a:prstGeom prst="rect">
            <a:avLst/>
          </a:prstGeom>
          <a:solidFill>
            <a:schemeClr val="accent4"/>
          </a:solidFill>
        </p:spPr>
        <p:txBody>
          <a:bodyPr wrap="square" lIns="274320" tIns="182880" rIns="274320" bIns="182880" rtlCol="0" anchor="ctr">
            <a:spAutoFit/>
          </a:bodyPr>
          <a:lstStyle/>
          <a:p>
            <a:r>
              <a:rPr lang="en-US" dirty="0" smtClean="0">
                <a:solidFill>
                  <a:schemeClr val="bg1"/>
                </a:solidFill>
              </a:rPr>
              <a:t>Implant Length</a:t>
            </a:r>
            <a:endParaRPr lang="sv-SE" dirty="0" err="1">
              <a:solidFill>
                <a:schemeClr val="bg1"/>
              </a:solidFill>
            </a:endParaRPr>
          </a:p>
        </p:txBody>
      </p:sp>
      <p:cxnSp>
        <p:nvCxnSpPr>
          <p:cNvPr id="18" name="Straight Arrow Connector 17"/>
          <p:cNvCxnSpPr/>
          <p:nvPr/>
        </p:nvCxnSpPr>
        <p:spPr>
          <a:xfrm flipH="1">
            <a:off x="8850489" y="1631404"/>
            <a:ext cx="677333" cy="693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988412" y="5107454"/>
            <a:ext cx="2065866" cy="646331"/>
          </a:xfrm>
          <a:prstGeom prst="rect">
            <a:avLst/>
          </a:prstGeom>
          <a:solidFill>
            <a:schemeClr val="accent4"/>
          </a:solidFill>
        </p:spPr>
        <p:txBody>
          <a:bodyPr wrap="square" lIns="274320" tIns="182880" rIns="274320" bIns="182880" rtlCol="0" anchor="ctr">
            <a:spAutoFit/>
          </a:bodyPr>
          <a:lstStyle/>
          <a:p>
            <a:r>
              <a:rPr lang="en-US" dirty="0" smtClean="0">
                <a:solidFill>
                  <a:schemeClr val="bg1"/>
                </a:solidFill>
              </a:rPr>
              <a:t>Drill diameter</a:t>
            </a:r>
            <a:endParaRPr lang="sv-SE" dirty="0" err="1">
              <a:solidFill>
                <a:schemeClr val="bg1"/>
              </a:solidFill>
            </a:endParaRPr>
          </a:p>
        </p:txBody>
      </p:sp>
      <p:cxnSp>
        <p:nvCxnSpPr>
          <p:cNvPr id="21" name="Straight Arrow Connector 20"/>
          <p:cNvCxnSpPr/>
          <p:nvPr/>
        </p:nvCxnSpPr>
        <p:spPr>
          <a:xfrm flipV="1">
            <a:off x="7054278" y="4421381"/>
            <a:ext cx="1089025" cy="1009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6" idx="1"/>
          </p:cNvCxnSpPr>
          <p:nvPr/>
        </p:nvCxnSpPr>
        <p:spPr>
          <a:xfrm flipH="1" flipV="1">
            <a:off x="3547014" y="4199711"/>
            <a:ext cx="1441398" cy="1230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784091" y="5107453"/>
            <a:ext cx="2065866" cy="646331"/>
          </a:xfrm>
          <a:prstGeom prst="rect">
            <a:avLst/>
          </a:prstGeom>
          <a:solidFill>
            <a:schemeClr val="accent4"/>
          </a:solidFill>
        </p:spPr>
        <p:txBody>
          <a:bodyPr wrap="square" lIns="274320" tIns="182880" rIns="274320" bIns="182880" rtlCol="0" anchor="ctr">
            <a:spAutoFit/>
          </a:bodyPr>
          <a:lstStyle/>
          <a:p>
            <a:r>
              <a:rPr lang="en-US" dirty="0" smtClean="0">
                <a:solidFill>
                  <a:schemeClr val="bg1"/>
                </a:solidFill>
              </a:rPr>
              <a:t>Tube diameter</a:t>
            </a:r>
            <a:endParaRPr lang="sv-SE" dirty="0" err="1">
              <a:solidFill>
                <a:schemeClr val="bg1"/>
              </a:solidFill>
            </a:endParaRPr>
          </a:p>
        </p:txBody>
      </p:sp>
      <p:cxnSp>
        <p:nvCxnSpPr>
          <p:cNvPr id="41" name="Straight Arrow Connector 40"/>
          <p:cNvCxnSpPr/>
          <p:nvPr/>
        </p:nvCxnSpPr>
        <p:spPr>
          <a:xfrm flipV="1">
            <a:off x="3104444" y="4745520"/>
            <a:ext cx="0" cy="361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202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U:\Eigene Dateien\_root\Guided Surgery\DI001\Bilder\Prio_Product_Pictures\26052_1.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866103" y="726309"/>
            <a:ext cx="1569355" cy="93346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9416" y="188640"/>
            <a:ext cx="10441160" cy="418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p 3"/>
          <p:cNvGrpSpPr/>
          <p:nvPr/>
        </p:nvGrpSpPr>
        <p:grpSpPr>
          <a:xfrm>
            <a:off x="2354708" y="2420888"/>
            <a:ext cx="845694" cy="3296663"/>
            <a:chOff x="2354708" y="2420888"/>
            <a:chExt cx="845694" cy="3296663"/>
          </a:xfrm>
        </p:grpSpPr>
        <p:cxnSp>
          <p:nvCxnSpPr>
            <p:cNvPr id="400" name="Gerade Verbindung mit Pfeil 399"/>
            <p:cNvCxnSpPr>
              <a:stCxn id="401" idx="0"/>
              <a:endCxn id="11" idx="2"/>
            </p:cNvCxnSpPr>
            <p:nvPr/>
          </p:nvCxnSpPr>
          <p:spPr bwMode="auto">
            <a:xfrm flipH="1" flipV="1">
              <a:off x="2623608" y="4221088"/>
              <a:ext cx="319055" cy="980984"/>
            </a:xfrm>
            <a:prstGeom prst="straightConnector1">
              <a:avLst/>
            </a:prstGeom>
            <a:solidFill>
              <a:schemeClr val="accent1"/>
            </a:solidFill>
            <a:ln w="19050" cap="flat" cmpd="sng" algn="ctr">
              <a:solidFill>
                <a:srgbClr val="FF0000"/>
              </a:solidFill>
              <a:prstDash val="solid"/>
              <a:round/>
              <a:headEnd type="oval"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1" name="Ellipse 400"/>
            <p:cNvSpPr/>
            <p:nvPr/>
          </p:nvSpPr>
          <p:spPr bwMode="auto">
            <a:xfrm>
              <a:off x="2684923" y="5202072"/>
              <a:ext cx="515479" cy="515479"/>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000000"/>
                </a:solidFill>
              </a:endParaRPr>
            </a:p>
          </p:txBody>
        </p:sp>
        <p:sp>
          <p:nvSpPr>
            <p:cNvPr id="11" name="Abgerundetes Rechteck 10"/>
            <p:cNvSpPr/>
            <p:nvPr/>
          </p:nvSpPr>
          <p:spPr bwMode="auto">
            <a:xfrm>
              <a:off x="2354708" y="2420888"/>
              <a:ext cx="537800" cy="1800200"/>
            </a:xfrm>
            <a:prstGeom prst="roundRect">
              <a:avLst>
                <a:gd name="adj" fmla="val 34543"/>
              </a:avLst>
            </a:prstGeom>
            <a:solidFill>
              <a:schemeClr val="bg1">
                <a:alpha val="0"/>
              </a:schemeClr>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bg1"/>
                </a:solidFill>
                <a:effectLst/>
                <a:latin typeface="Arial" charset="0"/>
              </a:endParaRPr>
            </a:p>
          </p:txBody>
        </p:sp>
      </p:grpSp>
      <p:grpSp>
        <p:nvGrpSpPr>
          <p:cNvPr id="5" name="Grupp 4"/>
          <p:cNvGrpSpPr/>
          <p:nvPr/>
        </p:nvGrpSpPr>
        <p:grpSpPr>
          <a:xfrm>
            <a:off x="2354708" y="2996952"/>
            <a:ext cx="7197676" cy="2792805"/>
            <a:chOff x="2354708" y="2996952"/>
            <a:chExt cx="7197676" cy="2792805"/>
          </a:xfrm>
        </p:grpSpPr>
        <p:cxnSp>
          <p:nvCxnSpPr>
            <p:cNvPr id="21" name="Gerade Verbindung mit Pfeil 20"/>
            <p:cNvCxnSpPr>
              <a:endCxn id="51" idx="1"/>
            </p:cNvCxnSpPr>
            <p:nvPr/>
          </p:nvCxnSpPr>
          <p:spPr bwMode="auto">
            <a:xfrm flipH="1" flipV="1">
              <a:off x="3649290" y="3534752"/>
              <a:ext cx="4966992" cy="1545913"/>
            </a:xfrm>
            <a:prstGeom prst="straightConnector1">
              <a:avLst/>
            </a:prstGeom>
            <a:solidFill>
              <a:schemeClr val="accent1"/>
            </a:solidFill>
            <a:ln w="19050" cap="flat" cmpd="sng" algn="ctr">
              <a:solidFill>
                <a:srgbClr val="FF0000"/>
              </a:solidFill>
              <a:prstDash val="solid"/>
              <a:round/>
              <a:headEnd type="oval"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Ellipse 24"/>
            <p:cNvSpPr/>
            <p:nvPr/>
          </p:nvSpPr>
          <p:spPr bwMode="auto">
            <a:xfrm>
              <a:off x="7680176" y="5080664"/>
              <a:ext cx="1872208" cy="709093"/>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000000"/>
                </a:solidFill>
              </a:endParaRPr>
            </a:p>
          </p:txBody>
        </p:sp>
        <p:sp>
          <p:nvSpPr>
            <p:cNvPr id="51" name="Abgerundetes Rechteck 50"/>
            <p:cNvSpPr/>
            <p:nvPr/>
          </p:nvSpPr>
          <p:spPr bwMode="auto">
            <a:xfrm rot="16200000">
              <a:off x="3380390" y="1971270"/>
              <a:ext cx="537800" cy="2589164"/>
            </a:xfrm>
            <a:prstGeom prst="roundRect">
              <a:avLst>
                <a:gd name="adj" fmla="val 34543"/>
              </a:avLst>
            </a:prstGeom>
            <a:solidFill>
              <a:schemeClr val="bg1">
                <a:alpha val="0"/>
              </a:schemeClr>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bg1"/>
                </a:solidFill>
                <a:effectLst/>
                <a:latin typeface="Arial" charset="0"/>
              </a:endParaRPr>
            </a:p>
          </p:txBody>
        </p:sp>
      </p:grpSp>
    </p:spTree>
    <p:extLst>
      <p:ext uri="{BB962C8B-B14F-4D97-AF65-F5344CB8AC3E}">
        <p14:creationId xmlns:p14="http://schemas.microsoft.com/office/powerpoint/2010/main" val="297445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Eigene Dateien\_root\Guided Surgery\DI001\Bilder\Prio_Product_Pictures\26055_1.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974107" y="753985"/>
            <a:ext cx="1497466" cy="9334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9416" y="188640"/>
            <a:ext cx="10441160" cy="418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p 3"/>
          <p:cNvGrpSpPr/>
          <p:nvPr/>
        </p:nvGrpSpPr>
        <p:grpSpPr>
          <a:xfrm>
            <a:off x="2488660" y="2420888"/>
            <a:ext cx="1048796" cy="3311657"/>
            <a:chOff x="2488660" y="2420888"/>
            <a:chExt cx="1048796" cy="3311657"/>
          </a:xfrm>
        </p:grpSpPr>
        <p:cxnSp>
          <p:nvCxnSpPr>
            <p:cNvPr id="400" name="Gerade Verbindung mit Pfeil 399"/>
            <p:cNvCxnSpPr>
              <a:stCxn id="401" idx="0"/>
              <a:endCxn id="11" idx="2"/>
            </p:cNvCxnSpPr>
            <p:nvPr/>
          </p:nvCxnSpPr>
          <p:spPr bwMode="auto">
            <a:xfrm flipV="1">
              <a:off x="2738205" y="4221088"/>
              <a:ext cx="530351" cy="1012367"/>
            </a:xfrm>
            <a:prstGeom prst="straightConnector1">
              <a:avLst/>
            </a:prstGeom>
            <a:solidFill>
              <a:schemeClr val="accent1"/>
            </a:solidFill>
            <a:ln w="19050" cap="flat" cmpd="sng" algn="ctr">
              <a:solidFill>
                <a:srgbClr val="FF0000"/>
              </a:solidFill>
              <a:prstDash val="solid"/>
              <a:round/>
              <a:headEnd type="oval"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1" name="Ellipse 400"/>
            <p:cNvSpPr/>
            <p:nvPr/>
          </p:nvSpPr>
          <p:spPr bwMode="auto">
            <a:xfrm>
              <a:off x="2488660" y="5233455"/>
              <a:ext cx="499090" cy="499090"/>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000000"/>
                </a:solidFill>
              </a:endParaRPr>
            </a:p>
          </p:txBody>
        </p:sp>
        <p:sp>
          <p:nvSpPr>
            <p:cNvPr id="11" name="Abgerundetes Rechteck 10"/>
            <p:cNvSpPr/>
            <p:nvPr/>
          </p:nvSpPr>
          <p:spPr bwMode="auto">
            <a:xfrm>
              <a:off x="2999656" y="2420888"/>
              <a:ext cx="537800" cy="1800200"/>
            </a:xfrm>
            <a:prstGeom prst="roundRect">
              <a:avLst>
                <a:gd name="adj" fmla="val 34543"/>
              </a:avLst>
            </a:prstGeom>
            <a:solidFill>
              <a:schemeClr val="bg1">
                <a:alpha val="0"/>
              </a:schemeClr>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bg1"/>
                </a:solidFill>
                <a:effectLst/>
                <a:latin typeface="Arial" charset="0"/>
              </a:endParaRPr>
            </a:p>
          </p:txBody>
        </p:sp>
      </p:grpSp>
      <p:grpSp>
        <p:nvGrpSpPr>
          <p:cNvPr id="5" name="Grupp 4"/>
          <p:cNvGrpSpPr/>
          <p:nvPr/>
        </p:nvGrpSpPr>
        <p:grpSpPr>
          <a:xfrm>
            <a:off x="2354708" y="2996952"/>
            <a:ext cx="7197676" cy="2792805"/>
            <a:chOff x="2354708" y="2996952"/>
            <a:chExt cx="7197676" cy="2792805"/>
          </a:xfrm>
        </p:grpSpPr>
        <p:cxnSp>
          <p:nvCxnSpPr>
            <p:cNvPr id="21" name="Gerade Verbindung mit Pfeil 20"/>
            <p:cNvCxnSpPr>
              <a:endCxn id="51" idx="1"/>
            </p:cNvCxnSpPr>
            <p:nvPr/>
          </p:nvCxnSpPr>
          <p:spPr bwMode="auto">
            <a:xfrm flipH="1" flipV="1">
              <a:off x="3649290" y="3534752"/>
              <a:ext cx="4966992" cy="1545913"/>
            </a:xfrm>
            <a:prstGeom prst="straightConnector1">
              <a:avLst/>
            </a:prstGeom>
            <a:solidFill>
              <a:schemeClr val="accent1"/>
            </a:solidFill>
            <a:ln w="19050" cap="flat" cmpd="sng" algn="ctr">
              <a:solidFill>
                <a:srgbClr val="FF0000"/>
              </a:solidFill>
              <a:prstDash val="solid"/>
              <a:round/>
              <a:headEnd type="oval"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Ellipse 24"/>
            <p:cNvSpPr/>
            <p:nvPr/>
          </p:nvSpPr>
          <p:spPr bwMode="auto">
            <a:xfrm>
              <a:off x="7680176" y="5080664"/>
              <a:ext cx="1872208" cy="709093"/>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000000"/>
                </a:solidFill>
              </a:endParaRPr>
            </a:p>
          </p:txBody>
        </p:sp>
        <p:sp>
          <p:nvSpPr>
            <p:cNvPr id="51" name="Abgerundetes Rechteck 50"/>
            <p:cNvSpPr/>
            <p:nvPr/>
          </p:nvSpPr>
          <p:spPr bwMode="auto">
            <a:xfrm rot="16200000">
              <a:off x="3380390" y="1971270"/>
              <a:ext cx="537800" cy="2589164"/>
            </a:xfrm>
            <a:prstGeom prst="roundRect">
              <a:avLst>
                <a:gd name="adj" fmla="val 34543"/>
              </a:avLst>
            </a:prstGeom>
            <a:solidFill>
              <a:schemeClr val="bg1">
                <a:alpha val="0"/>
              </a:schemeClr>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bg1"/>
                </a:solidFill>
                <a:effectLst/>
                <a:latin typeface="Arial" charset="0"/>
              </a:endParaRPr>
            </a:p>
          </p:txBody>
        </p:sp>
      </p:grpSp>
    </p:spTree>
    <p:extLst>
      <p:ext uri="{BB962C8B-B14F-4D97-AF65-F5344CB8AC3E}">
        <p14:creationId xmlns:p14="http://schemas.microsoft.com/office/powerpoint/2010/main" val="1003678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Eigene Dateien\_root\Guided Surgery\DI001\Bilder\Prio_Product_Pictures\26058_1.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4965843" y="740473"/>
            <a:ext cx="1513993" cy="9334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9416" y="188640"/>
            <a:ext cx="10441160" cy="418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p 2"/>
          <p:cNvGrpSpPr/>
          <p:nvPr/>
        </p:nvGrpSpPr>
        <p:grpSpPr>
          <a:xfrm>
            <a:off x="2421211" y="2420888"/>
            <a:ext cx="2522661" cy="3256904"/>
            <a:chOff x="2421211" y="2420888"/>
            <a:chExt cx="2522661" cy="3256904"/>
          </a:xfrm>
        </p:grpSpPr>
        <p:cxnSp>
          <p:nvCxnSpPr>
            <p:cNvPr id="400" name="Gerade Verbindung mit Pfeil 399"/>
            <p:cNvCxnSpPr>
              <a:stCxn id="401" idx="0"/>
              <a:endCxn id="11" idx="2"/>
            </p:cNvCxnSpPr>
            <p:nvPr/>
          </p:nvCxnSpPr>
          <p:spPr bwMode="auto">
            <a:xfrm flipV="1">
              <a:off x="2662206" y="4221088"/>
              <a:ext cx="2012766" cy="974715"/>
            </a:xfrm>
            <a:prstGeom prst="straightConnector1">
              <a:avLst/>
            </a:prstGeom>
            <a:solidFill>
              <a:schemeClr val="accent1"/>
            </a:solidFill>
            <a:ln w="19050" cap="flat" cmpd="sng" algn="ctr">
              <a:solidFill>
                <a:srgbClr val="FF0000"/>
              </a:solidFill>
              <a:prstDash val="solid"/>
              <a:round/>
              <a:headEnd type="oval"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1" name="Ellipse 400"/>
            <p:cNvSpPr/>
            <p:nvPr/>
          </p:nvSpPr>
          <p:spPr bwMode="auto">
            <a:xfrm>
              <a:off x="2421211" y="5195803"/>
              <a:ext cx="481989" cy="481989"/>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000000"/>
                </a:solidFill>
              </a:endParaRPr>
            </a:p>
          </p:txBody>
        </p:sp>
        <p:sp>
          <p:nvSpPr>
            <p:cNvPr id="11" name="Abgerundetes Rechteck 10"/>
            <p:cNvSpPr/>
            <p:nvPr/>
          </p:nvSpPr>
          <p:spPr bwMode="auto">
            <a:xfrm>
              <a:off x="4406072" y="2420888"/>
              <a:ext cx="537800" cy="1800200"/>
            </a:xfrm>
            <a:prstGeom prst="roundRect">
              <a:avLst>
                <a:gd name="adj" fmla="val 34543"/>
              </a:avLst>
            </a:prstGeom>
            <a:solidFill>
              <a:schemeClr val="bg1">
                <a:alpha val="0"/>
              </a:schemeClr>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bg1"/>
                </a:solidFill>
                <a:effectLst/>
                <a:latin typeface="Arial" charset="0"/>
              </a:endParaRPr>
            </a:p>
          </p:txBody>
        </p:sp>
      </p:grpSp>
      <p:grpSp>
        <p:nvGrpSpPr>
          <p:cNvPr id="4" name="Grupp 3"/>
          <p:cNvGrpSpPr/>
          <p:nvPr/>
        </p:nvGrpSpPr>
        <p:grpSpPr>
          <a:xfrm>
            <a:off x="2354708" y="2996952"/>
            <a:ext cx="7197676" cy="2792805"/>
            <a:chOff x="2354708" y="2996952"/>
            <a:chExt cx="7197676" cy="2792805"/>
          </a:xfrm>
        </p:grpSpPr>
        <p:cxnSp>
          <p:nvCxnSpPr>
            <p:cNvPr id="21" name="Gerade Verbindung mit Pfeil 20"/>
            <p:cNvCxnSpPr>
              <a:endCxn id="51" idx="1"/>
            </p:cNvCxnSpPr>
            <p:nvPr/>
          </p:nvCxnSpPr>
          <p:spPr bwMode="auto">
            <a:xfrm flipH="1" flipV="1">
              <a:off x="3649290" y="3534752"/>
              <a:ext cx="4966992" cy="1545913"/>
            </a:xfrm>
            <a:prstGeom prst="straightConnector1">
              <a:avLst/>
            </a:prstGeom>
            <a:solidFill>
              <a:schemeClr val="accent1"/>
            </a:solidFill>
            <a:ln w="19050" cap="flat" cmpd="sng" algn="ctr">
              <a:solidFill>
                <a:srgbClr val="FF0000"/>
              </a:solidFill>
              <a:prstDash val="solid"/>
              <a:round/>
              <a:headEnd type="oval"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Ellipse 24"/>
            <p:cNvSpPr/>
            <p:nvPr/>
          </p:nvSpPr>
          <p:spPr bwMode="auto">
            <a:xfrm>
              <a:off x="7680176" y="5080664"/>
              <a:ext cx="1872208" cy="709093"/>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000000"/>
                </a:solidFill>
              </a:endParaRPr>
            </a:p>
          </p:txBody>
        </p:sp>
        <p:sp>
          <p:nvSpPr>
            <p:cNvPr id="51" name="Abgerundetes Rechteck 50"/>
            <p:cNvSpPr/>
            <p:nvPr/>
          </p:nvSpPr>
          <p:spPr bwMode="auto">
            <a:xfrm rot="16200000">
              <a:off x="3380390" y="1971270"/>
              <a:ext cx="537800" cy="2589164"/>
            </a:xfrm>
            <a:prstGeom prst="roundRect">
              <a:avLst>
                <a:gd name="adj" fmla="val 34543"/>
              </a:avLst>
            </a:prstGeom>
            <a:solidFill>
              <a:schemeClr val="bg1">
                <a:alpha val="0"/>
              </a:schemeClr>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bg1"/>
                </a:solidFill>
                <a:effectLst/>
                <a:latin typeface="Arial" charset="0"/>
              </a:endParaRPr>
            </a:p>
          </p:txBody>
        </p:sp>
      </p:grpSp>
    </p:spTree>
    <p:extLst>
      <p:ext uri="{BB962C8B-B14F-4D97-AF65-F5344CB8AC3E}">
        <p14:creationId xmlns:p14="http://schemas.microsoft.com/office/powerpoint/2010/main" val="929891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Eigene Dateien\_root\Guided Surgery\DI001\Bilder\Prio_Product_Pictures\26091_1.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980093" y="755156"/>
            <a:ext cx="1629510" cy="9334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9416" y="188640"/>
            <a:ext cx="10441160" cy="418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p 3"/>
          <p:cNvGrpSpPr/>
          <p:nvPr/>
        </p:nvGrpSpPr>
        <p:grpSpPr>
          <a:xfrm>
            <a:off x="3018895" y="2365751"/>
            <a:ext cx="5991169" cy="3325490"/>
            <a:chOff x="3018895" y="2365751"/>
            <a:chExt cx="5991169" cy="3325490"/>
          </a:xfrm>
        </p:grpSpPr>
        <p:cxnSp>
          <p:nvCxnSpPr>
            <p:cNvPr id="400" name="Gerade Verbindung mit Pfeil 399"/>
            <p:cNvCxnSpPr>
              <a:stCxn id="401" idx="0"/>
              <a:endCxn id="11" idx="2"/>
            </p:cNvCxnSpPr>
            <p:nvPr/>
          </p:nvCxnSpPr>
          <p:spPr bwMode="auto">
            <a:xfrm flipV="1">
              <a:off x="3268439" y="4165951"/>
              <a:ext cx="5472725" cy="1013228"/>
            </a:xfrm>
            <a:prstGeom prst="straightConnector1">
              <a:avLst/>
            </a:prstGeom>
            <a:solidFill>
              <a:schemeClr val="accent1"/>
            </a:solidFill>
            <a:ln w="19050" cap="flat" cmpd="sng" algn="ctr">
              <a:solidFill>
                <a:srgbClr val="FF0000"/>
              </a:solidFill>
              <a:prstDash val="solid"/>
              <a:round/>
              <a:headEnd type="oval"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1" name="Ellipse 400"/>
            <p:cNvSpPr/>
            <p:nvPr/>
          </p:nvSpPr>
          <p:spPr bwMode="auto">
            <a:xfrm>
              <a:off x="3018895" y="5179179"/>
              <a:ext cx="499088" cy="512062"/>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000000"/>
                </a:solidFill>
              </a:endParaRPr>
            </a:p>
          </p:txBody>
        </p:sp>
        <p:sp>
          <p:nvSpPr>
            <p:cNvPr id="11" name="Abgerundetes Rechteck 10"/>
            <p:cNvSpPr/>
            <p:nvPr/>
          </p:nvSpPr>
          <p:spPr bwMode="auto">
            <a:xfrm>
              <a:off x="8472264" y="2365751"/>
              <a:ext cx="537800" cy="1800200"/>
            </a:xfrm>
            <a:prstGeom prst="roundRect">
              <a:avLst>
                <a:gd name="adj" fmla="val 34543"/>
              </a:avLst>
            </a:prstGeom>
            <a:solidFill>
              <a:schemeClr val="bg1">
                <a:alpha val="0"/>
              </a:schemeClr>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FFFFFF"/>
                </a:solidFill>
              </a:endParaRPr>
            </a:p>
          </p:txBody>
        </p:sp>
      </p:grpSp>
      <p:grpSp>
        <p:nvGrpSpPr>
          <p:cNvPr id="5" name="Grupp 4"/>
          <p:cNvGrpSpPr/>
          <p:nvPr/>
        </p:nvGrpSpPr>
        <p:grpSpPr>
          <a:xfrm>
            <a:off x="7680175" y="2996952"/>
            <a:ext cx="2024477" cy="2792805"/>
            <a:chOff x="7680175" y="2996952"/>
            <a:chExt cx="2024477" cy="2792805"/>
          </a:xfrm>
        </p:grpSpPr>
        <p:cxnSp>
          <p:nvCxnSpPr>
            <p:cNvPr id="21" name="Gerade Verbindung mit Pfeil 20"/>
            <p:cNvCxnSpPr>
              <a:stCxn id="25" idx="0"/>
              <a:endCxn id="51" idx="1"/>
            </p:cNvCxnSpPr>
            <p:nvPr/>
          </p:nvCxnSpPr>
          <p:spPr bwMode="auto">
            <a:xfrm flipV="1">
              <a:off x="8616280" y="3534752"/>
              <a:ext cx="76135" cy="1545912"/>
            </a:xfrm>
            <a:prstGeom prst="straightConnector1">
              <a:avLst/>
            </a:prstGeom>
            <a:solidFill>
              <a:schemeClr val="accent1"/>
            </a:solidFill>
            <a:ln w="19050" cap="flat" cmpd="sng" algn="ctr">
              <a:solidFill>
                <a:srgbClr val="FF0000"/>
              </a:solidFill>
              <a:prstDash val="solid"/>
              <a:round/>
              <a:headEnd type="oval"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Ellipse 24"/>
            <p:cNvSpPr/>
            <p:nvPr/>
          </p:nvSpPr>
          <p:spPr bwMode="auto">
            <a:xfrm>
              <a:off x="7680176" y="5080664"/>
              <a:ext cx="1872208" cy="709093"/>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000000"/>
                </a:solidFill>
              </a:endParaRPr>
            </a:p>
          </p:txBody>
        </p:sp>
        <p:sp>
          <p:nvSpPr>
            <p:cNvPr id="51" name="Abgerundetes Rechteck 50"/>
            <p:cNvSpPr/>
            <p:nvPr/>
          </p:nvSpPr>
          <p:spPr bwMode="auto">
            <a:xfrm rot="16200000">
              <a:off x="8423514" y="2253613"/>
              <a:ext cx="537800" cy="2024477"/>
            </a:xfrm>
            <a:prstGeom prst="roundRect">
              <a:avLst>
                <a:gd name="adj" fmla="val 34543"/>
              </a:avLst>
            </a:prstGeom>
            <a:solidFill>
              <a:schemeClr val="bg1">
                <a:alpha val="0"/>
              </a:schemeClr>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smtClean="0">
                <a:solidFill>
                  <a:srgbClr val="FFFFFF"/>
                </a:solidFill>
              </a:endParaRPr>
            </a:p>
          </p:txBody>
        </p:sp>
      </p:grpSp>
    </p:spTree>
    <p:extLst>
      <p:ext uri="{BB962C8B-B14F-4D97-AF65-F5344CB8AC3E}">
        <p14:creationId xmlns:p14="http://schemas.microsoft.com/office/powerpoint/2010/main" val="315951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Depth control principles</a:t>
            </a:r>
            <a:endParaRPr lang="en-GB" dirty="0"/>
          </a:p>
        </p:txBody>
      </p:sp>
      <p:sp>
        <p:nvSpPr>
          <p:cNvPr id="3" name="Content Placeholder 2"/>
          <p:cNvSpPr>
            <a:spLocks noGrp="1"/>
          </p:cNvSpPr>
          <p:nvPr>
            <p:ph sz="half" idx="1"/>
          </p:nvPr>
        </p:nvSpPr>
        <p:spPr/>
        <p:txBody>
          <a:bodyPr/>
          <a:lstStyle/>
          <a:p>
            <a:r>
              <a:rPr lang="en-US" dirty="0" smtClean="0"/>
              <a:t>Drills for </a:t>
            </a:r>
            <a:r>
              <a:rPr lang="en-US" dirty="0" err="1" smtClean="0"/>
              <a:t>spongious</a:t>
            </a:r>
            <a:r>
              <a:rPr lang="en-US" dirty="0" smtClean="0"/>
              <a:t> bone preparation</a:t>
            </a:r>
          </a:p>
          <a:p>
            <a:pPr lvl="1"/>
            <a:r>
              <a:rPr lang="sv-SE" dirty="0" smtClean="0"/>
              <a:t>Physical depth stop</a:t>
            </a:r>
            <a:endParaRPr lang="en-US" dirty="0"/>
          </a:p>
        </p:txBody>
      </p:sp>
      <p:sp>
        <p:nvSpPr>
          <p:cNvPr id="4" name="Content Placeholder 3"/>
          <p:cNvSpPr>
            <a:spLocks noGrp="1"/>
          </p:cNvSpPr>
          <p:nvPr>
            <p:ph sz="half" idx="2"/>
          </p:nvPr>
        </p:nvSpPr>
        <p:spPr>
          <a:solidFill>
            <a:schemeClr val="bg1"/>
          </a:solidFill>
        </p:spPr>
        <p:txBody>
          <a:bodyPr/>
          <a:lstStyle/>
          <a:p>
            <a:r>
              <a:rPr lang="sv-SE" dirty="0"/>
              <a:t>Drills for </a:t>
            </a:r>
            <a:r>
              <a:rPr lang="sv-SE" dirty="0" err="1"/>
              <a:t>cortical</a:t>
            </a:r>
            <a:r>
              <a:rPr lang="sv-SE" dirty="0"/>
              <a:t> </a:t>
            </a:r>
            <a:r>
              <a:rPr lang="sv-SE" dirty="0" err="1"/>
              <a:t>bone</a:t>
            </a:r>
            <a:r>
              <a:rPr lang="sv-SE" dirty="0"/>
              <a:t> preparation</a:t>
            </a:r>
          </a:p>
          <a:p>
            <a:pPr marL="481012" lvl="1" indent="-266700"/>
            <a:r>
              <a:rPr lang="sv-SE" dirty="0" err="1"/>
              <a:t>Depth</a:t>
            </a:r>
            <a:r>
              <a:rPr lang="sv-SE" dirty="0"/>
              <a:t> laser marks</a:t>
            </a:r>
            <a:endParaRPr lang="en-US" dirty="0"/>
          </a:p>
          <a:p>
            <a:pPr marL="0" indent="0">
              <a:buNone/>
            </a:pPr>
            <a:endParaRPr lang="en-US" sz="2800" dirty="0"/>
          </a:p>
        </p:txBody>
      </p:sp>
      <p:pic>
        <p:nvPicPr>
          <p:cNvPr id="14" name="Picture 2" descr="U:\Eigene Dateien\_root\Guided Surgery\DI001\Bilder\Outline_marking\Overview\Overviews_Bone_preparatio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48907" y="2580798"/>
            <a:ext cx="1520456" cy="24773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Eigene Dateien\_root\Guided Surgery\DI001\Bilder\Outline_marking\Overview\Overviews_Bone_preparatio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21115" y="2580798"/>
            <a:ext cx="555505" cy="24773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p:cNvGrpSpPr/>
          <p:nvPr/>
        </p:nvGrpSpPr>
        <p:grpSpPr>
          <a:xfrm>
            <a:off x="948361" y="2580798"/>
            <a:ext cx="4032448" cy="3080788"/>
            <a:chOff x="1343472" y="3336075"/>
            <a:chExt cx="4032448" cy="3080788"/>
          </a:xfrm>
        </p:grpSpPr>
        <p:pic>
          <p:nvPicPr>
            <p:cNvPr id="16" name="Picture 2" descr="U:\Eigene Dateien\_root\Guided Surgery\DI001\Bilder\Outline_marking\Overview\Overviews_Bone_preparation.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43472" y="3336075"/>
              <a:ext cx="2520280" cy="30807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Eigene Dateien\_root\Guided Surgery\DI001\Bilder\Outline_marking\Overview\Overviews_Bone_preparation.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62380" y="3336075"/>
              <a:ext cx="1413540" cy="30807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1973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Guided confidence using </a:t>
            </a:r>
            <a:br>
              <a:rPr lang="en-GB" dirty="0" smtClean="0"/>
            </a:br>
            <a:r>
              <a:rPr lang="en-GB" dirty="0" smtClean="0"/>
              <a:t>the Simplant SAFE Guide </a:t>
            </a:r>
            <a:endParaRPr lang="sv-SE" dirty="0"/>
          </a:p>
        </p:txBody>
      </p:sp>
      <p:sp>
        <p:nvSpPr>
          <p:cNvPr id="4" name="Content Placeholder 3"/>
          <p:cNvSpPr>
            <a:spLocks noGrp="1"/>
          </p:cNvSpPr>
          <p:nvPr>
            <p:ph sz="half" idx="1"/>
          </p:nvPr>
        </p:nvSpPr>
        <p:spPr/>
        <p:txBody>
          <a:bodyPr/>
          <a:lstStyle/>
          <a:p>
            <a:r>
              <a:rPr lang="en-GB" dirty="0" smtClean="0"/>
              <a:t>More precise implant placement with the Simplant SAFE Guide</a:t>
            </a:r>
          </a:p>
          <a:p>
            <a:pPr lvl="1"/>
            <a:r>
              <a:rPr lang="en-GB" dirty="0" smtClean="0"/>
              <a:t>Confidence for clinician </a:t>
            </a:r>
            <a:br>
              <a:rPr lang="en-GB" dirty="0" smtClean="0"/>
            </a:br>
            <a:r>
              <a:rPr lang="en-GB" dirty="0" smtClean="0"/>
              <a:t>and patient</a:t>
            </a:r>
          </a:p>
          <a:p>
            <a:pPr lvl="1"/>
            <a:r>
              <a:rPr lang="en-GB" dirty="0" smtClean="0"/>
              <a:t>Minimally invasive treatment</a:t>
            </a:r>
          </a:p>
          <a:p>
            <a:pPr lvl="1"/>
            <a:r>
              <a:rPr lang="en-GB" dirty="0" smtClean="0"/>
              <a:t>Reduced </a:t>
            </a:r>
            <a:r>
              <a:rPr lang="en-GB" dirty="0" err="1" smtClean="0"/>
              <a:t>chairtime</a:t>
            </a:r>
            <a:endParaRPr lang="en-US" dirty="0" smtClean="0"/>
          </a:p>
          <a:p>
            <a:endParaRPr lang="sv-SE" dirty="0"/>
          </a:p>
        </p:txBody>
      </p:sp>
      <p:pic>
        <p:nvPicPr>
          <p:cNvPr id="5" name="Picture 4" descr="ToothComput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1895" y="1967544"/>
            <a:ext cx="5130166" cy="4086153"/>
          </a:xfrm>
          <a:prstGeom prst="rect">
            <a:avLst/>
          </a:prstGeom>
        </p:spPr>
      </p:pic>
      <p:sp>
        <p:nvSpPr>
          <p:cNvPr id="6" name="TextBox 5"/>
          <p:cNvSpPr txBox="1"/>
          <p:nvPr/>
        </p:nvSpPr>
        <p:spPr>
          <a:xfrm>
            <a:off x="8544562" y="185376"/>
            <a:ext cx="3767959" cy="646331"/>
          </a:xfrm>
          <a:prstGeom prst="rect">
            <a:avLst/>
          </a:prstGeom>
          <a:solidFill>
            <a:schemeClr val="accent4"/>
          </a:solidFill>
        </p:spPr>
        <p:txBody>
          <a:bodyPr wrap="square" lIns="274320" tIns="182880" rIns="274320" bIns="182880" rtlCol="0" anchor="ctr">
            <a:spAutoFit/>
          </a:bodyPr>
          <a:lstStyle/>
          <a:p>
            <a:r>
              <a:rPr lang="en-GB" b="1" dirty="0" smtClean="0">
                <a:solidFill>
                  <a:schemeClr val="bg1"/>
                </a:solidFill>
              </a:rPr>
              <a:t>Confidence</a:t>
            </a:r>
            <a:endParaRPr lang="en-GB" b="1" dirty="0">
              <a:solidFill>
                <a:schemeClr val="bg1"/>
              </a:solidFill>
            </a:endParaRPr>
          </a:p>
        </p:txBody>
      </p:sp>
    </p:spTree>
    <p:extLst>
      <p:ext uri="{BB962C8B-B14F-4D97-AF65-F5344CB8AC3E}">
        <p14:creationId xmlns:p14="http://schemas.microsoft.com/office/powerpoint/2010/main" val="3997229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Spongious bone preparation</a:t>
            </a:r>
            <a:endParaRPr lang="en-US" dirty="0"/>
          </a:p>
        </p:txBody>
      </p:sp>
      <p:pic>
        <p:nvPicPr>
          <p:cNvPr id="7170" name="Picture 2"/>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tretch/>
        </p:blipFill>
        <p:spPr>
          <a:xfrm>
            <a:off x="7676631" y="1255588"/>
            <a:ext cx="2456901" cy="3523793"/>
          </a:xfrm>
        </p:spPr>
      </p:pic>
      <p:sp>
        <p:nvSpPr>
          <p:cNvPr id="11" name="Inhaltsplatzhalter 10"/>
          <p:cNvSpPr>
            <a:spLocks noGrp="1"/>
          </p:cNvSpPr>
          <p:nvPr>
            <p:ph sz="half" idx="2"/>
          </p:nvPr>
        </p:nvSpPr>
        <p:spPr>
          <a:xfrm>
            <a:off x="330201" y="1364949"/>
            <a:ext cx="5619749" cy="3943350"/>
          </a:xfrm>
        </p:spPr>
        <p:txBody>
          <a:bodyPr/>
          <a:lstStyle/>
          <a:p>
            <a:pPr marL="177800" indent="-177800">
              <a:tabLst>
                <a:tab pos="177800" algn="l"/>
              </a:tabLst>
            </a:pPr>
            <a:r>
              <a:rPr lang="en-US" dirty="0"/>
              <a:t>Physical </a:t>
            </a:r>
            <a:r>
              <a:rPr lang="en-US" dirty="0" smtClean="0"/>
              <a:t>depth stop</a:t>
            </a:r>
            <a:endParaRPr lang="en-US" dirty="0"/>
          </a:p>
          <a:p>
            <a:pPr marL="177800" indent="-177800">
              <a:tabLst>
                <a:tab pos="177800" algn="l"/>
              </a:tabLst>
            </a:pPr>
            <a:r>
              <a:rPr lang="en-US" dirty="0" smtClean="0"/>
              <a:t>Sleeve-on-drill </a:t>
            </a:r>
            <a:r>
              <a:rPr lang="en-US" dirty="0"/>
              <a:t>c</a:t>
            </a:r>
            <a:r>
              <a:rPr lang="en-US" dirty="0" smtClean="0"/>
              <a:t>oncept</a:t>
            </a:r>
          </a:p>
          <a:p>
            <a:pPr marL="177800" indent="-177800">
              <a:tabLst>
                <a:tab pos="177800" algn="l"/>
              </a:tabLst>
            </a:pPr>
            <a:r>
              <a:rPr lang="en-US" dirty="0" smtClean="0"/>
              <a:t>Laser </a:t>
            </a:r>
            <a:r>
              <a:rPr lang="en-US" dirty="0"/>
              <a:t>marking: drill diameter and </a:t>
            </a:r>
            <a:r>
              <a:rPr lang="en-US" dirty="0" smtClean="0"/>
              <a:t>number, implant </a:t>
            </a:r>
            <a:r>
              <a:rPr lang="en-US" dirty="0"/>
              <a:t>length and diameter</a:t>
            </a:r>
          </a:p>
          <a:p>
            <a:pPr marL="177800" indent="-177800">
              <a:tabLst>
                <a:tab pos="177800" algn="l"/>
              </a:tabLst>
            </a:pPr>
            <a:r>
              <a:rPr lang="en-US" dirty="0" smtClean="0"/>
              <a:t>Drill </a:t>
            </a:r>
            <a:r>
              <a:rPr lang="en-US" dirty="0"/>
              <a:t>lengths available according to </a:t>
            </a:r>
            <a:r>
              <a:rPr lang="en-US" dirty="0" smtClean="0"/>
              <a:t>the implant length: 6–8 </a:t>
            </a:r>
            <a:r>
              <a:rPr lang="en-US" dirty="0"/>
              <a:t>mm, 9–11 mm, </a:t>
            </a:r>
            <a:r>
              <a:rPr lang="en-US" dirty="0" smtClean="0"/>
              <a:t/>
            </a:r>
            <a:br>
              <a:rPr lang="en-US" dirty="0" smtClean="0"/>
            </a:br>
            <a:r>
              <a:rPr lang="en-US" dirty="0" smtClean="0"/>
              <a:t>13–15 </a:t>
            </a:r>
            <a:r>
              <a:rPr lang="en-US" dirty="0"/>
              <a:t>mm</a:t>
            </a:r>
          </a:p>
          <a:p>
            <a:pPr marL="177800" indent="-177800">
              <a:tabLst>
                <a:tab pos="177800" algn="l"/>
              </a:tabLst>
            </a:pPr>
            <a:r>
              <a:rPr lang="en-US" dirty="0" smtClean="0"/>
              <a:t>Drill</a:t>
            </a:r>
            <a:r>
              <a:rPr lang="en-US" dirty="0"/>
              <a:t>: delivered sterile and for multiple </a:t>
            </a:r>
            <a:r>
              <a:rPr lang="en-US" dirty="0" smtClean="0"/>
              <a:t>use, approximately ten </a:t>
            </a:r>
            <a:r>
              <a:rPr lang="en-US" dirty="0"/>
              <a:t>cases</a:t>
            </a:r>
          </a:p>
          <a:p>
            <a:pPr marL="177800" indent="-177800">
              <a:tabLst>
                <a:tab pos="177800" algn="l"/>
              </a:tabLst>
            </a:pPr>
            <a:r>
              <a:rPr lang="en-US" dirty="0" smtClean="0"/>
              <a:t>Sleeve</a:t>
            </a:r>
            <a:r>
              <a:rPr lang="en-US" dirty="0"/>
              <a:t>: sterile and single use only</a:t>
            </a:r>
          </a:p>
          <a:p>
            <a:pPr marL="177800" indent="-177800">
              <a:tabLst>
                <a:tab pos="177800" algn="l"/>
              </a:tabLst>
            </a:pPr>
            <a:r>
              <a:rPr lang="en-US" dirty="0" smtClean="0"/>
              <a:t>Delivered </a:t>
            </a:r>
            <a:r>
              <a:rPr lang="en-US" dirty="0"/>
              <a:t>together with guides</a:t>
            </a:r>
          </a:p>
        </p:txBody>
      </p:sp>
    </p:spTree>
    <p:extLst>
      <p:ext uri="{BB962C8B-B14F-4D97-AF65-F5344CB8AC3E}">
        <p14:creationId xmlns:p14="http://schemas.microsoft.com/office/powerpoint/2010/main" val="2328798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Soft tissue preparation – Punch</a:t>
            </a:r>
            <a:endParaRPr lang="en-US" dirty="0"/>
          </a:p>
        </p:txBody>
      </p:sp>
      <p:sp>
        <p:nvSpPr>
          <p:cNvPr id="7" name="Inhaltsplatzhalter 6"/>
          <p:cNvSpPr>
            <a:spLocks noGrp="1"/>
          </p:cNvSpPr>
          <p:nvPr>
            <p:ph sz="half" idx="1"/>
          </p:nvPr>
        </p:nvSpPr>
        <p:spPr>
          <a:xfrm>
            <a:off x="330201" y="1557338"/>
            <a:ext cx="6087532" cy="3943350"/>
          </a:xfrm>
        </p:spPr>
        <p:txBody>
          <a:bodyPr/>
          <a:lstStyle/>
          <a:p>
            <a:r>
              <a:rPr lang="en-US" dirty="0" smtClean="0"/>
              <a:t>The punch, marked with a P is used to make a minimally invasive circular incision in the soft tissue. It is a single-use punch directly guided in the tube of the guide.</a:t>
            </a:r>
          </a:p>
          <a:p>
            <a:r>
              <a:rPr lang="en-US" dirty="0" smtClean="0"/>
              <a:t>Laser marking corresponds to the implant length and diameter</a:t>
            </a:r>
          </a:p>
          <a:p>
            <a:r>
              <a:rPr lang="en-US" dirty="0" smtClean="0"/>
              <a:t>Color: corresponds to the implant diameter</a:t>
            </a:r>
          </a:p>
          <a:p>
            <a:r>
              <a:rPr lang="en-US" dirty="0" smtClean="0"/>
              <a:t>Single use only</a:t>
            </a:r>
          </a:p>
          <a:p>
            <a:r>
              <a:rPr lang="en-US" dirty="0" smtClean="0"/>
              <a:t>Optional use</a:t>
            </a:r>
            <a:endParaRPr lang="en-US" dirty="0"/>
          </a:p>
        </p:txBody>
      </p:sp>
      <p:grpSp>
        <p:nvGrpSpPr>
          <p:cNvPr id="8" name="Gruppieren 7"/>
          <p:cNvGrpSpPr/>
          <p:nvPr/>
        </p:nvGrpSpPr>
        <p:grpSpPr>
          <a:xfrm>
            <a:off x="6876232" y="1273919"/>
            <a:ext cx="3459359" cy="4005733"/>
            <a:chOff x="507151" y="1583507"/>
            <a:chExt cx="4182774" cy="4812912"/>
          </a:xfrm>
        </p:grpSpPr>
        <p:pic>
          <p:nvPicPr>
            <p:cNvPr id="6151" name="Picture 7" descr="\\W0021FS22\users\dibgr299\My Documents\_root\Guided Surgery\DI001\Bilder\Bilder_Product Pictures\26011Punch EV-GS 4.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7151" y="1583507"/>
              <a:ext cx="3471814" cy="4812912"/>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W0021FS22\users\dibgr299\My Documents\_root\Guided Surgery\DI001\Bilder\Bilder_Product Pictures\REF 26011_1-D.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3157" y="1722100"/>
              <a:ext cx="1026768" cy="4674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79210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Cortical bone preparation – Initial Drill</a:t>
            </a:r>
            <a:endParaRPr lang="en-US" dirty="0"/>
          </a:p>
        </p:txBody>
      </p:sp>
      <p:sp>
        <p:nvSpPr>
          <p:cNvPr id="6" name="Inhaltsplatzhalter 5"/>
          <p:cNvSpPr>
            <a:spLocks noGrp="1"/>
          </p:cNvSpPr>
          <p:nvPr>
            <p:ph sz="half" idx="1"/>
          </p:nvPr>
        </p:nvSpPr>
        <p:spPr>
          <a:xfrm>
            <a:off x="330201" y="1576974"/>
            <a:ext cx="6256866" cy="3943350"/>
          </a:xfrm>
        </p:spPr>
        <p:txBody>
          <a:bodyPr/>
          <a:lstStyle/>
          <a:p>
            <a:r>
              <a:rPr lang="en-US" dirty="0" smtClean="0"/>
              <a:t>The Initial drill is used to remove the soft and hard tissue and to prepare the shape of the bone for the first full length drill. The Initial Drill is marked with an I and is directly guided in the tube of the guide.</a:t>
            </a:r>
          </a:p>
          <a:p>
            <a:r>
              <a:rPr lang="en-US" dirty="0" smtClean="0"/>
              <a:t>Laser marking corresponds to the implant length and diameter</a:t>
            </a:r>
          </a:p>
          <a:p>
            <a:r>
              <a:rPr lang="en-US" dirty="0" smtClean="0"/>
              <a:t>Color: corresponds to the implant diameter</a:t>
            </a:r>
          </a:p>
          <a:p>
            <a:r>
              <a:rPr lang="en-US" dirty="0" smtClean="0"/>
              <a:t>Delivered sterile and for multiple use, approximately ten cases</a:t>
            </a:r>
            <a:endParaRPr lang="en-US" dirty="0"/>
          </a:p>
        </p:txBody>
      </p:sp>
      <p:grpSp>
        <p:nvGrpSpPr>
          <p:cNvPr id="8" name="Gruppieren 7"/>
          <p:cNvGrpSpPr/>
          <p:nvPr/>
        </p:nvGrpSpPr>
        <p:grpSpPr>
          <a:xfrm>
            <a:off x="7113365" y="1358285"/>
            <a:ext cx="3209588" cy="4055226"/>
            <a:chOff x="1243142" y="1903993"/>
            <a:chExt cx="3209588" cy="4055226"/>
          </a:xfrm>
        </p:grpSpPr>
        <p:pic>
          <p:nvPicPr>
            <p:cNvPr id="3" name="Picture 8" descr="\\W0021FS22\users\dibgr299\My Documents\_root\Guided Surgery\DI001\Bilder\Bilder_Product Pictures\26014I-Drill EV-GS 4.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43142" y="1903993"/>
              <a:ext cx="2116554" cy="40144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W0021FS22\users\dibgr299\My Documents\_root\Guided Surgery\DI001\Bilder\Bilder_Product Pictures\REF 26014_1-D.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5931" y="1926771"/>
              <a:ext cx="826799" cy="40324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7484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Cortical bone preparation</a:t>
            </a:r>
            <a:endParaRPr lang="en-US" dirty="0"/>
          </a:p>
        </p:txBody>
      </p:sp>
      <p:sp>
        <p:nvSpPr>
          <p:cNvPr id="7" name="Inhaltsplatzhalter 6"/>
          <p:cNvSpPr>
            <a:spLocks noGrp="1"/>
          </p:cNvSpPr>
          <p:nvPr>
            <p:ph sz="half" idx="1"/>
          </p:nvPr>
        </p:nvSpPr>
        <p:spPr/>
        <p:txBody>
          <a:bodyPr/>
          <a:lstStyle/>
          <a:p>
            <a:r>
              <a:rPr lang="en-US" dirty="0" smtClean="0"/>
              <a:t>Directly guided – no sleeve needed</a:t>
            </a:r>
          </a:p>
          <a:p>
            <a:r>
              <a:rPr lang="en-US" dirty="0" smtClean="0"/>
              <a:t>Color: corresponds to implant size</a:t>
            </a:r>
          </a:p>
          <a:p>
            <a:r>
              <a:rPr lang="en-US" dirty="0" smtClean="0"/>
              <a:t>Markings: diameter and drill letter</a:t>
            </a:r>
          </a:p>
          <a:p>
            <a:pPr lvl="2"/>
            <a:r>
              <a:rPr lang="en-US" dirty="0" smtClean="0"/>
              <a:t>A – thin cortical bone &lt; 2 mm</a:t>
            </a:r>
          </a:p>
          <a:p>
            <a:pPr lvl="2"/>
            <a:r>
              <a:rPr lang="en-US" dirty="0" smtClean="0"/>
              <a:t>B – thick cortical bone ≥ 2 mm</a:t>
            </a:r>
          </a:p>
          <a:p>
            <a:r>
              <a:rPr lang="en-US" dirty="0" smtClean="0"/>
              <a:t>Delivered sterile and for multiple use, approximately 10 cases</a:t>
            </a:r>
          </a:p>
          <a:p>
            <a:r>
              <a:rPr lang="en-US" dirty="0" smtClean="0"/>
              <a:t>Note: There is a separate depth</a:t>
            </a:r>
            <a:br>
              <a:rPr lang="en-US" dirty="0" smtClean="0"/>
            </a:br>
            <a:r>
              <a:rPr lang="en-US" dirty="0" smtClean="0"/>
              <a:t>marking for the 6 mm implant.</a:t>
            </a:r>
            <a:endParaRPr lang="en-US" dirty="0"/>
          </a:p>
        </p:txBody>
      </p:sp>
      <p:grpSp>
        <p:nvGrpSpPr>
          <p:cNvPr id="5" name="Gruppieren 4"/>
          <p:cNvGrpSpPr/>
          <p:nvPr/>
        </p:nvGrpSpPr>
        <p:grpSpPr>
          <a:xfrm>
            <a:off x="7350565" y="751007"/>
            <a:ext cx="2824337" cy="4934211"/>
            <a:chOff x="2191543" y="1484784"/>
            <a:chExt cx="2824337" cy="4934211"/>
          </a:xfrm>
        </p:grpSpPr>
        <p:grpSp>
          <p:nvGrpSpPr>
            <p:cNvPr id="4" name="Gruppieren 3"/>
            <p:cNvGrpSpPr/>
            <p:nvPr/>
          </p:nvGrpSpPr>
          <p:grpSpPr>
            <a:xfrm>
              <a:off x="2209720" y="1484784"/>
              <a:ext cx="2806160" cy="4934211"/>
              <a:chOff x="2656489" y="1600200"/>
              <a:chExt cx="2806160" cy="4934211"/>
            </a:xfrm>
          </p:grpSpPr>
          <p:pic>
            <p:nvPicPr>
              <p:cNvPr id="3" name="Picture 2" descr="U:\Eigene Dateien\_root\Guided Surgery\DI001\Bilder\Outline_marking\Overview\Overviews_Bone_preparatio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03712" y="1600200"/>
                <a:ext cx="1958937" cy="49342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0021FS22\users\dibgr299\My Documents\_root\Guided Surgery\DI001\Bilder\Bilder_Marking\26006_1 A-Cortical Drill EV-GS 4.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55640" y="2967650"/>
                <a:ext cx="1134263" cy="25495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Eigene Dateien\_root\Guided Surgery\DI001\Bilder\EV_Implants\1211446-Symbol Conical implant-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56489" y="1633835"/>
                <a:ext cx="592937" cy="152228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0021FS22\users\dibgr299\My Documents\_root\Guided Surgery\DI001\Bilder\Bilder_Outline\1211445-Symbol Straight implant-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1543" y="1518419"/>
              <a:ext cx="611113" cy="15691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738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Cortical bone preparation</a:t>
            </a:r>
            <a:endParaRPr lang="en-US" dirty="0"/>
          </a:p>
        </p:txBody>
      </p:sp>
      <p:sp>
        <p:nvSpPr>
          <p:cNvPr id="7" name="Inhaltsplatzhalter 6"/>
          <p:cNvSpPr>
            <a:spLocks noGrp="1"/>
          </p:cNvSpPr>
          <p:nvPr>
            <p:ph sz="half" idx="1"/>
          </p:nvPr>
        </p:nvSpPr>
        <p:spPr/>
        <p:txBody>
          <a:bodyPr/>
          <a:lstStyle/>
          <a:p>
            <a:r>
              <a:rPr lang="en-US" dirty="0" smtClean="0"/>
              <a:t>Directly guided – no sleeve needed</a:t>
            </a:r>
          </a:p>
          <a:p>
            <a:r>
              <a:rPr lang="en-US" dirty="0" smtClean="0"/>
              <a:t>Color: corresponds to implant diameter</a:t>
            </a:r>
          </a:p>
          <a:p>
            <a:r>
              <a:rPr lang="en-US" dirty="0" smtClean="0"/>
              <a:t>Laser marking: drill letter, implant diameter and length</a:t>
            </a:r>
          </a:p>
          <a:p>
            <a:r>
              <a:rPr lang="en-US" dirty="0" smtClean="0"/>
              <a:t>Two drills available based on implant length: 9-13 mm and 8-11-15 mm</a:t>
            </a:r>
          </a:p>
          <a:p>
            <a:r>
              <a:rPr lang="en-US" dirty="0" smtClean="0"/>
              <a:t>Delivered sterile and for multiple use, approximately 10 cases</a:t>
            </a:r>
            <a:endParaRPr lang="en-US" dirty="0"/>
          </a:p>
        </p:txBody>
      </p:sp>
      <p:grpSp>
        <p:nvGrpSpPr>
          <p:cNvPr id="10" name="Gruppieren 4"/>
          <p:cNvGrpSpPr/>
          <p:nvPr/>
        </p:nvGrpSpPr>
        <p:grpSpPr>
          <a:xfrm>
            <a:off x="7045800" y="797036"/>
            <a:ext cx="2955643" cy="5119859"/>
            <a:chOff x="5623793" y="1556791"/>
            <a:chExt cx="2848471" cy="4934212"/>
          </a:xfrm>
        </p:grpSpPr>
        <p:pic>
          <p:nvPicPr>
            <p:cNvPr id="12" name="Picture 9" descr="U:\Eigene Dateien\_root\Guided Surgery\DI001\Bilder\EV_Implants\1211851-Symbol Conical implant_Extended-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23793" y="1556791"/>
              <a:ext cx="748723" cy="15222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Eigene Dateien\_root\Guided Surgery\DI001\Bilder\Outline_marking\Overview\Overviews_Bone_preparatio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13327" y="1556792"/>
              <a:ext cx="1958937" cy="49342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286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3100" y="1337444"/>
            <a:ext cx="8039100" cy="4533159"/>
            <a:chOff x="1943100" y="925456"/>
            <a:chExt cx="8634588" cy="4868948"/>
          </a:xfrm>
        </p:grpSpPr>
        <p:pic>
          <p:nvPicPr>
            <p:cNvPr id="3" name="32670601-USX-1406 ASTRA TECH Implant System EV Guided surgery - Animation tube cortical dri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3100" y="925456"/>
              <a:ext cx="8634587" cy="4868948"/>
            </a:xfrm>
            <a:prstGeom prst="rect">
              <a:avLst/>
            </a:prstGeom>
            <a:noFill/>
            <a:ln>
              <a:noFill/>
            </a:ln>
          </p:spPr>
        </p:pic>
        <p:pic>
          <p:nvPicPr>
            <p:cNvPr id="7" name="Picture 6"/>
            <p:cNvPicPr>
              <a:picLocks noChangeAspect="1"/>
            </p:cNvPicPr>
            <p:nvPr/>
          </p:nvPicPr>
          <p:blipFill>
            <a:blip r:embed="rId6"/>
            <a:stretch>
              <a:fillRect/>
            </a:stretch>
          </p:blipFill>
          <p:spPr>
            <a:xfrm>
              <a:off x="8315502" y="4904669"/>
              <a:ext cx="2262186" cy="819150"/>
            </a:xfrm>
            <a:prstGeom prst="rect">
              <a:avLst/>
            </a:prstGeom>
          </p:spPr>
        </p:pic>
      </p:grpSp>
      <p:sp>
        <p:nvSpPr>
          <p:cNvPr id="4" name="Titel 3"/>
          <p:cNvSpPr>
            <a:spLocks noGrp="1"/>
          </p:cNvSpPr>
          <p:nvPr>
            <p:ph type="title"/>
          </p:nvPr>
        </p:nvSpPr>
        <p:spPr>
          <a:xfrm>
            <a:off x="330201" y="327026"/>
            <a:ext cx="11530012" cy="1001712"/>
          </a:xfrm>
        </p:spPr>
        <p:txBody>
          <a:bodyPr/>
          <a:lstStyle/>
          <a:p>
            <a:r>
              <a:rPr lang="en-US" dirty="0" smtClean="0"/>
              <a:t>Dynamic tube position  </a:t>
            </a:r>
            <a:br>
              <a:rPr lang="en-US" dirty="0" smtClean="0"/>
            </a:br>
            <a:r>
              <a:rPr lang="en-US" dirty="0" smtClean="0"/>
              <a:t>– cortical drills</a:t>
            </a:r>
            <a:endParaRPr lang="en-US" dirty="0"/>
          </a:p>
        </p:txBody>
      </p:sp>
    </p:spTree>
    <p:extLst>
      <p:ext uri="{BB962C8B-B14F-4D97-AF65-F5344CB8AC3E}">
        <p14:creationId xmlns:p14="http://schemas.microsoft.com/office/powerpoint/2010/main" val="2579611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30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 5"/>
          <p:cNvGrpSpPr/>
          <p:nvPr/>
        </p:nvGrpSpPr>
        <p:grpSpPr>
          <a:xfrm>
            <a:off x="6168725" y="681072"/>
            <a:ext cx="5474301" cy="5184155"/>
            <a:chOff x="335360" y="1340768"/>
            <a:chExt cx="5474301" cy="5184155"/>
          </a:xfrm>
        </p:grpSpPr>
        <p:pic>
          <p:nvPicPr>
            <p:cNvPr id="8194" name="Picture 2" descr="\\W0021FS22\users\dibgr299\My Documents\_root\Guided Surgery\DI001\Bilder\Bilder_Product Pictures\ImplantDriver Placement 2 v01 .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55003" y="1916832"/>
              <a:ext cx="2652965" cy="388694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W0021FS22\users\dibgr299\My Documents\_root\Guided Surgery\DI001\Bilder\Bilder_Product Pictures\1224020-EV_26017-GP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5560" y="1340768"/>
              <a:ext cx="1327810" cy="518415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0021FS22\users\dibgr299\My Documents\_root\Guided Surgery\DI001\Bilder\Bilder_Product Pictures\1224020-EV_26017-GPM_outline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2" y="2080221"/>
              <a:ext cx="1655763" cy="35941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bwMode="auto">
            <a:xfrm>
              <a:off x="335360" y="1916832"/>
              <a:ext cx="5474301" cy="3886944"/>
            </a:xfrm>
            <a:prstGeom prst="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sp>
        <p:nvSpPr>
          <p:cNvPr id="2" name="Titel 1"/>
          <p:cNvSpPr>
            <a:spLocks noGrp="1"/>
          </p:cNvSpPr>
          <p:nvPr>
            <p:ph type="title"/>
          </p:nvPr>
        </p:nvSpPr>
        <p:spPr/>
        <p:txBody>
          <a:bodyPr/>
          <a:lstStyle/>
          <a:p>
            <a:r>
              <a:rPr lang="en-US" dirty="0" smtClean="0"/>
              <a:t>Implant Driver EV-GS</a:t>
            </a:r>
            <a:endParaRPr lang="en-US" dirty="0"/>
          </a:p>
        </p:txBody>
      </p:sp>
      <p:sp>
        <p:nvSpPr>
          <p:cNvPr id="4" name="Inhaltsplatzhalter 3"/>
          <p:cNvSpPr>
            <a:spLocks noGrp="1"/>
          </p:cNvSpPr>
          <p:nvPr>
            <p:ph sz="half" idx="1"/>
          </p:nvPr>
        </p:nvSpPr>
        <p:spPr>
          <a:xfrm>
            <a:off x="330201" y="1301475"/>
            <a:ext cx="5621337" cy="3943350"/>
          </a:xfrm>
        </p:spPr>
        <p:txBody>
          <a:bodyPr/>
          <a:lstStyle/>
          <a:p>
            <a:r>
              <a:rPr lang="en-US" dirty="0" smtClean="0"/>
              <a:t>Color: corresponds to implant</a:t>
            </a:r>
          </a:p>
          <a:p>
            <a:r>
              <a:rPr lang="en-US" dirty="0" smtClean="0"/>
              <a:t>Grooves indicate the implant depth in relation to the tube in the guide</a:t>
            </a:r>
          </a:p>
          <a:p>
            <a:r>
              <a:rPr lang="en-US" dirty="0" smtClean="0"/>
              <a:t>Six notches for aligning to the single notch of the tube in the guide for post-surgical manufactured abutments</a:t>
            </a:r>
            <a:endParaRPr lang="en-US" dirty="0"/>
          </a:p>
        </p:txBody>
      </p:sp>
    </p:spTree>
    <p:extLst>
      <p:ext uri="{BB962C8B-B14F-4D97-AF65-F5344CB8AC3E}">
        <p14:creationId xmlns:p14="http://schemas.microsoft.com/office/powerpoint/2010/main" val="560034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EV-Stabilization Abutment</a:t>
            </a:r>
            <a:endParaRPr lang="en-GB" dirty="0"/>
          </a:p>
        </p:txBody>
      </p:sp>
      <p:sp>
        <p:nvSpPr>
          <p:cNvPr id="3" name="Inhaltsplatzhalter 2"/>
          <p:cNvSpPr>
            <a:spLocks noGrp="1"/>
          </p:cNvSpPr>
          <p:nvPr>
            <p:ph sz="half" idx="1"/>
          </p:nvPr>
        </p:nvSpPr>
        <p:spPr/>
        <p:txBody>
          <a:bodyPr/>
          <a:lstStyle/>
          <a:p>
            <a:r>
              <a:rPr lang="en-US" dirty="0" smtClean="0"/>
              <a:t>The stabilization abutment secures the Simplant SAFE Guide against lateral and horizontal displacement and twisting when multiple implant sites </a:t>
            </a:r>
            <a:br>
              <a:rPr lang="en-US" dirty="0" smtClean="0"/>
            </a:br>
            <a:r>
              <a:rPr lang="en-US" dirty="0" smtClean="0"/>
              <a:t>are prepared.</a:t>
            </a:r>
          </a:p>
          <a:p>
            <a:r>
              <a:rPr lang="en-US" dirty="0" smtClean="0"/>
              <a:t>Color: corresponds to implant</a:t>
            </a:r>
          </a:p>
          <a:p>
            <a:r>
              <a:rPr lang="en-US" dirty="0" smtClean="0"/>
              <a:t>Two lengths available: 6-9-13 mm </a:t>
            </a:r>
            <a:br>
              <a:rPr lang="en-US" dirty="0" smtClean="0"/>
            </a:br>
            <a:r>
              <a:rPr lang="en-US" dirty="0" smtClean="0"/>
              <a:t>and 8-11-15 mm</a:t>
            </a:r>
            <a:endParaRPr lang="en-GB" dirty="0" smtClean="0"/>
          </a:p>
          <a:p>
            <a:r>
              <a:rPr lang="en-GB" dirty="0" smtClean="0"/>
              <a:t>Handle and Screwdriver interface </a:t>
            </a:r>
          </a:p>
          <a:p>
            <a:r>
              <a:rPr lang="en-GB" dirty="0" smtClean="0"/>
              <a:t>Physical depth stop – no movement of </a:t>
            </a:r>
            <a:br>
              <a:rPr lang="en-GB" dirty="0" smtClean="0"/>
            </a:br>
            <a:r>
              <a:rPr lang="en-GB" dirty="0" smtClean="0"/>
              <a:t>the template in any direction</a:t>
            </a:r>
            <a:endParaRPr lang="en-GB" dirty="0"/>
          </a:p>
        </p:txBody>
      </p:sp>
      <p:sp>
        <p:nvSpPr>
          <p:cNvPr id="20" name="Textfeld 19"/>
          <p:cNvSpPr txBox="1"/>
          <p:nvPr/>
        </p:nvSpPr>
        <p:spPr>
          <a:xfrm>
            <a:off x="6706651" y="-382200"/>
            <a:ext cx="7488832" cy="496996"/>
          </a:xfrm>
          <a:prstGeom prst="rect">
            <a:avLst/>
          </a:prstGeom>
          <a:noFill/>
        </p:spPr>
        <p:txBody>
          <a:bodyPr wrap="square" rtlCol="0">
            <a:spAutoFit/>
          </a:bodyPr>
          <a:lstStyle/>
          <a:p>
            <a:pPr marL="180975" indent="-180975">
              <a:lnSpc>
                <a:spcPct val="150000"/>
              </a:lnSpc>
              <a:buFont typeface="Arial" pitchFamily="34" charset="0"/>
              <a:buChar char="•"/>
            </a:pPr>
            <a:endParaRPr lang="en-GB" sz="2000" dirty="0" smtClean="0">
              <a:solidFill>
                <a:srgbClr val="000000"/>
              </a:solidFill>
            </a:endParaRPr>
          </a:p>
        </p:txBody>
      </p:sp>
      <p:grpSp>
        <p:nvGrpSpPr>
          <p:cNvPr id="5" name="Gruppieren 4"/>
          <p:cNvGrpSpPr/>
          <p:nvPr/>
        </p:nvGrpSpPr>
        <p:grpSpPr>
          <a:xfrm>
            <a:off x="7492483" y="1690971"/>
            <a:ext cx="2736303" cy="2788667"/>
            <a:chOff x="1415481" y="2388133"/>
            <a:chExt cx="2736303" cy="2788667"/>
          </a:xfrm>
        </p:grpSpPr>
        <p:pic>
          <p:nvPicPr>
            <p:cNvPr id="3074" name="Picture 2" descr="U:\Eigene Dateien\_root\Guided Surgery\DI001\Bilder\Prio_Product_Pictures\26033_1.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5481" y="2420888"/>
              <a:ext cx="931634" cy="269954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U:\Eigene Dateien\_root\Guided Surgery\DI001\Bilder\Prio_Product_Pictures\26035_1.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74112" y="2407290"/>
              <a:ext cx="945803" cy="27695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Eigene Dateien\_root\Guided Surgery\DI001\Bilder\Prio_Product_Pictures\26037_1.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83771" y="2388133"/>
              <a:ext cx="1068013" cy="27886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6537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Immediate Smile featuring</a:t>
            </a:r>
            <a:br>
              <a:rPr lang="sv-SE" dirty="0" smtClean="0"/>
            </a:br>
            <a:r>
              <a:rPr lang="sv-SE" dirty="0" smtClean="0"/>
              <a:t>Astra Tech Implant System</a:t>
            </a:r>
            <a:r>
              <a:rPr lang="sv-SE" dirty="0"/>
              <a:t> </a:t>
            </a:r>
            <a:r>
              <a:rPr lang="sv-SE" dirty="0" smtClean="0"/>
              <a:t>EV</a:t>
            </a:r>
            <a:endParaRPr lang="en-US" dirty="0"/>
          </a:p>
        </p:txBody>
      </p:sp>
      <p:sp>
        <p:nvSpPr>
          <p:cNvPr id="3" name="Text Placeholder 2"/>
          <p:cNvSpPr>
            <a:spLocks noGrp="1"/>
          </p:cNvSpPr>
          <p:nvPr>
            <p:ph type="body" sz="quarter" idx="4294967295"/>
          </p:nvPr>
        </p:nvSpPr>
        <p:spPr>
          <a:xfrm>
            <a:off x="10075333" y="5822462"/>
            <a:ext cx="2116667" cy="608548"/>
          </a:xfrm>
        </p:spPr>
        <p:txBody>
          <a:bodyPr/>
          <a:lstStyle/>
          <a:p>
            <a:endParaRPr lang="en-US"/>
          </a:p>
        </p:txBody>
      </p:sp>
    </p:spTree>
    <p:extLst>
      <p:ext uri="{BB962C8B-B14F-4D97-AF65-F5344CB8AC3E}">
        <p14:creationId xmlns:p14="http://schemas.microsoft.com/office/powerpoint/2010/main" val="1256221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1219780-Concept-image-Immediate-Smile-featuring-ATLANTIS-Abutment-G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6945" y="44624"/>
            <a:ext cx="3650249" cy="3861475"/>
          </a:xfrm>
          <a:prstGeom prst="rect">
            <a:avLst/>
          </a:prstGeom>
        </p:spPr>
      </p:pic>
      <p:pic>
        <p:nvPicPr>
          <p:cNvPr id="6" name="Bildobjekt 5" descr="121970_zo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94996" y="1841857"/>
            <a:ext cx="3312278" cy="4378669"/>
          </a:xfrm>
          <a:prstGeom prst="rect">
            <a:avLst/>
          </a:prstGeom>
        </p:spPr>
      </p:pic>
      <p:sp>
        <p:nvSpPr>
          <p:cNvPr id="3" name="TextBox 8"/>
          <p:cNvSpPr txBox="1"/>
          <p:nvPr/>
        </p:nvSpPr>
        <p:spPr>
          <a:xfrm>
            <a:off x="7874826" y="6436352"/>
            <a:ext cx="184731" cy="461665"/>
          </a:xfrm>
          <a:prstGeom prst="rect">
            <a:avLst/>
          </a:prstGeom>
          <a:noFill/>
        </p:spPr>
        <p:txBody>
          <a:bodyPr wrap="none" rtlCol="0">
            <a:spAutoFit/>
          </a:bodyPr>
          <a:lstStyle/>
          <a:p>
            <a:endParaRPr lang="sv-SE" dirty="0" err="1" smtClean="0"/>
          </a:p>
        </p:txBody>
      </p:sp>
      <p:sp>
        <p:nvSpPr>
          <p:cNvPr id="2" name="Title 1"/>
          <p:cNvSpPr>
            <a:spLocks noGrp="1"/>
          </p:cNvSpPr>
          <p:nvPr>
            <p:ph type="title"/>
          </p:nvPr>
        </p:nvSpPr>
        <p:spPr/>
        <p:txBody>
          <a:bodyPr/>
          <a:lstStyle/>
          <a:p>
            <a:r>
              <a:rPr lang="en-GB" dirty="0" smtClean="0"/>
              <a:t>Immediate Smile featuring </a:t>
            </a:r>
            <a:br>
              <a:rPr lang="en-GB" dirty="0" smtClean="0"/>
            </a:br>
            <a:r>
              <a:rPr lang="en-GB" dirty="0" smtClean="0"/>
              <a:t>Atlantis Abutment</a:t>
            </a:r>
            <a:endParaRPr lang="en-US" dirty="0"/>
          </a:p>
        </p:txBody>
      </p:sp>
      <p:sp>
        <p:nvSpPr>
          <p:cNvPr id="4" name="Content Placeholder 5"/>
          <p:cNvSpPr>
            <a:spLocks noGrp="1"/>
          </p:cNvSpPr>
          <p:nvPr>
            <p:ph sz="half" idx="1"/>
          </p:nvPr>
        </p:nvSpPr>
        <p:spPr>
          <a:xfrm>
            <a:off x="330201" y="1576974"/>
            <a:ext cx="7611532" cy="3943350"/>
          </a:xfrm>
        </p:spPr>
        <p:txBody>
          <a:bodyPr/>
          <a:lstStyle/>
          <a:p>
            <a:r>
              <a:rPr lang="en-GB" sz="2000" dirty="0" smtClean="0"/>
              <a:t>Combines benefits of Simplant guided surgery and Atlantis patient-specific abutment</a:t>
            </a:r>
          </a:p>
          <a:p>
            <a:r>
              <a:rPr lang="en-GB" sz="2000" dirty="0" smtClean="0"/>
              <a:t>All components for guided implant placement, Atlantis Abutment and temporary crown are delivered prior to implant installation</a:t>
            </a:r>
            <a:endParaRPr lang="en-US" sz="2000" dirty="0" smtClean="0"/>
          </a:p>
          <a:p>
            <a:r>
              <a:rPr lang="en-GB" sz="2000" dirty="0" smtClean="0"/>
              <a:t>The patient-specific Atlantis abutment and temporary crown are delivered at implant installation </a:t>
            </a:r>
          </a:p>
          <a:p>
            <a:r>
              <a:rPr lang="en-GB" sz="2000" dirty="0" smtClean="0"/>
              <a:t>All components for guided implant placement </a:t>
            </a:r>
            <a:br>
              <a:rPr lang="en-GB" sz="2000" dirty="0" smtClean="0"/>
            </a:br>
            <a:r>
              <a:rPr lang="en-GB" sz="2000" dirty="0" smtClean="0"/>
              <a:t>and immediate temporization are available at </a:t>
            </a:r>
            <a:br>
              <a:rPr lang="en-GB" sz="2000" dirty="0" smtClean="0"/>
            </a:br>
            <a:r>
              <a:rPr lang="en-GB" sz="2000" dirty="0" smtClean="0"/>
              <a:t>one single surgical visit</a:t>
            </a:r>
          </a:p>
          <a:p>
            <a:r>
              <a:rPr lang="en-US" sz="2000" dirty="0" smtClean="0"/>
              <a:t>Now with the unique one-position-only placement for a simple restorative procedure</a:t>
            </a:r>
            <a:endParaRPr lang="en-GB" sz="2000" dirty="0" smtClean="0"/>
          </a:p>
          <a:p>
            <a:endParaRPr lang="en-US" dirty="0" smtClean="0"/>
          </a:p>
          <a:p>
            <a:endParaRPr lang="en-GB" dirty="0"/>
          </a:p>
        </p:txBody>
      </p:sp>
      <p:sp>
        <p:nvSpPr>
          <p:cNvPr id="13" name="TextBox 12"/>
          <p:cNvSpPr txBox="1"/>
          <p:nvPr/>
        </p:nvSpPr>
        <p:spPr>
          <a:xfrm>
            <a:off x="0" y="5197158"/>
            <a:ext cx="5689561" cy="646331"/>
          </a:xfrm>
          <a:prstGeom prst="rect">
            <a:avLst/>
          </a:prstGeom>
          <a:solidFill>
            <a:schemeClr val="accent1"/>
          </a:solidFill>
        </p:spPr>
        <p:txBody>
          <a:bodyPr wrap="square" lIns="274320" tIns="182880" rIns="274320" bIns="182880" rtlCol="0" anchor="ctr">
            <a:spAutoFit/>
          </a:bodyPr>
          <a:lstStyle/>
          <a:p>
            <a:r>
              <a:rPr lang="en-US" dirty="0">
                <a:solidFill>
                  <a:schemeClr val="bg1"/>
                </a:solidFill>
              </a:rPr>
              <a:t>Only </a:t>
            </a:r>
            <a:r>
              <a:rPr lang="en-US" dirty="0" smtClean="0">
                <a:solidFill>
                  <a:schemeClr val="bg1"/>
                </a:solidFill>
              </a:rPr>
              <a:t>for Astra Tech Implant </a:t>
            </a:r>
            <a:r>
              <a:rPr lang="en-US" dirty="0">
                <a:solidFill>
                  <a:schemeClr val="bg1"/>
                </a:solidFill>
              </a:rPr>
              <a:t>System EV</a:t>
            </a:r>
            <a:endParaRPr lang="sv-SE" dirty="0" err="1">
              <a:solidFill>
                <a:schemeClr val="bg1"/>
              </a:solidFill>
            </a:endParaRPr>
          </a:p>
        </p:txBody>
      </p:sp>
    </p:spTree>
    <p:extLst>
      <p:ext uri="{BB962C8B-B14F-4D97-AF65-F5344CB8AC3E}">
        <p14:creationId xmlns:p14="http://schemas.microsoft.com/office/powerpoint/2010/main" val="1453700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Simplant SAFE Guide options</a:t>
            </a:r>
            <a:endParaRPr lang="sv-SE" dirty="0"/>
          </a:p>
        </p:txBody>
      </p:sp>
      <p:grpSp>
        <p:nvGrpSpPr>
          <p:cNvPr id="9" name="Group 8"/>
          <p:cNvGrpSpPr/>
          <p:nvPr/>
        </p:nvGrpSpPr>
        <p:grpSpPr>
          <a:xfrm>
            <a:off x="415194" y="989799"/>
            <a:ext cx="11361612" cy="4454699"/>
            <a:chOff x="225426" y="989799"/>
            <a:chExt cx="11361612" cy="4454699"/>
          </a:xfrm>
        </p:grpSpPr>
        <p:grpSp>
          <p:nvGrpSpPr>
            <p:cNvPr id="7" name="Grupp 6"/>
            <p:cNvGrpSpPr/>
            <p:nvPr/>
          </p:nvGrpSpPr>
          <p:grpSpPr>
            <a:xfrm>
              <a:off x="4185866" y="1826987"/>
              <a:ext cx="3292355" cy="3270097"/>
              <a:chOff x="4583832" y="2131787"/>
              <a:chExt cx="3292355" cy="3270097"/>
            </a:xfrm>
          </p:grpSpPr>
          <p:pic>
            <p:nvPicPr>
              <p:cNvPr id="5" name="Bildobjekt 4" descr="1223704-SIMPLANT-Guide-photo-bone-supported-GMC.png"/>
              <p:cNvPicPr>
                <a:picLocks noChangeAspect="1"/>
              </p:cNvPicPr>
              <p:nvPr/>
            </p:nvPicPr>
            <p:blipFill rotWithShape="1">
              <a:blip r:embed="rId3" cstate="screen">
                <a:extLst>
                  <a:ext uri="{28A0092B-C50C-407E-A947-70E740481C1C}">
                    <a14:useLocalDpi xmlns:a14="http://schemas.microsoft.com/office/drawing/2010/main"/>
                  </a:ext>
                </a:extLst>
              </a:blip>
              <a:srcRect l="5346" r="3968"/>
              <a:stretch/>
            </p:blipFill>
            <p:spPr>
              <a:xfrm>
                <a:off x="4583832" y="2131787"/>
                <a:ext cx="3292355" cy="3025405"/>
              </a:xfrm>
              <a:prstGeom prst="rect">
                <a:avLst/>
              </a:prstGeom>
            </p:spPr>
          </p:pic>
          <p:sp>
            <p:nvSpPr>
              <p:cNvPr id="12" name="Content Placeholder 5"/>
              <p:cNvSpPr txBox="1">
                <a:spLocks/>
              </p:cNvSpPr>
              <p:nvPr/>
            </p:nvSpPr>
            <p:spPr bwMode="auto">
              <a:xfrm>
                <a:off x="5231904" y="5075790"/>
                <a:ext cx="1872208" cy="32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Font typeface="Arial" pitchFamily="34" charset="0"/>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Font typeface="Arial" pitchFamily="34" charset="0"/>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Font typeface="Arial" pitchFamily="34" charset="0"/>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lgn="ctr">
                  <a:buNone/>
                </a:pPr>
                <a:r>
                  <a:rPr lang="en-GB" sz="1800" kern="0" dirty="0" smtClean="0">
                    <a:solidFill>
                      <a:schemeClr val="tx2"/>
                    </a:solidFill>
                  </a:rPr>
                  <a:t>Bone-supported</a:t>
                </a:r>
                <a:endParaRPr lang="en-GB" sz="1800" kern="0" dirty="0">
                  <a:solidFill>
                    <a:schemeClr val="tx2"/>
                  </a:solidFill>
                </a:endParaRPr>
              </a:p>
            </p:txBody>
          </p:sp>
        </p:grpSp>
        <p:grpSp>
          <p:nvGrpSpPr>
            <p:cNvPr id="4" name="Grupp 3"/>
            <p:cNvGrpSpPr/>
            <p:nvPr/>
          </p:nvGrpSpPr>
          <p:grpSpPr>
            <a:xfrm>
              <a:off x="225426" y="1628476"/>
              <a:ext cx="3587532" cy="3816022"/>
              <a:chOff x="623392" y="1933276"/>
              <a:chExt cx="3587532" cy="3816022"/>
            </a:xfrm>
          </p:grpSpPr>
          <p:pic>
            <p:nvPicPr>
              <p:cNvPr id="3" name="Bildobjekt 2" descr="1223703-SIMPLANT-Guide-photo-tooth-supported-GMC.png"/>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623392" y="1933276"/>
                <a:ext cx="3587532" cy="3816022"/>
              </a:xfrm>
              <a:prstGeom prst="rect">
                <a:avLst/>
              </a:prstGeom>
            </p:spPr>
          </p:pic>
          <p:sp>
            <p:nvSpPr>
              <p:cNvPr id="13" name="Content Placeholder 5"/>
              <p:cNvSpPr txBox="1">
                <a:spLocks/>
              </p:cNvSpPr>
              <p:nvPr/>
            </p:nvSpPr>
            <p:spPr bwMode="auto">
              <a:xfrm>
                <a:off x="1201209" y="5075790"/>
                <a:ext cx="1779765" cy="308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Font typeface="Arial" pitchFamily="34" charset="0"/>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Font typeface="Arial" pitchFamily="34" charset="0"/>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Font typeface="Arial" pitchFamily="34" charset="0"/>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lgn="ctr">
                  <a:buNone/>
                </a:pPr>
                <a:r>
                  <a:rPr lang="en-GB" sz="1800" kern="0" dirty="0" smtClean="0">
                    <a:solidFill>
                      <a:schemeClr val="tx2"/>
                    </a:solidFill>
                  </a:rPr>
                  <a:t>Tooth-supported</a:t>
                </a:r>
              </a:p>
            </p:txBody>
          </p:sp>
        </p:grpSp>
        <p:grpSp>
          <p:nvGrpSpPr>
            <p:cNvPr id="8" name="Grupp 7"/>
            <p:cNvGrpSpPr/>
            <p:nvPr/>
          </p:nvGrpSpPr>
          <p:grpSpPr>
            <a:xfrm>
              <a:off x="7930282" y="989799"/>
              <a:ext cx="3656756" cy="4268801"/>
              <a:chOff x="8328248" y="1294599"/>
              <a:chExt cx="3656756" cy="4268801"/>
            </a:xfrm>
          </p:grpSpPr>
          <p:pic>
            <p:nvPicPr>
              <p:cNvPr id="6" name="Bildobjekt 5" descr="1221996-SIMPLANT-workflow_mucosa-supported-guide-GPM.png"/>
              <p:cNvPicPr>
                <a:picLocks noChangeAspect="1"/>
              </p:cNvPicPr>
              <p:nvPr/>
            </p:nvPicPr>
            <p:blipFill rotWithShape="1">
              <a:blip r:embed="rId6" cstate="screen">
                <a:extLst>
                  <a:ext uri="{28A0092B-C50C-407E-A947-70E740481C1C}">
                    <a14:useLocalDpi xmlns:a14="http://schemas.microsoft.com/office/drawing/2010/main"/>
                  </a:ext>
                </a:extLst>
              </a:blip>
              <a:srcRect l="12444"/>
              <a:stretch/>
            </p:blipFill>
            <p:spPr>
              <a:xfrm>
                <a:off x="8328248" y="1294599"/>
                <a:ext cx="3656756" cy="4268801"/>
              </a:xfrm>
              <a:prstGeom prst="rect">
                <a:avLst/>
              </a:prstGeom>
            </p:spPr>
          </p:pic>
          <p:sp>
            <p:nvSpPr>
              <p:cNvPr id="14" name="Content Placeholder 5"/>
              <p:cNvSpPr txBox="1">
                <a:spLocks/>
              </p:cNvSpPr>
              <p:nvPr/>
            </p:nvSpPr>
            <p:spPr bwMode="auto">
              <a:xfrm>
                <a:off x="8760296" y="5075790"/>
                <a:ext cx="2088232"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Font typeface="Arial" pitchFamily="34" charset="0"/>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Font typeface="Arial" pitchFamily="34" charset="0"/>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Font typeface="Arial" pitchFamily="34" charset="0"/>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lgn="ctr">
                  <a:buNone/>
                </a:pPr>
                <a:r>
                  <a:rPr lang="en-GB" sz="1800" kern="0" dirty="0" smtClean="0">
                    <a:solidFill>
                      <a:schemeClr val="tx2"/>
                    </a:solidFill>
                  </a:rPr>
                  <a:t>Mucosa-supported</a:t>
                </a:r>
              </a:p>
            </p:txBody>
          </p:sp>
        </p:grpSp>
      </p:grpSp>
      <p:sp>
        <p:nvSpPr>
          <p:cNvPr id="15" name="TextBox 14"/>
          <p:cNvSpPr txBox="1"/>
          <p:nvPr/>
        </p:nvSpPr>
        <p:spPr>
          <a:xfrm>
            <a:off x="8544562" y="185376"/>
            <a:ext cx="3767959" cy="646331"/>
          </a:xfrm>
          <a:prstGeom prst="rect">
            <a:avLst/>
          </a:prstGeom>
          <a:solidFill>
            <a:schemeClr val="accent4"/>
          </a:solidFill>
        </p:spPr>
        <p:txBody>
          <a:bodyPr wrap="square" lIns="274320" tIns="182880" rIns="274320" bIns="182880" rtlCol="0" anchor="ctr">
            <a:spAutoFit/>
          </a:bodyPr>
          <a:lstStyle/>
          <a:p>
            <a:r>
              <a:rPr lang="en-GB" b="1" dirty="0" smtClean="0">
                <a:solidFill>
                  <a:schemeClr val="bg1"/>
                </a:solidFill>
              </a:rPr>
              <a:t>Flexibility</a:t>
            </a:r>
            <a:endParaRPr lang="en-GB" b="1" dirty="0">
              <a:solidFill>
                <a:schemeClr val="bg1"/>
              </a:solidFill>
            </a:endParaRPr>
          </a:p>
        </p:txBody>
      </p:sp>
    </p:spTree>
    <p:extLst>
      <p:ext uri="{BB962C8B-B14F-4D97-AF65-F5344CB8AC3E}">
        <p14:creationId xmlns:p14="http://schemas.microsoft.com/office/powerpoint/2010/main" val="2410734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Immediate Smile featuring Atlantis Abutment</a:t>
            </a:r>
            <a:br>
              <a:rPr lang="en-US" dirty="0" smtClean="0"/>
            </a:br>
            <a:r>
              <a:rPr lang="en-US" dirty="0" smtClean="0"/>
              <a:t> -Indexing of implant </a:t>
            </a:r>
            <a:endParaRPr lang="sv-SE" dirty="0"/>
          </a:p>
        </p:txBody>
      </p:sp>
      <p:grpSp>
        <p:nvGrpSpPr>
          <p:cNvPr id="3" name="Group 2"/>
          <p:cNvGrpSpPr/>
          <p:nvPr/>
        </p:nvGrpSpPr>
        <p:grpSpPr>
          <a:xfrm>
            <a:off x="2355777" y="1557338"/>
            <a:ext cx="7480446" cy="4506307"/>
            <a:chOff x="330201" y="1557338"/>
            <a:chExt cx="7480446" cy="4506307"/>
          </a:xfrm>
        </p:grpSpPr>
        <p:pic>
          <p:nvPicPr>
            <p:cNvPr id="4" name="Bildobjekt 3" descr="1224586-EV_26017_zoom-GPM.pn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46000" contrast="-40000"/>
                      </a14:imgEffect>
                    </a14:imgLayer>
                  </a14:imgProps>
                </a:ext>
                <a:ext uri="{28A0092B-C50C-407E-A947-70E740481C1C}">
                  <a14:useLocalDpi xmlns:a14="http://schemas.microsoft.com/office/drawing/2010/main"/>
                </a:ext>
              </a:extLst>
            </a:blip>
            <a:srcRect/>
            <a:stretch/>
          </p:blipFill>
          <p:spPr>
            <a:xfrm>
              <a:off x="4290641" y="1557338"/>
              <a:ext cx="3051175" cy="3176840"/>
            </a:xfrm>
            <a:prstGeom prst="rect">
              <a:avLst/>
            </a:prstGeom>
            <a:ln w="12700" cmpd="sng">
              <a:solidFill>
                <a:schemeClr val="accent6"/>
              </a:solidFill>
            </a:ln>
          </p:spPr>
        </p:pic>
        <p:sp>
          <p:nvSpPr>
            <p:cNvPr id="6" name="TextBox 5"/>
            <p:cNvSpPr txBox="1"/>
            <p:nvPr/>
          </p:nvSpPr>
          <p:spPr>
            <a:xfrm>
              <a:off x="330201" y="4740206"/>
              <a:ext cx="3456384" cy="1323439"/>
            </a:xfrm>
            <a:prstGeom prst="rect">
              <a:avLst/>
            </a:prstGeom>
            <a:noFill/>
          </p:spPr>
          <p:txBody>
            <a:bodyPr wrap="square" rtlCol="0">
              <a:spAutoFit/>
            </a:bodyPr>
            <a:lstStyle/>
            <a:p>
              <a:r>
                <a:rPr lang="en-US" sz="1600" dirty="0" smtClean="0">
                  <a:solidFill>
                    <a:schemeClr val="tx2"/>
                  </a:solidFill>
                </a:rPr>
                <a:t>Implant </a:t>
              </a:r>
              <a:r>
                <a:rPr lang="en-US" sz="1600" dirty="0">
                  <a:solidFill>
                    <a:schemeClr val="tx2"/>
                  </a:solidFill>
                </a:rPr>
                <a:t>driver </a:t>
              </a:r>
              <a:r>
                <a:rPr lang="en-US" sz="1600" dirty="0" smtClean="0">
                  <a:solidFill>
                    <a:schemeClr val="tx2"/>
                  </a:solidFill>
                </a:rPr>
                <a:t>markings ensure correct </a:t>
              </a:r>
              <a:r>
                <a:rPr lang="en-US" sz="1600" dirty="0">
                  <a:solidFill>
                    <a:schemeClr val="tx2"/>
                  </a:solidFill>
                </a:rPr>
                <a:t>indexing of the </a:t>
              </a:r>
              <a:r>
                <a:rPr lang="en-US" sz="1600" dirty="0" smtClean="0">
                  <a:solidFill>
                    <a:schemeClr val="tx2"/>
                  </a:solidFill>
                </a:rPr>
                <a:t>implant facilitating the </a:t>
              </a:r>
              <a:r>
                <a:rPr lang="en-US" sz="1600" dirty="0">
                  <a:solidFill>
                    <a:schemeClr val="tx2"/>
                  </a:solidFill>
                </a:rPr>
                <a:t>one-position-only </a:t>
              </a:r>
              <a:r>
                <a:rPr lang="en-US" sz="1600" dirty="0" smtClean="0">
                  <a:solidFill>
                    <a:schemeClr val="tx2"/>
                  </a:solidFill>
                </a:rPr>
                <a:t>placement of Atlantis abutments </a:t>
              </a:r>
              <a:r>
                <a:rPr lang="en-US" sz="1600" dirty="0">
                  <a:solidFill>
                    <a:schemeClr val="tx2"/>
                  </a:solidFill>
                </a:rPr>
                <a:t>already at </a:t>
              </a:r>
              <a:r>
                <a:rPr lang="en-US" sz="1600" dirty="0" smtClean="0">
                  <a:solidFill>
                    <a:schemeClr val="tx2"/>
                  </a:solidFill>
                </a:rPr>
                <a:t>the </a:t>
              </a:r>
              <a:r>
                <a:rPr lang="en-US" sz="1600" dirty="0">
                  <a:solidFill>
                    <a:schemeClr val="tx2"/>
                  </a:solidFill>
                </a:rPr>
                <a:t>time of surgery.</a:t>
              </a:r>
              <a:endParaRPr lang="sv-SE" sz="1600" dirty="0" err="1" smtClean="0">
                <a:solidFill>
                  <a:schemeClr val="tx2"/>
                </a:solidFill>
              </a:endParaRPr>
            </a:p>
          </p:txBody>
        </p:sp>
        <p:sp>
          <p:nvSpPr>
            <p:cNvPr id="10" name="TextBox 9"/>
            <p:cNvSpPr txBox="1"/>
            <p:nvPr/>
          </p:nvSpPr>
          <p:spPr>
            <a:xfrm>
              <a:off x="4290641" y="4740206"/>
              <a:ext cx="3520006" cy="1077218"/>
            </a:xfrm>
            <a:prstGeom prst="rect">
              <a:avLst/>
            </a:prstGeom>
            <a:noFill/>
          </p:spPr>
          <p:txBody>
            <a:bodyPr wrap="square" rtlCol="0">
              <a:spAutoFit/>
            </a:bodyPr>
            <a:lstStyle/>
            <a:p>
              <a:r>
                <a:rPr lang="en-US" sz="1600" dirty="0">
                  <a:solidFill>
                    <a:schemeClr val="tx2"/>
                  </a:solidFill>
                </a:rPr>
                <a:t>The single long notch that is to be used for implant indexing </a:t>
              </a:r>
              <a:r>
                <a:rPr lang="en-US" sz="1600" dirty="0" smtClean="0">
                  <a:solidFill>
                    <a:schemeClr val="tx2"/>
                  </a:solidFill>
                </a:rPr>
                <a:t>is </a:t>
              </a:r>
              <a:r>
                <a:rPr lang="en-US" sz="1600" dirty="0">
                  <a:solidFill>
                    <a:schemeClr val="tx2"/>
                  </a:solidFill>
                </a:rPr>
                <a:t>longer and deeper in comparison to the other notches.</a:t>
              </a:r>
              <a:endParaRPr lang="sv-SE" sz="1600" dirty="0" err="1" smtClean="0">
                <a:solidFill>
                  <a:schemeClr val="tx2"/>
                </a:solidFill>
              </a:endParaRPr>
            </a:p>
          </p:txBody>
        </p:sp>
        <p:pic>
          <p:nvPicPr>
            <p:cNvPr id="8" name="Bildobjekt 7" descr="1224546-Driver 02-D.tif"/>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a:stretch/>
          </p:blipFill>
          <p:spPr>
            <a:xfrm>
              <a:off x="402209" y="1557338"/>
              <a:ext cx="3024336" cy="3176840"/>
            </a:xfrm>
            <a:prstGeom prst="rect">
              <a:avLst/>
            </a:prstGeom>
            <a:ln w="12700" cmpd="sng">
              <a:solidFill>
                <a:schemeClr val="accent6"/>
              </a:solidFill>
            </a:ln>
          </p:spPr>
        </p:pic>
      </p:grpSp>
    </p:spTree>
    <p:extLst>
      <p:ext uri="{BB962C8B-B14F-4D97-AF65-F5344CB8AC3E}">
        <p14:creationId xmlns:p14="http://schemas.microsoft.com/office/powerpoint/2010/main" val="848238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sz="half" idx="1"/>
          </p:nvPr>
        </p:nvSpPr>
        <p:spPr/>
        <p:txBody>
          <a:bodyPr/>
          <a:lstStyle/>
          <a:p>
            <a:endParaRPr lang="en-US"/>
          </a:p>
        </p:txBody>
      </p:sp>
      <p:pic>
        <p:nvPicPr>
          <p:cNvPr id="5" name="32670598-USX-1406_ASTRA_TECH_Implant_System_EV_Guided_surgery_-_Animation_implant_placement_H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1" cy="6050845"/>
          </a:xfrm>
          <a:prstGeom prst="rect">
            <a:avLst/>
          </a:prstGeom>
        </p:spPr>
      </p:pic>
      <p:pic>
        <p:nvPicPr>
          <p:cNvPr id="2" name="Picture 1"/>
          <p:cNvPicPr>
            <a:picLocks noChangeAspect="1"/>
          </p:cNvPicPr>
          <p:nvPr/>
        </p:nvPicPr>
        <p:blipFill>
          <a:blip r:embed="rId6"/>
          <a:stretch>
            <a:fillRect/>
          </a:stretch>
        </p:blipFill>
        <p:spPr>
          <a:xfrm>
            <a:off x="9153172" y="5059097"/>
            <a:ext cx="952500" cy="533400"/>
          </a:xfrm>
          <a:prstGeom prst="rect">
            <a:avLst/>
          </a:prstGeom>
        </p:spPr>
      </p:pic>
      <p:pic>
        <p:nvPicPr>
          <p:cNvPr id="3" name="Picture 2"/>
          <p:cNvPicPr>
            <a:picLocks noChangeAspect="1"/>
          </p:cNvPicPr>
          <p:nvPr/>
        </p:nvPicPr>
        <p:blipFill>
          <a:blip r:embed="rId6"/>
          <a:stretch>
            <a:fillRect/>
          </a:stretch>
        </p:blipFill>
        <p:spPr>
          <a:xfrm>
            <a:off x="10105672" y="5147999"/>
            <a:ext cx="952500" cy="533400"/>
          </a:xfrm>
          <a:prstGeom prst="rect">
            <a:avLst/>
          </a:prstGeom>
        </p:spPr>
      </p:pic>
    </p:spTree>
    <p:extLst>
      <p:ext uri="{BB962C8B-B14F-4D97-AF65-F5344CB8AC3E}">
        <p14:creationId xmlns:p14="http://schemas.microsoft.com/office/powerpoint/2010/main" val="66858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sv-SE" dirty="0" smtClean="0"/>
              <a:t>The </a:t>
            </a:r>
            <a:r>
              <a:rPr lang="sv-SE" dirty="0" err="1" smtClean="0"/>
              <a:t>complete</a:t>
            </a:r>
            <a:r>
              <a:rPr lang="sv-SE" dirty="0" smtClean="0"/>
              <a:t> digital workflow – </a:t>
            </a:r>
            <a:r>
              <a:rPr lang="sv-SE" dirty="0" err="1" smtClean="0"/>
              <a:t>overview</a:t>
            </a:r>
            <a:endParaRPr lang="sv-SE" dirty="0"/>
          </a:p>
        </p:txBody>
      </p:sp>
      <p:sp>
        <p:nvSpPr>
          <p:cNvPr id="13" name="TextBox 3"/>
          <p:cNvSpPr txBox="1"/>
          <p:nvPr/>
        </p:nvSpPr>
        <p:spPr>
          <a:xfrm>
            <a:off x="4304218" y="2670844"/>
            <a:ext cx="2138936" cy="738664"/>
          </a:xfrm>
          <a:prstGeom prst="rect">
            <a:avLst/>
          </a:prstGeom>
          <a:noFill/>
        </p:spPr>
        <p:txBody>
          <a:bodyPr wrap="square" rtlCol="0">
            <a:spAutoFit/>
          </a:bodyPr>
          <a:lstStyle/>
          <a:p>
            <a:pPr marL="177800" indent="-177800"/>
            <a:r>
              <a:rPr lang="en-US" sz="1400" b="1" dirty="0">
                <a:solidFill>
                  <a:schemeClr val="tx2"/>
                </a:solidFill>
              </a:rPr>
              <a:t>1. Computer guided treatment planning</a:t>
            </a:r>
          </a:p>
          <a:p>
            <a:r>
              <a:rPr lang="sv-SE" sz="1400" b="1" dirty="0" smtClean="0"/>
              <a:t> </a:t>
            </a:r>
          </a:p>
        </p:txBody>
      </p:sp>
      <p:sp>
        <p:nvSpPr>
          <p:cNvPr id="14" name="TextBox 7"/>
          <p:cNvSpPr txBox="1"/>
          <p:nvPr/>
        </p:nvSpPr>
        <p:spPr>
          <a:xfrm>
            <a:off x="6752490" y="2670844"/>
            <a:ext cx="2026784" cy="523220"/>
          </a:xfrm>
          <a:prstGeom prst="rect">
            <a:avLst/>
          </a:prstGeom>
          <a:noFill/>
        </p:spPr>
        <p:txBody>
          <a:bodyPr wrap="square" rtlCol="0">
            <a:spAutoFit/>
          </a:bodyPr>
          <a:lstStyle/>
          <a:p>
            <a:pPr marL="177800" indent="-177800"/>
            <a:r>
              <a:rPr lang="en-US" sz="1400" b="1" dirty="0">
                <a:solidFill>
                  <a:schemeClr val="tx2"/>
                </a:solidFill>
              </a:rPr>
              <a:t>2. Digital design of the </a:t>
            </a:r>
            <a:r>
              <a:rPr lang="en-US" sz="1400" b="1" dirty="0" smtClean="0">
                <a:solidFill>
                  <a:schemeClr val="tx2"/>
                </a:solidFill>
              </a:rPr>
              <a:t>abutment</a:t>
            </a:r>
            <a:r>
              <a:rPr lang="sv-SE" sz="1400" b="1" dirty="0" smtClean="0">
                <a:solidFill>
                  <a:schemeClr val="tx2"/>
                </a:solidFill>
              </a:rPr>
              <a:t> </a:t>
            </a:r>
          </a:p>
        </p:txBody>
      </p:sp>
      <p:sp>
        <p:nvSpPr>
          <p:cNvPr id="15" name="TextBox 8"/>
          <p:cNvSpPr txBox="1"/>
          <p:nvPr/>
        </p:nvSpPr>
        <p:spPr>
          <a:xfrm>
            <a:off x="9221540" y="2636978"/>
            <a:ext cx="1634880" cy="738664"/>
          </a:xfrm>
          <a:prstGeom prst="rect">
            <a:avLst/>
          </a:prstGeom>
          <a:noFill/>
        </p:spPr>
        <p:txBody>
          <a:bodyPr wrap="square" rtlCol="0">
            <a:spAutoFit/>
          </a:bodyPr>
          <a:lstStyle/>
          <a:p>
            <a:pPr marL="177800" indent="-177800"/>
            <a:r>
              <a:rPr lang="en-US" sz="1400" b="1" dirty="0">
                <a:solidFill>
                  <a:schemeClr val="tx2"/>
                </a:solidFill>
              </a:rPr>
              <a:t>3. Digital design of the crown</a:t>
            </a:r>
          </a:p>
          <a:p>
            <a:r>
              <a:rPr lang="en-US" sz="1400" b="1" dirty="0" smtClean="0"/>
              <a:t> </a:t>
            </a:r>
            <a:endParaRPr lang="sv-SE" sz="1400" b="1" dirty="0" smtClean="0"/>
          </a:p>
        </p:txBody>
      </p:sp>
      <p:sp>
        <p:nvSpPr>
          <p:cNvPr id="16" name="TextBox 9"/>
          <p:cNvSpPr txBox="1"/>
          <p:nvPr/>
        </p:nvSpPr>
        <p:spPr>
          <a:xfrm>
            <a:off x="8578955" y="4922070"/>
            <a:ext cx="2954444" cy="523220"/>
          </a:xfrm>
          <a:prstGeom prst="rect">
            <a:avLst/>
          </a:prstGeom>
          <a:noFill/>
        </p:spPr>
        <p:txBody>
          <a:bodyPr wrap="square" rtlCol="0">
            <a:spAutoFit/>
          </a:bodyPr>
          <a:lstStyle>
            <a:defPPr>
              <a:defRPr lang="en-US"/>
            </a:defPPr>
            <a:lvl1pPr>
              <a:defRPr sz="1400" b="1">
                <a:solidFill>
                  <a:srgbClr val="FF0000"/>
                </a:solidFill>
              </a:defRPr>
            </a:lvl1pPr>
          </a:lstStyle>
          <a:p>
            <a:pPr marL="177800" indent="-177800"/>
            <a:r>
              <a:rPr lang="en-US" dirty="0">
                <a:solidFill>
                  <a:schemeClr val="tx2"/>
                </a:solidFill>
              </a:rPr>
              <a:t>4. Guided implant placement and immediate </a:t>
            </a:r>
            <a:r>
              <a:rPr lang="sv-SE" dirty="0" err="1">
                <a:solidFill>
                  <a:schemeClr val="tx2"/>
                </a:solidFill>
              </a:rPr>
              <a:t>temporization</a:t>
            </a:r>
            <a:endParaRPr lang="sv-SE" dirty="0">
              <a:solidFill>
                <a:schemeClr val="tx2"/>
              </a:solidFill>
            </a:endParaRPr>
          </a:p>
        </p:txBody>
      </p:sp>
      <p:sp>
        <p:nvSpPr>
          <p:cNvPr id="19" name="TextBox 6"/>
          <p:cNvSpPr txBox="1"/>
          <p:nvPr/>
        </p:nvSpPr>
        <p:spPr>
          <a:xfrm>
            <a:off x="658601" y="4327028"/>
            <a:ext cx="1380302" cy="738664"/>
          </a:xfrm>
          <a:prstGeom prst="rect">
            <a:avLst/>
          </a:prstGeom>
          <a:noFill/>
        </p:spPr>
        <p:txBody>
          <a:bodyPr wrap="square" rtlCol="0">
            <a:spAutoFit/>
          </a:bodyPr>
          <a:lstStyle/>
          <a:p>
            <a:r>
              <a:rPr lang="sv-SE" sz="1400" i="1" dirty="0" err="1" smtClean="0">
                <a:solidFill>
                  <a:schemeClr val="tx2"/>
                </a:solidFill>
              </a:rPr>
              <a:t>See</a:t>
            </a:r>
            <a:r>
              <a:rPr lang="sv-SE" sz="1400" i="1" dirty="0" smtClean="0">
                <a:solidFill>
                  <a:schemeClr val="tx2"/>
                </a:solidFill>
              </a:rPr>
              <a:t> manual for </a:t>
            </a:r>
            <a:r>
              <a:rPr lang="sv-SE" sz="1400" i="1" dirty="0" err="1">
                <a:solidFill>
                  <a:schemeClr val="tx2"/>
                </a:solidFill>
              </a:rPr>
              <a:t>f</a:t>
            </a:r>
            <a:r>
              <a:rPr lang="sv-SE" sz="1400" i="1" dirty="0" err="1" smtClean="0">
                <a:solidFill>
                  <a:schemeClr val="tx2"/>
                </a:solidFill>
              </a:rPr>
              <a:t>urther</a:t>
            </a:r>
            <a:r>
              <a:rPr lang="sv-SE" sz="1400" i="1" dirty="0" smtClean="0">
                <a:solidFill>
                  <a:schemeClr val="tx2"/>
                </a:solidFill>
              </a:rPr>
              <a:t> information</a:t>
            </a:r>
          </a:p>
        </p:txBody>
      </p:sp>
      <p:pic>
        <p:nvPicPr>
          <p:cNvPr id="4" name="Bildobjekt 3" descr="1220394-SIMPLANT workflow_CBCT scanning -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2657" y="1158676"/>
            <a:ext cx="2925537" cy="1856507"/>
          </a:xfrm>
          <a:prstGeom prst="rect">
            <a:avLst/>
          </a:prstGeom>
        </p:spPr>
      </p:pic>
      <p:grpSp>
        <p:nvGrpSpPr>
          <p:cNvPr id="31" name="Grupp 30"/>
          <p:cNvGrpSpPr/>
          <p:nvPr/>
        </p:nvGrpSpPr>
        <p:grpSpPr>
          <a:xfrm>
            <a:off x="4376226" y="3246908"/>
            <a:ext cx="1822940" cy="1661145"/>
            <a:chOff x="2934786" y="4397340"/>
            <a:chExt cx="1822940" cy="1661145"/>
          </a:xfrm>
        </p:grpSpPr>
        <p:pic>
          <p:nvPicPr>
            <p:cNvPr id="12"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34786" y="4397340"/>
              <a:ext cx="1822940" cy="142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llips 6"/>
            <p:cNvSpPr/>
            <p:nvPr/>
          </p:nvSpPr>
          <p:spPr bwMode="auto">
            <a:xfrm>
              <a:off x="3033179" y="4397340"/>
              <a:ext cx="1661145" cy="1661145"/>
            </a:xfrm>
            <a:prstGeom prst="ellipse">
              <a:avLst/>
            </a:prstGeom>
            <a:noFill/>
            <a:ln w="285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pic>
        <p:nvPicPr>
          <p:cNvPr id="25" name="Bildobjekt 24"/>
          <p:cNvPicPr>
            <a:picLocks noChangeAspect="1"/>
          </p:cNvPicPr>
          <p:nvPr/>
        </p:nvPicPr>
        <p:blipFill>
          <a:blip r:embed="rId5"/>
          <a:stretch>
            <a:fillRect/>
          </a:stretch>
        </p:blipFill>
        <p:spPr>
          <a:xfrm>
            <a:off x="4450848" y="1014660"/>
            <a:ext cx="6413500" cy="1701800"/>
          </a:xfrm>
          <a:prstGeom prst="rect">
            <a:avLst/>
          </a:prstGeom>
        </p:spPr>
      </p:pic>
      <p:grpSp>
        <p:nvGrpSpPr>
          <p:cNvPr id="2048" name="Grupp 2047"/>
          <p:cNvGrpSpPr/>
          <p:nvPr/>
        </p:nvGrpSpPr>
        <p:grpSpPr>
          <a:xfrm>
            <a:off x="6752490" y="3260636"/>
            <a:ext cx="1826465" cy="1661145"/>
            <a:chOff x="6744072" y="4200347"/>
            <a:chExt cx="1826465" cy="1661145"/>
          </a:xfrm>
        </p:grpSpPr>
        <p:pic>
          <p:nvPicPr>
            <p:cNvPr id="20"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44072" y="4392031"/>
              <a:ext cx="1826465" cy="143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Ellips 27"/>
            <p:cNvSpPr/>
            <p:nvPr/>
          </p:nvSpPr>
          <p:spPr bwMode="auto">
            <a:xfrm>
              <a:off x="6888088" y="4200347"/>
              <a:ext cx="1661145" cy="1661145"/>
            </a:xfrm>
            <a:prstGeom prst="ellipse">
              <a:avLst/>
            </a:prstGeom>
            <a:noFill/>
            <a:ln w="285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pic>
        <p:nvPicPr>
          <p:cNvPr id="29" name="Bildobjekt 28"/>
          <p:cNvPicPr>
            <a:picLocks noChangeAspect="1"/>
          </p:cNvPicPr>
          <p:nvPr/>
        </p:nvPicPr>
        <p:blipFill>
          <a:blip r:embed="rId7"/>
          <a:stretch>
            <a:fillRect/>
          </a:stretch>
        </p:blipFill>
        <p:spPr>
          <a:xfrm>
            <a:off x="9149446" y="3258123"/>
            <a:ext cx="1701800" cy="1701800"/>
          </a:xfrm>
          <a:prstGeom prst="rect">
            <a:avLst/>
          </a:prstGeom>
        </p:spPr>
      </p:pic>
      <p:pic>
        <p:nvPicPr>
          <p:cNvPr id="2049" name="Bildobjekt 20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687174">
            <a:off x="1832612" y="3250690"/>
            <a:ext cx="1944261" cy="2591259"/>
          </a:xfrm>
          <a:prstGeom prst="rect">
            <a:avLst/>
          </a:prstGeom>
          <a:solidFill>
            <a:srgbClr val="FFFFFF"/>
          </a:solidFill>
          <a:ln w="3175" cmpd="sng">
            <a:solidFill>
              <a:srgbClr val="BFBFB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7360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delivery model</a:t>
            </a:r>
            <a:endParaRPr lang="en-US" dirty="0"/>
          </a:p>
        </p:txBody>
      </p:sp>
      <p:sp>
        <p:nvSpPr>
          <p:cNvPr id="3" name="Text Placeholder 2"/>
          <p:cNvSpPr>
            <a:spLocks noGrp="1"/>
          </p:cNvSpPr>
          <p:nvPr>
            <p:ph type="body" sz="quarter" idx="4294967295"/>
          </p:nvPr>
        </p:nvSpPr>
        <p:spPr>
          <a:xfrm>
            <a:off x="10075333" y="5822462"/>
            <a:ext cx="2116667" cy="608548"/>
          </a:xfrm>
        </p:spPr>
        <p:txBody>
          <a:bodyPr/>
          <a:lstStyle/>
          <a:p>
            <a:endParaRPr lang="en-US"/>
          </a:p>
        </p:txBody>
      </p:sp>
    </p:spTree>
    <p:extLst>
      <p:ext uri="{BB962C8B-B14F-4D97-AF65-F5344CB8AC3E}">
        <p14:creationId xmlns:p14="http://schemas.microsoft.com/office/powerpoint/2010/main" val="3594282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en-US" smtClean="0"/>
              <a:t>Base kits</a:t>
            </a:r>
            <a:endParaRPr lang="en-US" dirty="0"/>
          </a:p>
        </p:txBody>
      </p:sp>
      <p:pic>
        <p:nvPicPr>
          <p:cNvPr id="6" name="Picture 2" descr="U:\Eigene Dateien\_root\Guided Surgery\DI001\Bilder\MMM_Product Pictures EV-GS#2\1224099-Tray overlay Simplant Persp filled v02-GPM.jpg"/>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tretch/>
        </p:blipFill>
        <p:spPr>
          <a:xfrm>
            <a:off x="6382811" y="1204440"/>
            <a:ext cx="4669536" cy="2743200"/>
          </a:xfrm>
        </p:spPr>
      </p:pic>
      <p:sp>
        <p:nvSpPr>
          <p:cNvPr id="3" name="Inhaltsplatzhalter 2"/>
          <p:cNvSpPr>
            <a:spLocks noGrp="1"/>
          </p:cNvSpPr>
          <p:nvPr>
            <p:ph sz="half" idx="2"/>
          </p:nvPr>
        </p:nvSpPr>
        <p:spPr>
          <a:xfrm>
            <a:off x="330201" y="1557338"/>
            <a:ext cx="5619749" cy="3943350"/>
          </a:xfrm>
        </p:spPr>
        <p:txBody>
          <a:bodyPr/>
          <a:lstStyle/>
          <a:p>
            <a:r>
              <a:rPr lang="en-US" sz="2400" dirty="0" smtClean="0"/>
              <a:t>Components included with the tray:</a:t>
            </a:r>
          </a:p>
          <a:p>
            <a:pPr marL="579438" lvl="2" indent="-342900"/>
            <a:r>
              <a:rPr lang="en-US" sz="1800" dirty="0" smtClean="0"/>
              <a:t>Implant drivers 3.6, 4.2, 4.8</a:t>
            </a:r>
          </a:p>
          <a:p>
            <a:pPr marL="579438" lvl="2" indent="-342900"/>
            <a:r>
              <a:rPr lang="en-US" sz="1800" dirty="0" smtClean="0"/>
              <a:t>Initial </a:t>
            </a:r>
            <a:r>
              <a:rPr lang="en-US" sz="1800" dirty="0"/>
              <a:t>d</a:t>
            </a:r>
            <a:r>
              <a:rPr lang="en-US" sz="1800" dirty="0" smtClean="0"/>
              <a:t>rills </a:t>
            </a:r>
            <a:r>
              <a:rPr lang="en-US" sz="1800" dirty="0"/>
              <a:t>3.6, 4.2, 4.8</a:t>
            </a:r>
            <a:endParaRPr lang="en-US" sz="1800" dirty="0" smtClean="0"/>
          </a:p>
          <a:p>
            <a:pPr marL="579438" lvl="2" indent="-342900"/>
            <a:r>
              <a:rPr lang="en-US" sz="1800" dirty="0" smtClean="0"/>
              <a:t>Cortical </a:t>
            </a:r>
            <a:r>
              <a:rPr lang="en-US" sz="1800" dirty="0"/>
              <a:t>d</a:t>
            </a:r>
            <a:r>
              <a:rPr lang="en-US" sz="1800" dirty="0" smtClean="0"/>
              <a:t>rills</a:t>
            </a:r>
          </a:p>
          <a:p>
            <a:pPr marL="579438" lvl="2" indent="-342900"/>
            <a:r>
              <a:rPr lang="en-US" sz="1800" dirty="0" smtClean="0"/>
              <a:t>Stabilization abutments</a:t>
            </a:r>
          </a:p>
          <a:p>
            <a:pPr marL="579438" lvl="2" indent="-342900"/>
            <a:r>
              <a:rPr lang="en-US" sz="1800" dirty="0" smtClean="0"/>
              <a:t>Implant </a:t>
            </a:r>
            <a:r>
              <a:rPr lang="en-US" sz="1800" dirty="0"/>
              <a:t>d</a:t>
            </a:r>
            <a:r>
              <a:rPr lang="en-US" sz="1800" dirty="0" smtClean="0"/>
              <a:t>river extender </a:t>
            </a:r>
          </a:p>
          <a:p>
            <a:pPr marL="579438" lvl="2" indent="-342900"/>
            <a:r>
              <a:rPr lang="en-US" sz="1800" dirty="0" smtClean="0"/>
              <a:t>Surgical Driver Handle EV</a:t>
            </a:r>
          </a:p>
          <a:p>
            <a:pPr marL="579438" lvl="2" indent="-342900"/>
            <a:r>
              <a:rPr lang="en-US" sz="1800" dirty="0" smtClean="0"/>
              <a:t>Hex Driver EV Manual</a:t>
            </a:r>
          </a:p>
          <a:p>
            <a:pPr marL="579438" lvl="2" indent="-342900"/>
            <a:r>
              <a:rPr lang="en-US" sz="1800" dirty="0" smtClean="0"/>
              <a:t>Torque Wrench EV</a:t>
            </a:r>
            <a:endParaRPr lang="en-US" sz="1800" dirty="0"/>
          </a:p>
        </p:txBody>
      </p:sp>
    </p:spTree>
    <p:extLst>
      <p:ext uri="{BB962C8B-B14F-4D97-AF65-F5344CB8AC3E}">
        <p14:creationId xmlns:p14="http://schemas.microsoft.com/office/powerpoint/2010/main" val="583329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Case order</a:t>
            </a:r>
            <a:endParaRPr lang="en-GB"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71449" y="1056482"/>
            <a:ext cx="744910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758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Case order</a:t>
            </a:r>
            <a:endParaRPr lang="en-US" dirty="0"/>
          </a:p>
        </p:txBody>
      </p:sp>
      <p:sp>
        <p:nvSpPr>
          <p:cNvPr id="5" name="Inhaltsplatzhalter 4"/>
          <p:cNvSpPr>
            <a:spLocks noGrp="1"/>
          </p:cNvSpPr>
          <p:nvPr>
            <p:ph sz="half" idx="1"/>
          </p:nvPr>
        </p:nvSpPr>
        <p:spPr>
          <a:xfrm>
            <a:off x="330201" y="1576974"/>
            <a:ext cx="6138332" cy="3943350"/>
          </a:xfrm>
        </p:spPr>
        <p:txBody>
          <a:bodyPr/>
          <a:lstStyle/>
          <a:p>
            <a:r>
              <a:rPr lang="en-US" dirty="0" smtClean="0"/>
              <a:t>E-mail request to approve the guide design</a:t>
            </a:r>
          </a:p>
          <a:p>
            <a:r>
              <a:rPr lang="en-US" dirty="0" smtClean="0"/>
              <a:t>List of all necessary components according to the implant planning.</a:t>
            </a:r>
          </a:p>
          <a:p>
            <a:r>
              <a:rPr lang="en-US" dirty="0" smtClean="0"/>
              <a:t>By unchecking the drills, only the mandatory single patient sleeves will be delivered.</a:t>
            </a:r>
          </a:p>
          <a:p>
            <a:r>
              <a:rPr lang="en-US" dirty="0" smtClean="0"/>
              <a:t>It is possible to order more components as necessary for the specific case.</a:t>
            </a:r>
            <a:endParaRPr lang="en-US" dirty="0"/>
          </a:p>
        </p:txBody>
      </p:sp>
      <p:pic>
        <p:nvPicPr>
          <p:cNvPr id="7" name="Bildobjekt 6" descr="LapTop.psd"/>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41923" y="1576974"/>
            <a:ext cx="4657310" cy="3096344"/>
          </a:xfrm>
          <a:prstGeom prst="rect">
            <a:avLst/>
          </a:prstGeom>
        </p:spPr>
      </p:pic>
    </p:spTree>
    <p:extLst>
      <p:ext uri="{BB962C8B-B14F-4D97-AF65-F5344CB8AC3E}">
        <p14:creationId xmlns:p14="http://schemas.microsoft.com/office/powerpoint/2010/main" val="186209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1461771" y="1282106"/>
            <a:ext cx="4320472" cy="4441361"/>
          </a:xfrm>
          <a:prstGeom prst="rect">
            <a:avLst/>
          </a:prstGeom>
          <a:solidFill>
            <a:schemeClr val="bg1"/>
          </a:solid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a:solidFill>
                <a:schemeClr val="bg1"/>
              </a:solidFill>
            </a:endParaRPr>
          </a:p>
        </p:txBody>
      </p:sp>
      <p:grpSp>
        <p:nvGrpSpPr>
          <p:cNvPr id="3" name="Group 2"/>
          <p:cNvGrpSpPr/>
          <p:nvPr/>
        </p:nvGrpSpPr>
        <p:grpSpPr>
          <a:xfrm>
            <a:off x="1461771" y="1365205"/>
            <a:ext cx="4320472" cy="4243055"/>
            <a:chOff x="330201" y="1365205"/>
            <a:chExt cx="4320472" cy="4243055"/>
          </a:xfrm>
        </p:grpSpPr>
        <p:sp>
          <p:nvSpPr>
            <p:cNvPr id="5" name="Textfeld 4"/>
            <p:cNvSpPr txBox="1"/>
            <p:nvPr/>
          </p:nvSpPr>
          <p:spPr>
            <a:xfrm>
              <a:off x="378545" y="1365205"/>
              <a:ext cx="4248472" cy="492443"/>
            </a:xfrm>
            <a:prstGeom prst="rect">
              <a:avLst/>
            </a:prstGeom>
            <a:noFill/>
          </p:spPr>
          <p:txBody>
            <a:bodyPr wrap="square" rtlCol="0">
              <a:spAutoFit/>
            </a:bodyPr>
            <a:lstStyle/>
            <a:p>
              <a:pPr algn="ctr"/>
              <a:r>
                <a:rPr lang="en-GB" sz="2600" b="1" dirty="0" smtClean="0">
                  <a:solidFill>
                    <a:schemeClr val="tx2"/>
                  </a:solidFill>
                </a:rPr>
                <a:t>Case-specific</a:t>
              </a:r>
            </a:p>
          </p:txBody>
        </p:sp>
        <p:sp>
          <p:nvSpPr>
            <p:cNvPr id="41" name="Textfeld 40"/>
            <p:cNvSpPr txBox="1"/>
            <p:nvPr/>
          </p:nvSpPr>
          <p:spPr>
            <a:xfrm>
              <a:off x="330201" y="5208150"/>
              <a:ext cx="4320472" cy="400110"/>
            </a:xfrm>
            <a:prstGeom prst="rect">
              <a:avLst/>
            </a:prstGeom>
            <a:noFill/>
          </p:spPr>
          <p:txBody>
            <a:bodyPr wrap="square" rtlCol="0">
              <a:spAutoFit/>
            </a:bodyPr>
            <a:lstStyle/>
            <a:p>
              <a:pPr algn="ctr"/>
              <a:r>
                <a:rPr lang="en-GB" sz="2000" dirty="0" smtClean="0">
                  <a:solidFill>
                    <a:schemeClr val="tx2"/>
                  </a:solidFill>
                </a:rPr>
                <a:t>+ Treatment protocol</a:t>
              </a:r>
            </a:p>
          </p:txBody>
        </p:sp>
        <p:sp>
          <p:nvSpPr>
            <p:cNvPr id="9" name="Ellipse 8"/>
            <p:cNvSpPr/>
            <p:nvPr/>
          </p:nvSpPr>
          <p:spPr bwMode="auto">
            <a:xfrm>
              <a:off x="1109179" y="3729856"/>
              <a:ext cx="364699" cy="374932"/>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smtClean="0">
                  <a:solidFill>
                    <a:srgbClr val="15477A"/>
                  </a:solidFill>
                  <a:latin typeface="Arial"/>
                </a:rPr>
                <a:t>1 </a:t>
              </a:r>
              <a:endParaRPr lang="en-GB" sz="4000" b="1" dirty="0">
                <a:solidFill>
                  <a:srgbClr val="15477A"/>
                </a:solidFill>
                <a:latin typeface="Arial"/>
              </a:endParaRPr>
            </a:p>
          </p:txBody>
        </p:sp>
        <p:sp>
          <p:nvSpPr>
            <p:cNvPr id="10" name="Ellipse 9"/>
            <p:cNvSpPr/>
            <p:nvPr/>
          </p:nvSpPr>
          <p:spPr bwMode="auto">
            <a:xfrm>
              <a:off x="1109179" y="4233912"/>
              <a:ext cx="364699" cy="374932"/>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smtClean="0">
                  <a:solidFill>
                    <a:srgbClr val="15477A"/>
                  </a:solidFill>
                  <a:latin typeface="Arial"/>
                </a:rPr>
                <a:t>3 </a:t>
              </a:r>
              <a:endParaRPr lang="en-GB" sz="4000" b="1" dirty="0">
                <a:solidFill>
                  <a:srgbClr val="15477A"/>
                </a:solidFill>
                <a:latin typeface="Arial"/>
              </a:endParaRPr>
            </a:p>
          </p:txBody>
        </p:sp>
        <p:sp>
          <p:nvSpPr>
            <p:cNvPr id="11" name="Ellipse 10"/>
            <p:cNvSpPr/>
            <p:nvPr/>
          </p:nvSpPr>
          <p:spPr bwMode="auto">
            <a:xfrm>
              <a:off x="1109179" y="4737968"/>
              <a:ext cx="364699" cy="374932"/>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smtClean="0">
                  <a:solidFill>
                    <a:srgbClr val="15477A"/>
                  </a:solidFill>
                  <a:latin typeface="Arial"/>
                </a:rPr>
                <a:t>4 </a:t>
              </a:r>
              <a:endParaRPr lang="en-GB" b="1" dirty="0">
                <a:solidFill>
                  <a:srgbClr val="15477A"/>
                </a:solidFill>
                <a:latin typeface="Arial"/>
              </a:endParaRPr>
            </a:p>
          </p:txBody>
        </p:sp>
        <p:sp>
          <p:nvSpPr>
            <p:cNvPr id="13" name="Ellipse 12"/>
            <p:cNvSpPr/>
            <p:nvPr/>
          </p:nvSpPr>
          <p:spPr bwMode="auto">
            <a:xfrm>
              <a:off x="1108815" y="3219603"/>
              <a:ext cx="364699" cy="383001"/>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a:solidFill>
                    <a:srgbClr val="15477A"/>
                  </a:solidFill>
                  <a:latin typeface="Arial"/>
                </a:rPr>
                <a:t>P</a:t>
              </a:r>
              <a:endParaRPr lang="en-GB" sz="4000" b="1" dirty="0">
                <a:solidFill>
                  <a:srgbClr val="15477A"/>
                </a:solidFill>
                <a:latin typeface="Arial"/>
              </a:endParaRPr>
            </a:p>
          </p:txBody>
        </p:sp>
        <p:pic>
          <p:nvPicPr>
            <p:cNvPr id="6148" name="Picture 4" descr="U:\Eigene Dateien\_root\Guided Surgery\DI001\Bilder\MMM_Product Pictures EV-GS#1\REF 26058_1-D.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511783" y="3940488"/>
              <a:ext cx="318967" cy="196665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U:\Eigene Dateien\_root\Guided Surgery\DI001\Bilder\MMM_Product Pictures EV-GS#1\REF 26052_1-D.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2518297" y="2907682"/>
              <a:ext cx="333348" cy="19827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U:\Eigene Dateien\_root\Guided Surgery\DI001\Bilder\MMM_Product Pictures EV-GS#1\REF 26055_1-D.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2522409" y="3429366"/>
              <a:ext cx="318881" cy="198781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U:\Eigene Dateien\_root\Guided Surgery\DI001\Bilder\MMM_Product Pictures EV-GS#1\REF 26011_2-D.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2788974" y="2714002"/>
              <a:ext cx="298127" cy="14239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0021FS22\users\dibgr299\My Documents\_root\Guided Surgery\DI001\Bilder\Bilder_Product Pictures\Guide 1.tif"/>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473878" y="1857648"/>
              <a:ext cx="1983179" cy="136065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el 7"/>
          <p:cNvSpPr>
            <a:spLocks noGrp="1"/>
          </p:cNvSpPr>
          <p:nvPr>
            <p:ph type="title"/>
          </p:nvPr>
        </p:nvSpPr>
        <p:spPr/>
        <p:txBody>
          <a:bodyPr/>
          <a:lstStyle/>
          <a:p>
            <a:r>
              <a:rPr lang="en-US" dirty="0" smtClean="0"/>
              <a:t>Case treatment</a:t>
            </a:r>
            <a:endParaRPr lang="en-US" dirty="0"/>
          </a:p>
        </p:txBody>
      </p:sp>
      <p:grpSp>
        <p:nvGrpSpPr>
          <p:cNvPr id="4" name="Group 3"/>
          <p:cNvGrpSpPr/>
          <p:nvPr/>
        </p:nvGrpSpPr>
        <p:grpSpPr>
          <a:xfrm>
            <a:off x="6142283" y="1365205"/>
            <a:ext cx="4319998" cy="4336801"/>
            <a:chOff x="5010713" y="1365205"/>
            <a:chExt cx="4319998" cy="4336801"/>
          </a:xfrm>
        </p:grpSpPr>
        <p:pic>
          <p:nvPicPr>
            <p:cNvPr id="38" name="Picture 2" descr="U:\Eigene Dateien\_root\Guided Surgery\DI001\Bilder\MMM_Product Pictures EV-GS#2\1224099-Tray overlay Simplant Persp filled v02-GPM.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041298" y="1782246"/>
              <a:ext cx="3857365" cy="221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5010713" y="1365205"/>
              <a:ext cx="4319998" cy="492443"/>
            </a:xfrm>
            <a:prstGeom prst="rect">
              <a:avLst/>
            </a:prstGeom>
            <a:noFill/>
          </p:spPr>
          <p:txBody>
            <a:bodyPr wrap="square" rtlCol="0">
              <a:spAutoFit/>
            </a:bodyPr>
            <a:lstStyle/>
            <a:p>
              <a:pPr algn="ctr"/>
              <a:r>
                <a:rPr lang="en-GB" sz="2600" b="1" dirty="0" smtClean="0">
                  <a:solidFill>
                    <a:schemeClr val="tx2"/>
                  </a:solidFill>
                </a:rPr>
                <a:t>Base Kit</a:t>
              </a:r>
            </a:p>
          </p:txBody>
        </p:sp>
        <p:grpSp>
          <p:nvGrpSpPr>
            <p:cNvPr id="14" name="Gruppieren 13"/>
            <p:cNvGrpSpPr/>
            <p:nvPr/>
          </p:nvGrpSpPr>
          <p:grpSpPr>
            <a:xfrm>
              <a:off x="7963517" y="2684676"/>
              <a:ext cx="1151170" cy="1069853"/>
              <a:chOff x="7417146" y="4304214"/>
              <a:chExt cx="1151170" cy="1069853"/>
            </a:xfrm>
          </p:grpSpPr>
          <p:pic>
            <p:nvPicPr>
              <p:cNvPr id="46" name="Picture 2" descr="U:\Eigene Dateien\_root\Guided Surgery\DI001\Bilder\Prio_Product_Pictures\26033_1.t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17146" y="4311040"/>
                <a:ext cx="335038" cy="103218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U:\Eigene Dateien\_root\Guided Surgery\DI001\Bilder\Prio_Product_Pictures\26035_1.ti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10201" y="4304214"/>
                <a:ext cx="340134" cy="10589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U:\Eigene Dateien\_root\Guided Surgery\DI001\Bilder\Prio_Product_Pictures\26037_1.tif"/>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84232" y="4307804"/>
                <a:ext cx="384084" cy="10662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uppieren 14"/>
            <p:cNvGrpSpPr/>
            <p:nvPr/>
          </p:nvGrpSpPr>
          <p:grpSpPr>
            <a:xfrm>
              <a:off x="7025792" y="3895604"/>
              <a:ext cx="946064" cy="1740722"/>
              <a:chOff x="8976351" y="3803918"/>
              <a:chExt cx="946064" cy="1778469"/>
            </a:xfrm>
          </p:grpSpPr>
          <p:pic>
            <p:nvPicPr>
              <p:cNvPr id="43" name="Picture 4" descr="U:\Eigene Dateien\_root\Guided Surgery\DI001\Bilder\tif_realistic\26006 0001.ti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278757" y="3805080"/>
                <a:ext cx="312759" cy="17669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U:\Eigene Dateien\_root\Guided Surgery\DI001\Bilder\Prio_Product_Pictures\26014_1.ti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976351" y="3803918"/>
                <a:ext cx="302406" cy="163643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U:\Eigene Dateien\_root\Guided Surgery\DI001\Bilder\Prio_Product_Pictures\26007_1.ti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624392" y="3815469"/>
                <a:ext cx="298023" cy="17669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pieren 11"/>
            <p:cNvGrpSpPr/>
            <p:nvPr/>
          </p:nvGrpSpPr>
          <p:grpSpPr>
            <a:xfrm>
              <a:off x="8064561" y="3886410"/>
              <a:ext cx="1050126" cy="1815596"/>
              <a:chOff x="5591944" y="3304837"/>
              <a:chExt cx="864096" cy="1605112"/>
            </a:xfrm>
          </p:grpSpPr>
          <p:pic>
            <p:nvPicPr>
              <p:cNvPr id="2053" name="Picture 5" descr="\\W0021FS22\users\dibgr299\My Documents\_root\Guided Surgery\DI001\Bilder\Bilder_Product Pictures\1224012-EV_26016-GPM.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5591944" y="3304837"/>
                <a:ext cx="324883" cy="15609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0021FS22\users\dibgr299\My Documents\_root\Guided Surgery\DI001\Bilder\Bilder_Product Pictures\1224022-EV_26018-GPM.jp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6122407" y="3331849"/>
                <a:ext cx="333633" cy="15681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0021FS22\users\dibgr299\My Documents\_root\Guided Surgery\DI001\Bilder\Bilder_Product Pictures\1224020-EV_26017-GPM.jp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5879976" y="3310989"/>
                <a:ext cx="308116" cy="159896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9" name="Rechteck 48"/>
          <p:cNvSpPr/>
          <p:nvPr/>
        </p:nvSpPr>
        <p:spPr bwMode="auto">
          <a:xfrm>
            <a:off x="6142284" y="1282106"/>
            <a:ext cx="4319997" cy="4441362"/>
          </a:xfrm>
          <a:prstGeom prst="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endParaRPr lang="en-GB" dirty="0">
              <a:solidFill>
                <a:schemeClr val="bg1"/>
              </a:solidFill>
            </a:endParaRPr>
          </a:p>
        </p:txBody>
      </p:sp>
    </p:spTree>
    <p:extLst>
      <p:ext uri="{BB962C8B-B14F-4D97-AF65-F5344CB8AC3E}">
        <p14:creationId xmlns:p14="http://schemas.microsoft.com/office/powerpoint/2010/main" val="328728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U:\Eigene Dateien\_root\Guided Surgery\DI001\Bilder\MMM_Product Pictures EV-GS#2\1224099-Tray overlay Simplant Persp filled v02-GPM.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18588" y="1737090"/>
            <a:ext cx="3857365" cy="226636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bwMode="auto">
          <a:xfrm>
            <a:off x="1507491" y="1236950"/>
            <a:ext cx="4320472" cy="4537670"/>
          </a:xfrm>
          <a:prstGeom prst="rect">
            <a:avLst/>
          </a:prstGeom>
          <a:solidFill>
            <a:schemeClr val="bg1"/>
          </a:solid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a:solidFill>
                <a:schemeClr val="bg1"/>
              </a:solidFill>
            </a:endParaRPr>
          </a:p>
        </p:txBody>
      </p:sp>
      <p:sp>
        <p:nvSpPr>
          <p:cNvPr id="5" name="Textfeld 4"/>
          <p:cNvSpPr txBox="1"/>
          <p:nvPr/>
        </p:nvSpPr>
        <p:spPr>
          <a:xfrm>
            <a:off x="1555835" y="1320049"/>
            <a:ext cx="4248472" cy="492443"/>
          </a:xfrm>
          <a:prstGeom prst="rect">
            <a:avLst/>
          </a:prstGeom>
          <a:noFill/>
        </p:spPr>
        <p:txBody>
          <a:bodyPr wrap="square" rtlCol="0">
            <a:spAutoFit/>
          </a:bodyPr>
          <a:lstStyle/>
          <a:p>
            <a:pPr algn="ctr"/>
            <a:r>
              <a:rPr lang="en-GB" sz="2600" b="1" dirty="0" smtClean="0">
                <a:solidFill>
                  <a:schemeClr val="tx2"/>
                </a:solidFill>
              </a:rPr>
              <a:t>Case-specific</a:t>
            </a:r>
          </a:p>
        </p:txBody>
      </p:sp>
      <p:sp>
        <p:nvSpPr>
          <p:cNvPr id="6" name="Textfeld 5"/>
          <p:cNvSpPr txBox="1"/>
          <p:nvPr/>
        </p:nvSpPr>
        <p:spPr>
          <a:xfrm>
            <a:off x="6188003" y="1320049"/>
            <a:ext cx="4319998" cy="492443"/>
          </a:xfrm>
          <a:prstGeom prst="rect">
            <a:avLst/>
          </a:prstGeom>
          <a:noFill/>
        </p:spPr>
        <p:txBody>
          <a:bodyPr wrap="square" rtlCol="0">
            <a:spAutoFit/>
          </a:bodyPr>
          <a:lstStyle/>
          <a:p>
            <a:pPr algn="ctr"/>
            <a:r>
              <a:rPr lang="en-GB" sz="2600" b="1" dirty="0" smtClean="0">
                <a:solidFill>
                  <a:schemeClr val="tx2"/>
                </a:solidFill>
              </a:rPr>
              <a:t>Base Kit</a:t>
            </a:r>
          </a:p>
        </p:txBody>
      </p:sp>
      <p:grpSp>
        <p:nvGrpSpPr>
          <p:cNvPr id="14" name="Gruppieren 13"/>
          <p:cNvGrpSpPr/>
          <p:nvPr/>
        </p:nvGrpSpPr>
        <p:grpSpPr>
          <a:xfrm>
            <a:off x="9212815" y="2639520"/>
            <a:ext cx="1151170" cy="1069853"/>
            <a:chOff x="7417146" y="4304214"/>
            <a:chExt cx="1151170" cy="1069853"/>
          </a:xfrm>
        </p:grpSpPr>
        <p:pic>
          <p:nvPicPr>
            <p:cNvPr id="46" name="Picture 2" descr="U:\Eigene Dateien\_root\Guided Surgery\DI001\Bilder\Prio_Product_Pictures\26033_1.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17146" y="4311040"/>
              <a:ext cx="335038" cy="103218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U:\Eigene Dateien\_root\Guided Surgery\DI001\Bilder\Prio_Product_Pictures\26035_1.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10201" y="4304214"/>
              <a:ext cx="340134" cy="10589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U:\Eigene Dateien\_root\Guided Surgery\DI001\Bilder\Prio_Product_Pictures\26037_1.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84232" y="4307804"/>
              <a:ext cx="384084" cy="10662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uppieren 14"/>
          <p:cNvGrpSpPr/>
          <p:nvPr/>
        </p:nvGrpSpPr>
        <p:grpSpPr>
          <a:xfrm>
            <a:off x="8275090" y="3850447"/>
            <a:ext cx="946064" cy="1778469"/>
            <a:chOff x="8976351" y="3803918"/>
            <a:chExt cx="946064" cy="1778469"/>
          </a:xfrm>
        </p:grpSpPr>
        <p:pic>
          <p:nvPicPr>
            <p:cNvPr id="43" name="Picture 4" descr="U:\Eigene Dateien\_root\Guided Surgery\DI001\Bilder\tif_realistic\26006 0001.t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78757" y="3805080"/>
              <a:ext cx="312759" cy="17669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U:\Eigene Dateien\_root\Guided Surgery\DI001\Bilder\Prio_Product_Pictures\26014_1.t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976351" y="3803918"/>
              <a:ext cx="302406" cy="163643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U:\Eigene Dateien\_root\Guided Surgery\DI001\Bilder\Prio_Product_Pictures\26007_1.t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24392" y="3815469"/>
              <a:ext cx="298023" cy="1766918"/>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feld 40"/>
          <p:cNvSpPr txBox="1"/>
          <p:nvPr/>
        </p:nvSpPr>
        <p:spPr>
          <a:xfrm>
            <a:off x="1507491" y="5162994"/>
            <a:ext cx="4320472" cy="400110"/>
          </a:xfrm>
          <a:prstGeom prst="rect">
            <a:avLst/>
          </a:prstGeom>
          <a:noFill/>
        </p:spPr>
        <p:txBody>
          <a:bodyPr wrap="square" rtlCol="0">
            <a:spAutoFit/>
          </a:bodyPr>
          <a:lstStyle/>
          <a:p>
            <a:pPr algn="ctr"/>
            <a:r>
              <a:rPr lang="en-GB" sz="2000" dirty="0" smtClean="0">
                <a:solidFill>
                  <a:schemeClr val="tx2"/>
                </a:solidFill>
              </a:rPr>
              <a:t>+ Treatment protocol</a:t>
            </a:r>
          </a:p>
        </p:txBody>
      </p:sp>
      <p:sp>
        <p:nvSpPr>
          <p:cNvPr id="13" name="Ellipse 12"/>
          <p:cNvSpPr/>
          <p:nvPr/>
        </p:nvSpPr>
        <p:spPr bwMode="auto">
          <a:xfrm>
            <a:off x="2286105" y="3174447"/>
            <a:ext cx="364699" cy="383001"/>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a:solidFill>
                  <a:srgbClr val="15477A"/>
                </a:solidFill>
                <a:latin typeface="Arial"/>
              </a:rPr>
              <a:t>P</a:t>
            </a:r>
            <a:endParaRPr lang="en-GB" sz="4000" b="1" dirty="0">
              <a:solidFill>
                <a:srgbClr val="15477A"/>
              </a:solidFill>
              <a:latin typeface="Arial"/>
            </a:endParaRPr>
          </a:p>
        </p:txBody>
      </p:sp>
      <p:pic>
        <p:nvPicPr>
          <p:cNvPr id="2050" name="Picture 2" descr="\\W0021FS22\users\dibgr299\My Documents\_root\Guided Surgery\DI001\Bilder\Bilder_Product Pictures\Guide 1.tif"/>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651168" y="1812492"/>
            <a:ext cx="1983179" cy="1360655"/>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p:txBody>
          <a:bodyPr/>
          <a:lstStyle/>
          <a:p>
            <a:r>
              <a:rPr lang="en-US" dirty="0" smtClean="0"/>
              <a:t>Case treatment</a:t>
            </a:r>
            <a:endParaRPr lang="en-US" dirty="0"/>
          </a:p>
        </p:txBody>
      </p:sp>
      <p:grpSp>
        <p:nvGrpSpPr>
          <p:cNvPr id="12" name="Gruppieren 11"/>
          <p:cNvGrpSpPr/>
          <p:nvPr/>
        </p:nvGrpSpPr>
        <p:grpSpPr>
          <a:xfrm>
            <a:off x="9313859" y="3841254"/>
            <a:ext cx="1050126" cy="1854966"/>
            <a:chOff x="5591944" y="3304837"/>
            <a:chExt cx="864096" cy="1605112"/>
          </a:xfrm>
        </p:grpSpPr>
        <p:pic>
          <p:nvPicPr>
            <p:cNvPr id="2053" name="Picture 5" descr="\\W0021FS22\users\dibgr299\My Documents\_root\Guided Surgery\DI001\Bilder\Bilder_Product Pictures\1224012-EV_26016-GPM.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591944" y="3304837"/>
              <a:ext cx="324883" cy="15609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0021FS22\users\dibgr299\My Documents\_root\Guided Surgery\DI001\Bilder\Bilder_Product Pictures\1224022-EV_26018-GPM.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122407" y="3331849"/>
              <a:ext cx="333633" cy="15681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0021FS22\users\dibgr299\My Documents\_root\Guided Surgery\DI001\Bilder\Bilder_Product Pictures\1224020-EV_26017-GPM.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5879976" y="3310989"/>
              <a:ext cx="308116" cy="1598960"/>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Rechteck 48"/>
          <p:cNvSpPr/>
          <p:nvPr/>
        </p:nvSpPr>
        <p:spPr bwMode="auto">
          <a:xfrm>
            <a:off x="6188004" y="1236949"/>
            <a:ext cx="4319997" cy="4537671"/>
          </a:xfrm>
          <a:prstGeom prst="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a:solidFill>
                <a:schemeClr val="bg1"/>
              </a:solidFill>
            </a:endParaRPr>
          </a:p>
        </p:txBody>
      </p:sp>
      <p:pic>
        <p:nvPicPr>
          <p:cNvPr id="33" name="Picture 7" descr="U:\Eigene Dateien\_root\Guided Surgery\DI001\Bilder\MMM_Product Pictures EV-GS#1\REF 26011_2-D.ti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5400000">
            <a:off x="3927642" y="2744379"/>
            <a:ext cx="298127" cy="129448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 3"/>
          <p:cNvGrpSpPr/>
          <p:nvPr/>
        </p:nvGrpSpPr>
        <p:grpSpPr>
          <a:xfrm>
            <a:off x="2286469" y="3684700"/>
            <a:ext cx="5970825" cy="1399087"/>
            <a:chOff x="1978924" y="3933056"/>
            <a:chExt cx="5970825" cy="1399087"/>
          </a:xfrm>
        </p:grpSpPr>
        <p:sp>
          <p:nvSpPr>
            <p:cNvPr id="9" name="Ellipse 8"/>
            <p:cNvSpPr/>
            <p:nvPr/>
          </p:nvSpPr>
          <p:spPr bwMode="auto">
            <a:xfrm>
              <a:off x="1978924" y="3933056"/>
              <a:ext cx="364699" cy="374932"/>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smtClean="0">
                  <a:solidFill>
                    <a:srgbClr val="15477A"/>
                  </a:solidFill>
                  <a:latin typeface="Arial"/>
                </a:rPr>
                <a:t>1 </a:t>
              </a:r>
              <a:endParaRPr lang="en-GB" sz="4000" b="1" dirty="0">
                <a:solidFill>
                  <a:srgbClr val="15477A"/>
                </a:solidFill>
                <a:latin typeface="Arial"/>
              </a:endParaRPr>
            </a:p>
          </p:txBody>
        </p:sp>
        <p:sp>
          <p:nvSpPr>
            <p:cNvPr id="10" name="Ellipse 9"/>
            <p:cNvSpPr/>
            <p:nvPr/>
          </p:nvSpPr>
          <p:spPr bwMode="auto">
            <a:xfrm>
              <a:off x="1978924" y="4437112"/>
              <a:ext cx="364699" cy="374932"/>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smtClean="0">
                  <a:solidFill>
                    <a:srgbClr val="15477A"/>
                  </a:solidFill>
                  <a:latin typeface="Arial"/>
                </a:rPr>
                <a:t>3 </a:t>
              </a:r>
              <a:endParaRPr lang="en-GB" sz="4000" b="1" dirty="0">
                <a:solidFill>
                  <a:srgbClr val="15477A"/>
                </a:solidFill>
                <a:latin typeface="Arial"/>
              </a:endParaRPr>
            </a:p>
          </p:txBody>
        </p:sp>
        <p:sp>
          <p:nvSpPr>
            <p:cNvPr id="11" name="Ellipse 10"/>
            <p:cNvSpPr/>
            <p:nvPr/>
          </p:nvSpPr>
          <p:spPr bwMode="auto">
            <a:xfrm>
              <a:off x="1978924" y="4941168"/>
              <a:ext cx="364699" cy="374932"/>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smtClean="0">
                  <a:solidFill>
                    <a:srgbClr val="15477A"/>
                  </a:solidFill>
                  <a:latin typeface="Arial"/>
                </a:rPr>
                <a:t>4 </a:t>
              </a:r>
              <a:endParaRPr lang="en-GB" b="1" dirty="0">
                <a:solidFill>
                  <a:srgbClr val="15477A"/>
                </a:solidFill>
                <a:latin typeface="Arial"/>
              </a:endParaRPr>
            </a:p>
          </p:txBody>
        </p:sp>
        <p:pic>
          <p:nvPicPr>
            <p:cNvPr id="30" name="Picture 2"/>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rot="5400000">
              <a:off x="6725747" y="3468153"/>
              <a:ext cx="450240" cy="199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descr="U:\Eigene Dateien\_root\Guided Surgery\DI001\Bilder\MMM_Product Pictures EV-GS#1\REF 26058_1-D.tif"/>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rot="5400000">
              <a:off x="3367158" y="4278727"/>
              <a:ext cx="318967" cy="17878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U:\Eigene Dateien\_root\Guided Surgery\DI001\Bilder\MMM_Product Pictures EV-GS#1\REF 26055_1-D.tif"/>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rot="5400000">
              <a:off x="3376822" y="3692999"/>
              <a:ext cx="318881" cy="18071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U:\Eigene Dateien\_root\Guided Surgery\DI001\Bilder\MMM_Product Pictures EV-GS#1\REF 26027_1-D.tif"/>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rot="5400000">
              <a:off x="2887571" y="3927994"/>
              <a:ext cx="299585" cy="3097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26473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1518921" y="1146639"/>
            <a:ext cx="4320472" cy="4537670"/>
          </a:xfrm>
          <a:prstGeom prst="rect">
            <a:avLst/>
          </a:prstGeom>
          <a:solidFill>
            <a:schemeClr val="bg1"/>
          </a:solid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a:solidFill>
                <a:schemeClr val="bg1"/>
              </a:solidFill>
            </a:endParaRPr>
          </a:p>
        </p:txBody>
      </p:sp>
      <p:pic>
        <p:nvPicPr>
          <p:cNvPr id="39" name="Picture 7" descr="U:\Eigene Dateien\_root\Guided Surgery\DI001\Bilder\MMM_Product Pictures EV-GS#1\REF 26011_2-D.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989440" y="2527432"/>
            <a:ext cx="298127" cy="142392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U:\Eigene Dateien\_root\Guided Surgery\DI001\Bilder\MMM_Product Pictures EV-GS#2\1224099-Tray overlay Simplant Persp filled v02-GPM.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18588" y="1646779"/>
            <a:ext cx="3857365" cy="226636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555835" y="1229738"/>
            <a:ext cx="4248472" cy="492443"/>
          </a:xfrm>
          <a:prstGeom prst="rect">
            <a:avLst/>
          </a:prstGeom>
          <a:noFill/>
        </p:spPr>
        <p:txBody>
          <a:bodyPr wrap="square" rtlCol="0">
            <a:spAutoFit/>
          </a:bodyPr>
          <a:lstStyle/>
          <a:p>
            <a:pPr algn="ctr"/>
            <a:r>
              <a:rPr lang="en-GB" sz="2600" b="1" dirty="0" smtClean="0">
                <a:solidFill>
                  <a:schemeClr val="tx2"/>
                </a:solidFill>
              </a:rPr>
              <a:t>Case-specific</a:t>
            </a:r>
          </a:p>
        </p:txBody>
      </p:sp>
      <p:sp>
        <p:nvSpPr>
          <p:cNvPr id="6" name="Textfeld 5"/>
          <p:cNvSpPr txBox="1"/>
          <p:nvPr/>
        </p:nvSpPr>
        <p:spPr>
          <a:xfrm>
            <a:off x="6188003" y="1229738"/>
            <a:ext cx="4319998" cy="492443"/>
          </a:xfrm>
          <a:prstGeom prst="rect">
            <a:avLst/>
          </a:prstGeom>
          <a:noFill/>
        </p:spPr>
        <p:txBody>
          <a:bodyPr wrap="square" rtlCol="0">
            <a:spAutoFit/>
          </a:bodyPr>
          <a:lstStyle/>
          <a:p>
            <a:pPr algn="ctr"/>
            <a:r>
              <a:rPr lang="en-GB" sz="2600" b="1" dirty="0" smtClean="0">
                <a:solidFill>
                  <a:schemeClr val="tx2"/>
                </a:solidFill>
              </a:rPr>
              <a:t>Base Kit</a:t>
            </a:r>
          </a:p>
        </p:txBody>
      </p:sp>
      <p:grpSp>
        <p:nvGrpSpPr>
          <p:cNvPr id="14" name="Gruppieren 13"/>
          <p:cNvGrpSpPr/>
          <p:nvPr/>
        </p:nvGrpSpPr>
        <p:grpSpPr>
          <a:xfrm>
            <a:off x="9212815" y="2549209"/>
            <a:ext cx="1151170" cy="1069853"/>
            <a:chOff x="7417146" y="4304214"/>
            <a:chExt cx="1151170" cy="1069853"/>
          </a:xfrm>
        </p:grpSpPr>
        <p:pic>
          <p:nvPicPr>
            <p:cNvPr id="46" name="Picture 2" descr="U:\Eigene Dateien\_root\Guided Surgery\DI001\Bilder\Prio_Product_Pictures\26033_1.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17146" y="4311040"/>
              <a:ext cx="335038" cy="103218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U:\Eigene Dateien\_root\Guided Surgery\DI001\Bilder\Prio_Product_Pictures\26035_1.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0201" y="4304214"/>
              <a:ext cx="340134" cy="10589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U:\Eigene Dateien\_root\Guided Surgery\DI001\Bilder\Prio_Product_Pictures\26037_1.t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84232" y="4307804"/>
              <a:ext cx="384084" cy="10662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uppieren 14"/>
          <p:cNvGrpSpPr/>
          <p:nvPr/>
        </p:nvGrpSpPr>
        <p:grpSpPr>
          <a:xfrm>
            <a:off x="8337801" y="3760136"/>
            <a:ext cx="946064" cy="1778469"/>
            <a:chOff x="8976351" y="3803918"/>
            <a:chExt cx="946064" cy="1778469"/>
          </a:xfrm>
        </p:grpSpPr>
        <p:pic>
          <p:nvPicPr>
            <p:cNvPr id="43" name="Picture 4" descr="U:\Eigene Dateien\_root\Guided Surgery\DI001\Bilder\tif_realistic\26006 0001.t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78757" y="3805080"/>
              <a:ext cx="312759" cy="17669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U:\Eigene Dateien\_root\Guided Surgery\DI001\Bilder\Prio_Product_Pictures\26014_1.t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976351" y="3803918"/>
              <a:ext cx="302406" cy="163643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U:\Eigene Dateien\_root\Guided Surgery\DI001\Bilder\Prio_Product_Pictures\26007_1.ti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624392" y="3815469"/>
              <a:ext cx="298023" cy="1766918"/>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feld 40"/>
          <p:cNvSpPr txBox="1"/>
          <p:nvPr/>
        </p:nvSpPr>
        <p:spPr>
          <a:xfrm>
            <a:off x="1507491" y="5072683"/>
            <a:ext cx="4320472" cy="400110"/>
          </a:xfrm>
          <a:prstGeom prst="rect">
            <a:avLst/>
          </a:prstGeom>
          <a:noFill/>
        </p:spPr>
        <p:txBody>
          <a:bodyPr wrap="square" rtlCol="0">
            <a:spAutoFit/>
          </a:bodyPr>
          <a:lstStyle/>
          <a:p>
            <a:pPr algn="ctr"/>
            <a:r>
              <a:rPr lang="en-GB" sz="2000" dirty="0" smtClean="0">
                <a:solidFill>
                  <a:schemeClr val="tx2"/>
                </a:solidFill>
              </a:rPr>
              <a:t>+ Treatment protocol</a:t>
            </a:r>
          </a:p>
        </p:txBody>
      </p:sp>
      <p:sp>
        <p:nvSpPr>
          <p:cNvPr id="13" name="Ellipse 12"/>
          <p:cNvSpPr/>
          <p:nvPr/>
        </p:nvSpPr>
        <p:spPr bwMode="auto">
          <a:xfrm>
            <a:off x="2286105" y="3084136"/>
            <a:ext cx="364699" cy="383001"/>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a:solidFill>
                  <a:srgbClr val="15477A"/>
                </a:solidFill>
                <a:latin typeface="Arial"/>
              </a:rPr>
              <a:t>P</a:t>
            </a:r>
            <a:endParaRPr lang="en-GB" sz="4000" b="1" dirty="0">
              <a:solidFill>
                <a:srgbClr val="15477A"/>
              </a:solidFill>
              <a:latin typeface="Arial"/>
            </a:endParaRPr>
          </a:p>
        </p:txBody>
      </p:sp>
      <p:pic>
        <p:nvPicPr>
          <p:cNvPr id="2050" name="Picture 2" descr="\\W0021FS22\users\dibgr299\My Documents\_root\Guided Surgery\DI001\Bilder\Bilder_Product Pictures\Guide 1.tif"/>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651168" y="1722181"/>
            <a:ext cx="1983179" cy="1360655"/>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330201" y="555626"/>
            <a:ext cx="11530012" cy="450214"/>
          </a:xfrm>
        </p:spPr>
        <p:txBody>
          <a:bodyPr/>
          <a:lstStyle/>
          <a:p>
            <a:r>
              <a:rPr lang="en-US" dirty="0" smtClean="0"/>
              <a:t>Case treatment</a:t>
            </a:r>
            <a:endParaRPr lang="en-US" dirty="0"/>
          </a:p>
        </p:txBody>
      </p:sp>
      <p:grpSp>
        <p:nvGrpSpPr>
          <p:cNvPr id="12" name="Gruppieren 11"/>
          <p:cNvGrpSpPr/>
          <p:nvPr/>
        </p:nvGrpSpPr>
        <p:grpSpPr>
          <a:xfrm>
            <a:off x="9313859" y="3750943"/>
            <a:ext cx="1050126" cy="1854966"/>
            <a:chOff x="5591944" y="3304837"/>
            <a:chExt cx="864096" cy="1605112"/>
          </a:xfrm>
        </p:grpSpPr>
        <p:pic>
          <p:nvPicPr>
            <p:cNvPr id="2053" name="Picture 5" descr="\\W0021FS22\users\dibgr299\My Documents\_root\Guided Surgery\DI001\Bilder\Bilder_Product Pictures\1224012-EV_26016-GPM.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591944" y="3304837"/>
              <a:ext cx="324883" cy="15609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0021FS22\users\dibgr299\My Documents\_root\Guided Surgery\DI001\Bilder\Bilder_Product Pictures\1224022-EV_26018-GPM.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122407" y="3331849"/>
              <a:ext cx="333633" cy="15681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0021FS22\users\dibgr299\My Documents\_root\Guided Surgery\DI001\Bilder\Bilder_Product Pictures\1224020-EV_26017-GPM.jp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879976" y="3310989"/>
              <a:ext cx="308116" cy="1598960"/>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Rechteck 48"/>
          <p:cNvSpPr/>
          <p:nvPr/>
        </p:nvSpPr>
        <p:spPr bwMode="auto">
          <a:xfrm>
            <a:off x="6199434" y="1146638"/>
            <a:ext cx="4319997" cy="4537671"/>
          </a:xfrm>
          <a:prstGeom prst="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n-GB" dirty="0">
              <a:solidFill>
                <a:schemeClr val="bg1"/>
              </a:solidFill>
            </a:endParaRPr>
          </a:p>
        </p:txBody>
      </p:sp>
      <p:grpSp>
        <p:nvGrpSpPr>
          <p:cNvPr id="4" name="Grupp 3"/>
          <p:cNvGrpSpPr/>
          <p:nvPr/>
        </p:nvGrpSpPr>
        <p:grpSpPr>
          <a:xfrm>
            <a:off x="2286469" y="3594389"/>
            <a:ext cx="5970826" cy="1431064"/>
            <a:chOff x="1978924" y="3933056"/>
            <a:chExt cx="5970826" cy="1431064"/>
          </a:xfrm>
        </p:grpSpPr>
        <p:pic>
          <p:nvPicPr>
            <p:cNvPr id="40" name="Picture 2" descr="U:\Eigene Dateien\_root\Guided Surgery\DI001\Bilder\MMM_Product Pictures EV-GS#1\REF 26027_1-D.tif"/>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rot="5400000">
              <a:off x="2876190" y="3912508"/>
              <a:ext cx="299585" cy="34068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U:\Eigene Dateien\_root\Guided Surgery\DI001\Bilder\MMM_Product Pictures EV-GS#1\REF 26028_1-D.tif"/>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rot="5400000">
              <a:off x="2859140" y="4433613"/>
              <a:ext cx="333682" cy="34068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U:\Eigene Dateien\_root\Guided Surgery\DI001\Bilder\MMM_Product Pictures EV-GS#1\REF 26029_1-D.tif"/>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rot="5400000">
              <a:off x="2879725" y="4989093"/>
              <a:ext cx="292517" cy="340683"/>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p:cNvSpPr/>
            <p:nvPr/>
          </p:nvSpPr>
          <p:spPr bwMode="auto">
            <a:xfrm>
              <a:off x="1978924" y="3933056"/>
              <a:ext cx="364699" cy="374932"/>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smtClean="0">
                  <a:solidFill>
                    <a:srgbClr val="15477A"/>
                  </a:solidFill>
                  <a:latin typeface="Arial"/>
                </a:rPr>
                <a:t>1 </a:t>
              </a:r>
              <a:endParaRPr lang="en-GB" sz="4000" b="1" dirty="0">
                <a:solidFill>
                  <a:srgbClr val="15477A"/>
                </a:solidFill>
                <a:latin typeface="Arial"/>
              </a:endParaRPr>
            </a:p>
          </p:txBody>
        </p:sp>
        <p:sp>
          <p:nvSpPr>
            <p:cNvPr id="10" name="Ellipse 9"/>
            <p:cNvSpPr/>
            <p:nvPr/>
          </p:nvSpPr>
          <p:spPr bwMode="auto">
            <a:xfrm>
              <a:off x="1978924" y="4437112"/>
              <a:ext cx="364699" cy="374932"/>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smtClean="0">
                  <a:solidFill>
                    <a:srgbClr val="15477A"/>
                  </a:solidFill>
                  <a:latin typeface="Arial"/>
                </a:rPr>
                <a:t>3 </a:t>
              </a:r>
              <a:endParaRPr lang="en-GB" sz="4000" b="1" dirty="0">
                <a:solidFill>
                  <a:srgbClr val="15477A"/>
                </a:solidFill>
                <a:latin typeface="Arial"/>
              </a:endParaRPr>
            </a:p>
          </p:txBody>
        </p:sp>
        <p:sp>
          <p:nvSpPr>
            <p:cNvPr id="11" name="Ellipse 10"/>
            <p:cNvSpPr/>
            <p:nvPr/>
          </p:nvSpPr>
          <p:spPr bwMode="auto">
            <a:xfrm>
              <a:off x="1978924" y="4941168"/>
              <a:ext cx="364699" cy="374932"/>
            </a:xfrm>
            <a:prstGeom prst="ellipse">
              <a:avLst/>
            </a:prstGeom>
            <a:solidFill>
              <a:schemeClr val="bg1"/>
            </a:solidFill>
            <a:ln w="28575" cap="flat" cmpd="sng" algn="ctr">
              <a:solidFill>
                <a:schemeClr val="accent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bodyPr>
            <a:lstStyle/>
            <a:p>
              <a:pPr algn="ctr"/>
              <a:r>
                <a:rPr lang="en-GB" b="1" dirty="0" smtClean="0">
                  <a:solidFill>
                    <a:srgbClr val="15477A"/>
                  </a:solidFill>
                  <a:latin typeface="Arial"/>
                </a:rPr>
                <a:t>4 </a:t>
              </a:r>
              <a:endParaRPr lang="en-GB" b="1" dirty="0">
                <a:solidFill>
                  <a:srgbClr val="15477A"/>
                </a:solidFill>
                <a:latin typeface="Arial"/>
              </a:endParaRPr>
            </a:p>
          </p:txBody>
        </p:sp>
        <p:pic>
          <p:nvPicPr>
            <p:cNvPr id="35" name="Picture 2"/>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rot="5400000">
              <a:off x="6725747" y="3411495"/>
              <a:ext cx="450240" cy="199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rot="5400000">
              <a:off x="6728930" y="3801271"/>
              <a:ext cx="464021" cy="197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rot="5400000">
              <a:off x="6737936" y="4152307"/>
              <a:ext cx="446011" cy="197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96994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1224248-SIMPLANT-SAFE-Guide-and-sleeve-on-drill-GMC.png"/>
          <p:cNvPicPr>
            <a:picLocks noChangeAspect="1"/>
          </p:cNvPicPr>
          <p:nvPr/>
        </p:nvPicPr>
        <p:blipFill rotWithShape="1">
          <a:blip r:embed="rId2" cstate="screen">
            <a:extLst>
              <a:ext uri="{28A0092B-C50C-407E-A947-70E740481C1C}">
                <a14:useLocalDpi xmlns:a14="http://schemas.microsoft.com/office/drawing/2010/main"/>
              </a:ext>
            </a:extLst>
          </a:blip>
          <a:srcRect l="15370" t="3704" r="11111" b="6951"/>
          <a:stretch/>
        </p:blipFill>
        <p:spPr>
          <a:xfrm>
            <a:off x="6312024" y="214489"/>
            <a:ext cx="4088396" cy="4726680"/>
          </a:xfrm>
          <a:prstGeom prst="rect">
            <a:avLst/>
          </a:prstGeom>
        </p:spPr>
      </p:pic>
      <p:sp>
        <p:nvSpPr>
          <p:cNvPr id="2" name="Title 1"/>
          <p:cNvSpPr>
            <a:spLocks noGrp="1"/>
          </p:cNvSpPr>
          <p:nvPr>
            <p:ph type="title"/>
          </p:nvPr>
        </p:nvSpPr>
        <p:spPr/>
        <p:txBody>
          <a:bodyPr/>
          <a:lstStyle/>
          <a:p>
            <a:r>
              <a:rPr lang="sv-SE" dirty="0" smtClean="0"/>
              <a:t>Simplant SAFE Guide </a:t>
            </a:r>
            <a:br>
              <a:rPr lang="sv-SE" dirty="0" smtClean="0"/>
            </a:br>
            <a:r>
              <a:rPr lang="sv-SE" dirty="0" smtClean="0"/>
              <a:t>– with lateral access for </a:t>
            </a:r>
            <a:br>
              <a:rPr lang="sv-SE" dirty="0" smtClean="0"/>
            </a:br>
            <a:r>
              <a:rPr lang="sv-SE" dirty="0" smtClean="0"/>
              <a:t>improved accessibility</a:t>
            </a:r>
            <a:endParaRPr lang="sv-SE" dirty="0"/>
          </a:p>
        </p:txBody>
      </p:sp>
      <p:pic>
        <p:nvPicPr>
          <p:cNvPr id="9" name="Bildobjekt 8" descr="1224248_9_zoom.png"/>
          <p:cNvPicPr>
            <a:picLocks noChangeAspect="1"/>
          </p:cNvPicPr>
          <p:nvPr/>
        </p:nvPicPr>
        <p:blipFill rotWithShape="1">
          <a:blip r:embed="rId3" cstate="screen">
            <a:extLst>
              <a:ext uri="{28A0092B-C50C-407E-A947-70E740481C1C}">
                <a14:useLocalDpi xmlns:a14="http://schemas.microsoft.com/office/drawing/2010/main"/>
              </a:ext>
            </a:extLst>
          </a:blip>
          <a:srcRect l="7745" t="50945" b="14830"/>
          <a:stretch/>
        </p:blipFill>
        <p:spPr>
          <a:xfrm>
            <a:off x="1935100" y="2060294"/>
            <a:ext cx="6870513" cy="3605397"/>
          </a:xfrm>
          <a:prstGeom prst="rect">
            <a:avLst/>
          </a:prstGeom>
        </p:spPr>
      </p:pic>
      <p:sp>
        <p:nvSpPr>
          <p:cNvPr id="11" name="TextBox 10"/>
          <p:cNvSpPr txBox="1"/>
          <p:nvPr/>
        </p:nvSpPr>
        <p:spPr>
          <a:xfrm>
            <a:off x="8544562" y="185376"/>
            <a:ext cx="3767959" cy="646331"/>
          </a:xfrm>
          <a:prstGeom prst="rect">
            <a:avLst/>
          </a:prstGeom>
          <a:solidFill>
            <a:schemeClr val="accent4"/>
          </a:solidFill>
        </p:spPr>
        <p:txBody>
          <a:bodyPr wrap="square" lIns="274320" tIns="182880" rIns="274320" bIns="182880" rtlCol="0" anchor="ctr">
            <a:spAutoFit/>
          </a:bodyPr>
          <a:lstStyle/>
          <a:p>
            <a:r>
              <a:rPr lang="en-GB" b="1" dirty="0" smtClean="0">
                <a:solidFill>
                  <a:schemeClr val="bg1"/>
                </a:solidFill>
              </a:rPr>
              <a:t>Flexibility</a:t>
            </a:r>
            <a:endParaRPr lang="en-GB" b="1" dirty="0">
              <a:solidFill>
                <a:schemeClr val="bg1"/>
              </a:solidFill>
            </a:endParaRPr>
          </a:p>
        </p:txBody>
      </p:sp>
      <p:sp>
        <p:nvSpPr>
          <p:cNvPr id="8" name="TextBox 7"/>
          <p:cNvSpPr txBox="1"/>
          <p:nvPr/>
        </p:nvSpPr>
        <p:spPr>
          <a:xfrm>
            <a:off x="213997" y="5807376"/>
            <a:ext cx="5460084" cy="276999"/>
          </a:xfrm>
          <a:prstGeom prst="rect">
            <a:avLst/>
          </a:prstGeom>
          <a:noFill/>
        </p:spPr>
        <p:txBody>
          <a:bodyPr wrap="none" rtlCol="0">
            <a:spAutoFit/>
          </a:bodyPr>
          <a:lstStyle/>
          <a:p>
            <a:r>
              <a:rPr lang="en-US" sz="1200" i="1" dirty="0" smtClean="0">
                <a:solidFill>
                  <a:schemeClr val="bg1">
                    <a:lumMod val="50000"/>
                  </a:schemeClr>
                </a:solidFill>
              </a:rPr>
              <a:t>*Unique </a:t>
            </a:r>
            <a:r>
              <a:rPr lang="en-US" sz="1200" i="1" dirty="0">
                <a:solidFill>
                  <a:schemeClr val="bg1">
                    <a:lumMod val="50000"/>
                  </a:schemeClr>
                </a:solidFill>
              </a:rPr>
              <a:t>for </a:t>
            </a:r>
            <a:r>
              <a:rPr lang="en-US" sz="1200" i="1" dirty="0" smtClean="0">
                <a:solidFill>
                  <a:schemeClr val="bg1">
                    <a:lumMod val="50000"/>
                  </a:schemeClr>
                </a:solidFill>
              </a:rPr>
              <a:t>Astra Tech </a:t>
            </a:r>
            <a:r>
              <a:rPr lang="en-US" sz="1200" i="1" dirty="0">
                <a:solidFill>
                  <a:schemeClr val="bg1">
                    <a:lumMod val="50000"/>
                  </a:schemeClr>
                </a:solidFill>
              </a:rPr>
              <a:t>Implant System EV, </a:t>
            </a:r>
            <a:r>
              <a:rPr lang="en-US" sz="1200" i="1" dirty="0" err="1" smtClean="0">
                <a:solidFill>
                  <a:schemeClr val="bg1">
                    <a:lumMod val="50000"/>
                  </a:schemeClr>
                </a:solidFill>
              </a:rPr>
              <a:t>Ankylos</a:t>
            </a:r>
            <a:r>
              <a:rPr lang="en-US" sz="1200" i="1" dirty="0" smtClean="0">
                <a:solidFill>
                  <a:schemeClr val="bg1">
                    <a:lumMod val="50000"/>
                  </a:schemeClr>
                </a:solidFill>
              </a:rPr>
              <a:t> </a:t>
            </a:r>
            <a:r>
              <a:rPr lang="en-US" sz="1200" i="1" dirty="0">
                <a:solidFill>
                  <a:schemeClr val="bg1">
                    <a:lumMod val="50000"/>
                  </a:schemeClr>
                </a:solidFill>
              </a:rPr>
              <a:t>and </a:t>
            </a:r>
            <a:r>
              <a:rPr lang="en-US" sz="1200" i="1" dirty="0" err="1" smtClean="0">
                <a:solidFill>
                  <a:schemeClr val="bg1">
                    <a:lumMod val="50000"/>
                  </a:schemeClr>
                </a:solidFill>
              </a:rPr>
              <a:t>Xive</a:t>
            </a:r>
            <a:r>
              <a:rPr lang="en-US" sz="1200" i="1" dirty="0" smtClean="0">
                <a:solidFill>
                  <a:schemeClr val="bg1">
                    <a:lumMod val="50000"/>
                  </a:schemeClr>
                </a:solidFill>
              </a:rPr>
              <a:t> </a:t>
            </a:r>
            <a:r>
              <a:rPr lang="en-US" sz="1200" i="1" dirty="0">
                <a:solidFill>
                  <a:schemeClr val="bg1">
                    <a:lumMod val="50000"/>
                  </a:schemeClr>
                </a:solidFill>
              </a:rPr>
              <a:t>implant </a:t>
            </a:r>
            <a:r>
              <a:rPr lang="en-US" sz="1200" i="1" dirty="0" smtClean="0">
                <a:solidFill>
                  <a:schemeClr val="bg1">
                    <a:lumMod val="50000"/>
                  </a:schemeClr>
                </a:solidFill>
              </a:rPr>
              <a:t>systems</a:t>
            </a:r>
            <a:endParaRPr lang="sv-SE" sz="1200" i="1" dirty="0" err="1" smtClean="0">
              <a:solidFill>
                <a:schemeClr val="bg1">
                  <a:lumMod val="50000"/>
                </a:schemeClr>
              </a:solidFill>
            </a:endParaRPr>
          </a:p>
        </p:txBody>
      </p:sp>
    </p:spTree>
    <p:extLst>
      <p:ext uri="{BB962C8B-B14F-4D97-AF65-F5344CB8AC3E}">
        <p14:creationId xmlns:p14="http://schemas.microsoft.com/office/powerpoint/2010/main" val="2102399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e-DE" dirty="0" smtClean="0"/>
              <a:t>Drilling </a:t>
            </a:r>
            <a:r>
              <a:rPr lang="de-DE" dirty="0" err="1" smtClean="0"/>
              <a:t>protocol</a:t>
            </a:r>
            <a:endParaRPr lang="en-GB" dirty="0"/>
          </a:p>
        </p:txBody>
      </p:sp>
      <p:pic>
        <p:nvPicPr>
          <p:cNvPr id="6" name="Picture 2"/>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tretch/>
        </p:blipFill>
        <p:spPr>
          <a:xfrm>
            <a:off x="6680964" y="135785"/>
            <a:ext cx="4446049" cy="5726326"/>
          </a:xfrm>
        </p:spPr>
      </p:pic>
      <p:sp>
        <p:nvSpPr>
          <p:cNvPr id="3" name="Inhaltsplatzhalter 2"/>
          <p:cNvSpPr>
            <a:spLocks noGrp="1"/>
          </p:cNvSpPr>
          <p:nvPr>
            <p:ph sz="half" idx="2"/>
          </p:nvPr>
        </p:nvSpPr>
        <p:spPr>
          <a:xfrm>
            <a:off x="328015" y="1457325"/>
            <a:ext cx="5619749" cy="3943350"/>
          </a:xfrm>
        </p:spPr>
        <p:txBody>
          <a:bodyPr/>
          <a:lstStyle/>
          <a:p>
            <a:r>
              <a:rPr lang="en-US" sz="2400" dirty="0" smtClean="0"/>
              <a:t>Case-specific drilling protocol </a:t>
            </a:r>
            <a:br>
              <a:rPr lang="en-US" sz="2400" dirty="0" smtClean="0"/>
            </a:br>
            <a:r>
              <a:rPr lang="en-US" sz="2400" dirty="0" smtClean="0"/>
              <a:t>will be delivered with all guides</a:t>
            </a:r>
            <a:endParaRPr lang="en-US" sz="2400" dirty="0"/>
          </a:p>
        </p:txBody>
      </p:sp>
    </p:spTree>
    <p:extLst>
      <p:ext uri="{BB962C8B-B14F-4D97-AF65-F5344CB8AC3E}">
        <p14:creationId xmlns:p14="http://schemas.microsoft.com/office/powerpoint/2010/main" val="3555642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Healing protocol options</a:t>
            </a:r>
            <a:endParaRPr lang="en-US" dirty="0"/>
          </a:p>
        </p:txBody>
      </p:sp>
      <p:sp>
        <p:nvSpPr>
          <p:cNvPr id="3" name="Content Placeholder 2"/>
          <p:cNvSpPr>
            <a:spLocks noGrp="1"/>
          </p:cNvSpPr>
          <p:nvPr>
            <p:ph sz="half" idx="1"/>
          </p:nvPr>
        </p:nvSpPr>
        <p:spPr/>
        <p:txBody>
          <a:bodyPr/>
          <a:lstStyle/>
          <a:p>
            <a:r>
              <a:rPr lang="en-US" dirty="0" smtClean="0"/>
              <a:t>One-stage surgical protocol</a:t>
            </a:r>
          </a:p>
          <a:p>
            <a:pPr lvl="1"/>
            <a:r>
              <a:rPr lang="en-US" dirty="0" err="1" smtClean="0"/>
              <a:t>HealDesign</a:t>
            </a:r>
            <a:r>
              <a:rPr lang="en-US" dirty="0" smtClean="0"/>
              <a:t> EV, round or triangular </a:t>
            </a:r>
          </a:p>
          <a:p>
            <a:pPr lvl="1"/>
            <a:r>
              <a:rPr lang="en-US" dirty="0" smtClean="0"/>
              <a:t>Healing </a:t>
            </a:r>
            <a:r>
              <a:rPr lang="en-US" dirty="0" err="1" smtClean="0"/>
              <a:t>Uni</a:t>
            </a:r>
            <a:r>
              <a:rPr lang="en-US" dirty="0" smtClean="0"/>
              <a:t> EV</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a:t>Two-stage surgical protocol</a:t>
            </a:r>
          </a:p>
          <a:p>
            <a:pPr marL="579438" lvl="2" indent="-342900">
              <a:buClr>
                <a:schemeClr val="accent5">
                  <a:lumMod val="75000"/>
                </a:schemeClr>
              </a:buClr>
            </a:pPr>
            <a:r>
              <a:rPr lang="en-US" sz="2200" dirty="0"/>
              <a:t>Cover Screw EV, one height</a:t>
            </a:r>
          </a:p>
          <a:p>
            <a:pPr lvl="1"/>
            <a:endParaRPr lang="en-US" dirty="0" smtClean="0"/>
          </a:p>
        </p:txBody>
      </p:sp>
      <p:pic>
        <p:nvPicPr>
          <p:cNvPr id="5" name="Picture 2" descr="\\se-tec-c040.astratech.net\Users$\senlu4\My Documents\Stella\Launch project\BILDER\Variant\1212073-HealDesign EV_all-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8693" y="541534"/>
            <a:ext cx="4261303" cy="2395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N:\Dep\MD\PRODUCT MGT\Stella\BILDER\Variant\1212071-Healing Uni EV_all-D.png"/>
          <p:cNvPicPr/>
          <p:nvPr/>
        </p:nvPicPr>
        <p:blipFill rotWithShape="1">
          <a:blip r:embed="rId4" cstate="email">
            <a:extLst>
              <a:ext uri="{28A0092B-C50C-407E-A947-70E740481C1C}">
                <a14:useLocalDpi xmlns:a14="http://schemas.microsoft.com/office/drawing/2010/main"/>
              </a:ext>
            </a:extLst>
          </a:blip>
          <a:srcRect/>
          <a:stretch/>
        </p:blipFill>
        <p:spPr bwMode="auto">
          <a:xfrm>
            <a:off x="8594842" y="1189771"/>
            <a:ext cx="2880320" cy="2808758"/>
          </a:xfrm>
          <a:prstGeom prst="rect">
            <a:avLst/>
          </a:prstGeom>
          <a:noFill/>
          <a:ln>
            <a:noFill/>
          </a:ln>
          <a:extLst>
            <a:ext uri="{53640926-AAD7-44D8-BBD7-CCE9431645EC}">
              <a14:shadowObscured xmlns:a14="http://schemas.microsoft.com/office/drawing/2010/main"/>
            </a:ext>
          </a:extLst>
        </p:spPr>
      </p:pic>
      <p:pic>
        <p:nvPicPr>
          <p:cNvPr id="4" name="Picture 3" descr="N:\Workgroup\2Bimage\Projekt\Astra Tech\1001 Stella\Produkter\Images\Cover Screws EV\Cover screw plus all.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5207" y="3998529"/>
            <a:ext cx="4068674" cy="132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Simplant computer guided implant treatment with the Astra Tech Implant System EV</a:t>
            </a:r>
            <a:br>
              <a:rPr lang="en-US" sz="3600" dirty="0" smtClean="0"/>
            </a:br>
            <a:r>
              <a:rPr lang="en-US" sz="3600" dirty="0"/>
              <a:t/>
            </a:r>
            <a:br>
              <a:rPr lang="en-US" sz="3600" dirty="0"/>
            </a:br>
            <a:r>
              <a:rPr lang="en-US" sz="2800" dirty="0"/>
              <a:t>Immediate temporary restoration directly </a:t>
            </a:r>
            <a:br>
              <a:rPr lang="en-US" sz="2800" dirty="0"/>
            </a:br>
            <a:r>
              <a:rPr lang="en-US" sz="2800" dirty="0"/>
              <a:t>following implant placement</a:t>
            </a:r>
            <a:r>
              <a:rPr lang="en-US" sz="3600" dirty="0"/>
              <a:t/>
            </a:r>
            <a:br>
              <a:rPr lang="en-US" sz="3600" dirty="0"/>
            </a:br>
            <a:endParaRPr lang="en-US" sz="3600" dirty="0"/>
          </a:p>
        </p:txBody>
      </p:sp>
      <p:sp>
        <p:nvSpPr>
          <p:cNvPr id="4" name="Text Placeholder 3"/>
          <p:cNvSpPr>
            <a:spLocks noGrp="1"/>
          </p:cNvSpPr>
          <p:nvPr>
            <p:ph type="body" sz="quarter" idx="4294967295"/>
          </p:nvPr>
        </p:nvSpPr>
        <p:spPr>
          <a:xfrm>
            <a:off x="10075333" y="5822462"/>
            <a:ext cx="2116667" cy="608548"/>
          </a:xfrm>
        </p:spPr>
        <p:txBody>
          <a:bodyPr/>
          <a:lstStyle/>
          <a:p>
            <a:endParaRPr lang="en-US"/>
          </a:p>
        </p:txBody>
      </p:sp>
    </p:spTree>
    <p:extLst>
      <p:ext uri="{BB962C8B-B14F-4D97-AF65-F5344CB8AC3E}">
        <p14:creationId xmlns:p14="http://schemas.microsoft.com/office/powerpoint/2010/main" val="334909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z="3600" dirty="0" smtClean="0"/>
              <a:t>EV-</a:t>
            </a:r>
            <a:r>
              <a:rPr lang="en-US" sz="3600" dirty="0" err="1" smtClean="0"/>
              <a:t>PositioningAid</a:t>
            </a:r>
            <a:r>
              <a:rPr lang="en-US" sz="3600" dirty="0" smtClean="0"/>
              <a:t/>
            </a:r>
            <a:br>
              <a:rPr lang="en-US" sz="3600" dirty="0" smtClean="0"/>
            </a:br>
            <a:r>
              <a:rPr lang="en-US" sz="3600" dirty="0"/>
              <a:t/>
            </a:r>
            <a:br>
              <a:rPr lang="en-US" sz="3600" dirty="0"/>
            </a:br>
            <a:r>
              <a:rPr lang="en-US" sz="2800" dirty="0"/>
              <a:t>Immediate temporary restoration directly </a:t>
            </a:r>
            <a:br>
              <a:rPr lang="en-US" sz="2800" dirty="0"/>
            </a:br>
            <a:r>
              <a:rPr lang="en-US" sz="2800" dirty="0"/>
              <a:t>following the implant placement </a:t>
            </a:r>
            <a:r>
              <a:rPr lang="en-US" sz="3600" dirty="0"/>
              <a:t/>
            </a:r>
            <a:br>
              <a:rPr lang="en-US" sz="3600" dirty="0"/>
            </a:br>
            <a:r>
              <a:rPr lang="en-US" sz="3600" dirty="0" smtClean="0"/>
              <a:t/>
            </a:r>
            <a:br>
              <a:rPr lang="en-US" sz="3600" dirty="0" smtClean="0"/>
            </a:br>
            <a:r>
              <a:rPr lang="en-US" sz="3600" dirty="0"/>
              <a:t/>
            </a:r>
            <a:br>
              <a:rPr lang="en-US" sz="3600" dirty="0"/>
            </a:br>
            <a:endParaRPr lang="en-US" sz="3600" dirty="0"/>
          </a:p>
        </p:txBody>
      </p:sp>
      <p:sp>
        <p:nvSpPr>
          <p:cNvPr id="2" name="Text Placeholder 1"/>
          <p:cNvSpPr>
            <a:spLocks noGrp="1"/>
          </p:cNvSpPr>
          <p:nvPr>
            <p:ph type="body" sz="quarter" idx="4294967295"/>
          </p:nvPr>
        </p:nvSpPr>
        <p:spPr>
          <a:xfrm>
            <a:off x="10075333" y="5822462"/>
            <a:ext cx="2116667" cy="608548"/>
          </a:xfrm>
        </p:spPr>
        <p:txBody>
          <a:bodyPr/>
          <a:lstStyle/>
          <a:p>
            <a:endParaRPr lang="en-US"/>
          </a:p>
        </p:txBody>
      </p:sp>
    </p:spTree>
    <p:extLst>
      <p:ext uri="{BB962C8B-B14F-4D97-AF65-F5344CB8AC3E}">
        <p14:creationId xmlns:p14="http://schemas.microsoft.com/office/powerpoint/2010/main" val="2598175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mtClean="0"/>
              <a:t>Application of the EV-PositioningAid</a:t>
            </a:r>
            <a:endParaRPr lang="en-US" dirty="0"/>
          </a:p>
        </p:txBody>
      </p:sp>
      <p:graphicFrame>
        <p:nvGraphicFramePr>
          <p:cNvPr id="12" name="Inhaltsplatzhalter 11"/>
          <p:cNvGraphicFramePr>
            <a:graphicFrameLocks noGrp="1"/>
          </p:cNvGraphicFramePr>
          <p:nvPr>
            <p:ph sz="half" idx="1"/>
            <p:extLst>
              <p:ext uri="{D42A27DB-BD31-4B8C-83A1-F6EECF244321}">
                <p14:modId xmlns:p14="http://schemas.microsoft.com/office/powerpoint/2010/main" val="2187701356"/>
              </p:ext>
            </p:extLst>
          </p:nvPr>
        </p:nvGraphicFramePr>
        <p:xfrm>
          <a:off x="330200" y="1584325"/>
          <a:ext cx="5765800" cy="3888432"/>
        </p:xfrm>
        <a:graphic>
          <a:graphicData uri="http://schemas.openxmlformats.org/drawingml/2006/table">
            <a:tbl>
              <a:tblPr>
                <a:tableStyleId>{5C22544A-7EE6-4342-B048-85BDC9FD1C3A}</a:tableStyleId>
              </a:tblPr>
              <a:tblGrid>
                <a:gridCol w="1529561"/>
                <a:gridCol w="4236239"/>
              </a:tblGrid>
              <a:tr h="648072">
                <a:tc>
                  <a:txBody>
                    <a:bodyPr/>
                    <a:lstStyle/>
                    <a:p>
                      <a:pPr algn="ctr" fontAlgn="b"/>
                      <a:r>
                        <a:rPr lang="en-US" sz="2400" b="0" i="0" u="none" strike="noStrike" dirty="0">
                          <a:solidFill>
                            <a:schemeClr val="tx2"/>
                          </a:solidFill>
                          <a:effectLst/>
                          <a:latin typeface="Arial"/>
                        </a:rPr>
                        <a:t>26039</a:t>
                      </a:r>
                    </a:p>
                  </a:txBody>
                  <a:tcPr marL="22123" marR="22123" marT="9525" marB="0" anchor="ctr">
                    <a:solidFill>
                      <a:schemeClr val="bg1">
                        <a:lumMod val="85000"/>
                      </a:schemeClr>
                    </a:solidFill>
                  </a:tcPr>
                </a:tc>
                <a:tc>
                  <a:txBody>
                    <a:bodyPr/>
                    <a:lstStyle/>
                    <a:p>
                      <a:pPr algn="l" fontAlgn="b"/>
                      <a:r>
                        <a:rPr lang="en-US" sz="2400" b="0" i="0" u="none" strike="noStrike" dirty="0">
                          <a:solidFill>
                            <a:schemeClr val="tx2"/>
                          </a:solidFill>
                          <a:effectLst/>
                          <a:latin typeface="Arial"/>
                        </a:rPr>
                        <a:t>EV-</a:t>
                      </a:r>
                      <a:r>
                        <a:rPr lang="en-US" sz="2400" b="0" i="0" u="none" strike="noStrike" dirty="0" err="1">
                          <a:solidFill>
                            <a:schemeClr val="tx2"/>
                          </a:solidFill>
                          <a:effectLst/>
                          <a:latin typeface="Arial"/>
                        </a:rPr>
                        <a:t>PosAid</a:t>
                      </a:r>
                      <a:r>
                        <a:rPr lang="en-US" sz="2400" b="0" i="0" u="none" strike="noStrike" dirty="0">
                          <a:solidFill>
                            <a:schemeClr val="tx2"/>
                          </a:solidFill>
                          <a:effectLst/>
                          <a:latin typeface="Arial"/>
                        </a:rPr>
                        <a:t> 3.6, 8-11-15</a:t>
                      </a:r>
                    </a:p>
                  </a:txBody>
                  <a:tcPr marL="334465" marR="22123" marT="9525" marB="0" anchor="ctr">
                    <a:solidFill>
                      <a:schemeClr val="bg1">
                        <a:lumMod val="85000"/>
                      </a:schemeClr>
                    </a:solidFill>
                  </a:tcPr>
                </a:tc>
              </a:tr>
              <a:tr h="648072">
                <a:tc>
                  <a:txBody>
                    <a:bodyPr/>
                    <a:lstStyle/>
                    <a:p>
                      <a:pPr algn="ctr" fontAlgn="b"/>
                      <a:r>
                        <a:rPr lang="en-US" sz="2400" b="0" i="0" u="none" strike="noStrike" dirty="0">
                          <a:solidFill>
                            <a:schemeClr val="tx2"/>
                          </a:solidFill>
                          <a:effectLst/>
                          <a:latin typeface="Arial"/>
                        </a:rPr>
                        <a:t>26040</a:t>
                      </a:r>
                    </a:p>
                  </a:txBody>
                  <a:tcPr marL="22123" marR="22123" marT="9525" marB="0" anchor="ctr">
                    <a:solidFill>
                      <a:schemeClr val="bg1">
                        <a:lumMod val="85000"/>
                      </a:schemeClr>
                    </a:solidFill>
                  </a:tcPr>
                </a:tc>
                <a:tc>
                  <a:txBody>
                    <a:bodyPr/>
                    <a:lstStyle/>
                    <a:p>
                      <a:pPr algn="l" fontAlgn="b"/>
                      <a:r>
                        <a:rPr lang="en-US" sz="2400" b="0" i="0" u="none" strike="noStrike" dirty="0">
                          <a:solidFill>
                            <a:schemeClr val="tx2"/>
                          </a:solidFill>
                          <a:effectLst/>
                          <a:latin typeface="Arial"/>
                        </a:rPr>
                        <a:t>EV-</a:t>
                      </a:r>
                      <a:r>
                        <a:rPr lang="en-US" sz="2400" b="0" i="0" u="none" strike="noStrike" dirty="0" err="1">
                          <a:solidFill>
                            <a:schemeClr val="tx2"/>
                          </a:solidFill>
                          <a:effectLst/>
                          <a:latin typeface="Arial"/>
                        </a:rPr>
                        <a:t>PosAid</a:t>
                      </a:r>
                      <a:r>
                        <a:rPr lang="en-US" sz="2400" b="0" i="0" u="none" strike="noStrike" dirty="0">
                          <a:solidFill>
                            <a:schemeClr val="tx2"/>
                          </a:solidFill>
                          <a:effectLst/>
                          <a:latin typeface="Arial"/>
                        </a:rPr>
                        <a:t> 3.6, 6-9-13</a:t>
                      </a:r>
                    </a:p>
                  </a:txBody>
                  <a:tcPr marL="334465" marR="22123" marT="9525" marB="0" anchor="ctr">
                    <a:solidFill>
                      <a:schemeClr val="bg1">
                        <a:lumMod val="85000"/>
                      </a:schemeClr>
                    </a:solidFill>
                  </a:tcPr>
                </a:tc>
              </a:tr>
              <a:tr h="648072">
                <a:tc>
                  <a:txBody>
                    <a:bodyPr/>
                    <a:lstStyle/>
                    <a:p>
                      <a:pPr algn="ctr" fontAlgn="b"/>
                      <a:r>
                        <a:rPr lang="en-US" sz="2400" b="0" i="0" u="none" strike="noStrike" dirty="0">
                          <a:solidFill>
                            <a:schemeClr val="tx2"/>
                          </a:solidFill>
                          <a:effectLst/>
                          <a:latin typeface="Arial"/>
                        </a:rPr>
                        <a:t>26041</a:t>
                      </a:r>
                    </a:p>
                  </a:txBody>
                  <a:tcPr marL="22123" marR="22123" marT="9525" marB="0" anchor="ctr">
                    <a:solidFill>
                      <a:schemeClr val="bg1">
                        <a:lumMod val="85000"/>
                      </a:schemeClr>
                    </a:solidFill>
                  </a:tcPr>
                </a:tc>
                <a:tc>
                  <a:txBody>
                    <a:bodyPr/>
                    <a:lstStyle/>
                    <a:p>
                      <a:pPr algn="l" fontAlgn="b"/>
                      <a:r>
                        <a:rPr lang="en-US" sz="2400" b="0" i="0" u="none" strike="noStrike" dirty="0">
                          <a:solidFill>
                            <a:schemeClr val="tx2"/>
                          </a:solidFill>
                          <a:effectLst/>
                          <a:latin typeface="Arial"/>
                        </a:rPr>
                        <a:t>EV-</a:t>
                      </a:r>
                      <a:r>
                        <a:rPr lang="en-US" sz="2400" b="0" i="0" u="none" strike="noStrike" dirty="0" err="1">
                          <a:solidFill>
                            <a:schemeClr val="tx2"/>
                          </a:solidFill>
                          <a:effectLst/>
                          <a:latin typeface="Arial"/>
                        </a:rPr>
                        <a:t>PosAid</a:t>
                      </a:r>
                      <a:r>
                        <a:rPr lang="en-US" sz="2400" b="0" i="0" u="none" strike="noStrike" dirty="0">
                          <a:solidFill>
                            <a:schemeClr val="tx2"/>
                          </a:solidFill>
                          <a:effectLst/>
                          <a:latin typeface="Arial"/>
                        </a:rPr>
                        <a:t> 4.2, 8-11-15</a:t>
                      </a:r>
                    </a:p>
                  </a:txBody>
                  <a:tcPr marL="334465" marR="22123" marT="9525" marB="0" anchor="ctr">
                    <a:solidFill>
                      <a:schemeClr val="bg1">
                        <a:lumMod val="85000"/>
                      </a:schemeClr>
                    </a:solidFill>
                  </a:tcPr>
                </a:tc>
              </a:tr>
              <a:tr h="648072">
                <a:tc>
                  <a:txBody>
                    <a:bodyPr/>
                    <a:lstStyle/>
                    <a:p>
                      <a:pPr algn="ctr" fontAlgn="b"/>
                      <a:r>
                        <a:rPr lang="en-US" sz="2400" b="0" i="0" u="none" strike="noStrike" dirty="0">
                          <a:solidFill>
                            <a:schemeClr val="tx2"/>
                          </a:solidFill>
                          <a:effectLst/>
                          <a:latin typeface="Arial"/>
                        </a:rPr>
                        <a:t>26042</a:t>
                      </a:r>
                    </a:p>
                  </a:txBody>
                  <a:tcPr marL="22123" marR="22123" marT="9525" marB="0" anchor="ctr">
                    <a:solidFill>
                      <a:schemeClr val="bg1">
                        <a:lumMod val="85000"/>
                      </a:schemeClr>
                    </a:solidFill>
                  </a:tcPr>
                </a:tc>
                <a:tc>
                  <a:txBody>
                    <a:bodyPr/>
                    <a:lstStyle/>
                    <a:p>
                      <a:pPr algn="l" fontAlgn="b"/>
                      <a:r>
                        <a:rPr lang="en-US" sz="2400" b="0" i="0" u="none" strike="noStrike" dirty="0">
                          <a:solidFill>
                            <a:schemeClr val="tx2"/>
                          </a:solidFill>
                          <a:effectLst/>
                          <a:latin typeface="Arial"/>
                        </a:rPr>
                        <a:t>EV-</a:t>
                      </a:r>
                      <a:r>
                        <a:rPr lang="en-US" sz="2400" b="0" i="0" u="none" strike="noStrike" dirty="0" err="1">
                          <a:solidFill>
                            <a:schemeClr val="tx2"/>
                          </a:solidFill>
                          <a:effectLst/>
                          <a:latin typeface="Arial"/>
                        </a:rPr>
                        <a:t>PosAid</a:t>
                      </a:r>
                      <a:r>
                        <a:rPr lang="en-US" sz="2400" b="0" i="0" u="none" strike="noStrike" dirty="0">
                          <a:solidFill>
                            <a:schemeClr val="tx2"/>
                          </a:solidFill>
                          <a:effectLst/>
                          <a:latin typeface="Arial"/>
                        </a:rPr>
                        <a:t> 4.2, 6-9-13</a:t>
                      </a:r>
                    </a:p>
                  </a:txBody>
                  <a:tcPr marL="334465" marR="22123" marT="9525" marB="0" anchor="ctr">
                    <a:solidFill>
                      <a:schemeClr val="bg1">
                        <a:lumMod val="85000"/>
                      </a:schemeClr>
                    </a:solidFill>
                  </a:tcPr>
                </a:tc>
              </a:tr>
              <a:tr h="648072">
                <a:tc>
                  <a:txBody>
                    <a:bodyPr/>
                    <a:lstStyle/>
                    <a:p>
                      <a:pPr algn="ctr" fontAlgn="b"/>
                      <a:r>
                        <a:rPr lang="en-US" sz="2400" b="0" i="0" u="none" strike="noStrike" dirty="0">
                          <a:solidFill>
                            <a:schemeClr val="tx2"/>
                          </a:solidFill>
                          <a:effectLst/>
                          <a:latin typeface="Arial"/>
                        </a:rPr>
                        <a:t>26043</a:t>
                      </a:r>
                    </a:p>
                  </a:txBody>
                  <a:tcPr marL="22123" marR="22123" marT="9525" marB="0" anchor="ctr">
                    <a:solidFill>
                      <a:schemeClr val="bg1">
                        <a:lumMod val="85000"/>
                      </a:schemeClr>
                    </a:solidFill>
                  </a:tcPr>
                </a:tc>
                <a:tc>
                  <a:txBody>
                    <a:bodyPr/>
                    <a:lstStyle/>
                    <a:p>
                      <a:pPr algn="l" fontAlgn="b"/>
                      <a:r>
                        <a:rPr lang="en-US" sz="2400" b="0" i="0" u="none" strike="noStrike" dirty="0">
                          <a:solidFill>
                            <a:schemeClr val="tx2"/>
                          </a:solidFill>
                          <a:effectLst/>
                          <a:latin typeface="Arial"/>
                        </a:rPr>
                        <a:t>EV-</a:t>
                      </a:r>
                      <a:r>
                        <a:rPr lang="en-US" sz="2400" b="0" i="0" u="none" strike="noStrike" dirty="0" err="1">
                          <a:solidFill>
                            <a:schemeClr val="tx2"/>
                          </a:solidFill>
                          <a:effectLst/>
                          <a:latin typeface="Arial"/>
                        </a:rPr>
                        <a:t>PosAid</a:t>
                      </a:r>
                      <a:r>
                        <a:rPr lang="en-US" sz="2400" b="0" i="0" u="none" strike="noStrike" dirty="0">
                          <a:solidFill>
                            <a:schemeClr val="tx2"/>
                          </a:solidFill>
                          <a:effectLst/>
                          <a:latin typeface="Arial"/>
                        </a:rPr>
                        <a:t> 4.8, 8-11-15</a:t>
                      </a:r>
                    </a:p>
                  </a:txBody>
                  <a:tcPr marL="334465" marR="22123" marT="9525" marB="0" anchor="ctr">
                    <a:solidFill>
                      <a:schemeClr val="bg1">
                        <a:lumMod val="85000"/>
                      </a:schemeClr>
                    </a:solidFill>
                  </a:tcPr>
                </a:tc>
              </a:tr>
              <a:tr h="648072">
                <a:tc>
                  <a:txBody>
                    <a:bodyPr/>
                    <a:lstStyle/>
                    <a:p>
                      <a:pPr algn="ctr" fontAlgn="b"/>
                      <a:r>
                        <a:rPr lang="en-US" sz="2400" b="0" i="0" u="none" strike="noStrike" dirty="0">
                          <a:solidFill>
                            <a:schemeClr val="tx2"/>
                          </a:solidFill>
                          <a:effectLst/>
                          <a:latin typeface="Arial"/>
                        </a:rPr>
                        <a:t>26044</a:t>
                      </a:r>
                    </a:p>
                  </a:txBody>
                  <a:tcPr marL="22123" marR="22123" marT="9525" marB="0" anchor="ctr">
                    <a:solidFill>
                      <a:schemeClr val="bg1">
                        <a:lumMod val="85000"/>
                      </a:schemeClr>
                    </a:solidFill>
                  </a:tcPr>
                </a:tc>
                <a:tc>
                  <a:txBody>
                    <a:bodyPr/>
                    <a:lstStyle/>
                    <a:p>
                      <a:pPr algn="l" fontAlgn="b"/>
                      <a:r>
                        <a:rPr lang="en-US" sz="2400" b="0" i="0" u="none" strike="noStrike" dirty="0">
                          <a:solidFill>
                            <a:schemeClr val="tx2"/>
                          </a:solidFill>
                          <a:effectLst/>
                          <a:latin typeface="Arial"/>
                        </a:rPr>
                        <a:t>EV-</a:t>
                      </a:r>
                      <a:r>
                        <a:rPr lang="en-US" sz="2400" b="0" i="0" u="none" strike="noStrike" dirty="0" err="1">
                          <a:solidFill>
                            <a:schemeClr val="tx2"/>
                          </a:solidFill>
                          <a:effectLst/>
                          <a:latin typeface="Arial"/>
                        </a:rPr>
                        <a:t>PosAid</a:t>
                      </a:r>
                      <a:r>
                        <a:rPr lang="en-US" sz="2400" b="0" i="0" u="none" strike="noStrike" dirty="0">
                          <a:solidFill>
                            <a:schemeClr val="tx2"/>
                          </a:solidFill>
                          <a:effectLst/>
                          <a:latin typeface="Arial"/>
                        </a:rPr>
                        <a:t> 4.8, 6-9-13</a:t>
                      </a:r>
                    </a:p>
                  </a:txBody>
                  <a:tcPr marL="334465" marR="22123" marT="9525" marB="0" anchor="ctr">
                    <a:solidFill>
                      <a:schemeClr val="bg1">
                        <a:lumMod val="85000"/>
                      </a:schemeClr>
                    </a:solidFill>
                  </a:tcPr>
                </a:tc>
              </a:tr>
            </a:tbl>
          </a:graphicData>
        </a:graphic>
      </p:graphicFrame>
      <p:grpSp>
        <p:nvGrpSpPr>
          <p:cNvPr id="15" name="Gruppieren 14"/>
          <p:cNvGrpSpPr/>
          <p:nvPr/>
        </p:nvGrpSpPr>
        <p:grpSpPr>
          <a:xfrm>
            <a:off x="7089093" y="1914166"/>
            <a:ext cx="4259865" cy="3029667"/>
            <a:chOff x="828022" y="2800382"/>
            <a:chExt cx="4259865" cy="3029667"/>
          </a:xfrm>
        </p:grpSpPr>
        <p:pic>
          <p:nvPicPr>
            <p:cNvPr id="16" name="Picture 2" descr="C:\Users\dibgr299\Desktop\Neuer Ordner (3)\1222935-REF 26042-GP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19414" y="3012324"/>
              <a:ext cx="699741" cy="26516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dibgr299\Desktop\Neuer Ordner (3)\1222933-REF 26041-GP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43669" y="3012324"/>
              <a:ext cx="683979" cy="24617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dibgr299\Desktop\Neuer Ordner (3)\1224023-EV_26039_1-GPM.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8022" y="2885244"/>
              <a:ext cx="725858" cy="2788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dibgr299\Desktop\Neuer Ordner (3)\1224028-EV_26044_1-GPM.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71580" y="2864803"/>
              <a:ext cx="716307" cy="29008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dibgr299\Desktop\Neuer Ordner (3)\1224027-EV_26043_2-GPM.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648690" y="2825169"/>
              <a:ext cx="772616" cy="29326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dibgr299\Desktop\Neuer Ordner (3)\1224240-EV_26040_1-GPM.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553880" y="2800382"/>
              <a:ext cx="689789" cy="302966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ktangel 1"/>
          <p:cNvSpPr/>
          <p:nvPr/>
        </p:nvSpPr>
        <p:spPr bwMode="auto">
          <a:xfrm>
            <a:off x="333367" y="1584324"/>
            <a:ext cx="11526846" cy="3861445"/>
          </a:xfrm>
          <a:prstGeom prst="rect">
            <a:avLst/>
          </a:prstGeom>
          <a:noFill/>
          <a:ln w="317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solidFill>
                <a:schemeClr val="bg1"/>
              </a:solidFill>
              <a:effectLst/>
              <a:latin typeface="Arial" charset="0"/>
            </a:endParaRPr>
          </a:p>
        </p:txBody>
      </p:sp>
    </p:spTree>
    <p:extLst>
      <p:ext uri="{BB962C8B-B14F-4D97-AF65-F5344CB8AC3E}">
        <p14:creationId xmlns:p14="http://schemas.microsoft.com/office/powerpoint/2010/main" val="1720200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 10"/>
          <p:cNvGrpSpPr/>
          <p:nvPr/>
        </p:nvGrpSpPr>
        <p:grpSpPr>
          <a:xfrm>
            <a:off x="6398727" y="1346412"/>
            <a:ext cx="4232275" cy="3866554"/>
            <a:chOff x="1343024" y="1773238"/>
            <a:chExt cx="4232275" cy="3866554"/>
          </a:xfrm>
        </p:grpSpPr>
        <p:pic>
          <p:nvPicPr>
            <p:cNvPr id="1026" name="Picture 2" descr="C:\Users\dibgr299\Desktop\Neuer Ordner (3)\1224098-PA 1-GP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3924" y="1789831"/>
              <a:ext cx="785812" cy="38465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descr="C:\Users\dibgr299\Desktop\Neuer Ordner (3)\1224100-PA 2-GP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9736" y="2082726"/>
              <a:ext cx="1009650" cy="32607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ktangel 6"/>
            <p:cNvSpPr/>
            <p:nvPr/>
          </p:nvSpPr>
          <p:spPr bwMode="auto">
            <a:xfrm>
              <a:off x="1343024" y="1773238"/>
              <a:ext cx="4232275" cy="3866554"/>
            </a:xfrm>
            <a:prstGeom prst="rect">
              <a:avLst/>
            </a:prstGeom>
            <a:noFill/>
            <a:ln w="317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sp>
        <p:nvSpPr>
          <p:cNvPr id="3" name="Titel 2"/>
          <p:cNvSpPr>
            <a:spLocks noGrp="1"/>
          </p:cNvSpPr>
          <p:nvPr>
            <p:ph type="title"/>
          </p:nvPr>
        </p:nvSpPr>
        <p:spPr/>
        <p:txBody>
          <a:bodyPr/>
          <a:lstStyle/>
          <a:p>
            <a:r>
              <a:rPr lang="en-US" smtClean="0"/>
              <a:t>Application of the EV-PositioningAid</a:t>
            </a:r>
            <a:endParaRPr lang="en-US" dirty="0"/>
          </a:p>
        </p:txBody>
      </p:sp>
      <p:sp>
        <p:nvSpPr>
          <p:cNvPr id="5" name="Inhaltsplatzhalter 4"/>
          <p:cNvSpPr>
            <a:spLocks noGrp="1"/>
          </p:cNvSpPr>
          <p:nvPr>
            <p:ph sz="half" idx="1"/>
          </p:nvPr>
        </p:nvSpPr>
        <p:spPr>
          <a:xfrm>
            <a:off x="473870" y="1346412"/>
            <a:ext cx="5621337" cy="3943350"/>
          </a:xfrm>
        </p:spPr>
        <p:txBody>
          <a:bodyPr/>
          <a:lstStyle/>
          <a:p>
            <a:r>
              <a:rPr lang="en-US" dirty="0" smtClean="0"/>
              <a:t>Screw the EV-</a:t>
            </a:r>
            <a:r>
              <a:rPr lang="en-US" dirty="0" err="1" smtClean="0"/>
              <a:t>PositioningAid</a:t>
            </a:r>
            <a:r>
              <a:rPr lang="en-US" dirty="0" smtClean="0"/>
              <a:t> loosely into the implant replica.</a:t>
            </a:r>
          </a:p>
        </p:txBody>
      </p:sp>
    </p:spTree>
    <p:extLst>
      <p:ext uri="{BB962C8B-B14F-4D97-AF65-F5344CB8AC3E}">
        <p14:creationId xmlns:p14="http://schemas.microsoft.com/office/powerpoint/2010/main" val="1043662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Application of the EV-PositioningAid</a:t>
            </a:r>
            <a:endParaRPr lang="en-US" dirty="0"/>
          </a:p>
        </p:txBody>
      </p:sp>
      <p:pic>
        <p:nvPicPr>
          <p:cNvPr id="9" name="Picture 2" descr="C:\Users\dibgr299\Desktop\Neuer Ordner (3)\1224101-PA 3-GPM.jpg"/>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tretch/>
        </p:blipFill>
        <p:spPr>
          <a:xfrm>
            <a:off x="7058790" y="1092340"/>
            <a:ext cx="3456809" cy="4591990"/>
          </a:xfrm>
        </p:spPr>
      </p:pic>
      <p:sp>
        <p:nvSpPr>
          <p:cNvPr id="5" name="Inhaltsplatzhalter 4"/>
          <p:cNvSpPr>
            <a:spLocks noGrp="1"/>
          </p:cNvSpPr>
          <p:nvPr>
            <p:ph sz="half" idx="2"/>
          </p:nvPr>
        </p:nvSpPr>
        <p:spPr>
          <a:xfrm>
            <a:off x="475458" y="1557338"/>
            <a:ext cx="5619749" cy="3943350"/>
          </a:xfrm>
        </p:spPr>
        <p:txBody>
          <a:bodyPr/>
          <a:lstStyle/>
          <a:p>
            <a:r>
              <a:rPr lang="en-US" sz="2400" dirty="0" smtClean="0"/>
              <a:t>Insert the joined components into the respective tube of the guide up to the stop collar. </a:t>
            </a:r>
            <a:endParaRPr lang="en-US" sz="2400" dirty="0"/>
          </a:p>
        </p:txBody>
      </p:sp>
    </p:spTree>
    <p:extLst>
      <p:ext uri="{BB962C8B-B14F-4D97-AF65-F5344CB8AC3E}">
        <p14:creationId xmlns:p14="http://schemas.microsoft.com/office/powerpoint/2010/main" val="640581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Application of the EV-PositioningAid</a:t>
            </a:r>
            <a:endParaRPr lang="en-US" dirty="0"/>
          </a:p>
        </p:txBody>
      </p:sp>
      <p:pic>
        <p:nvPicPr>
          <p:cNvPr id="7" name="Picture 3" descr="C:\Users\dibgr299\Desktop\Neuer Ordner (3)\1224102-PA 4-GPM.jpg"/>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tretch/>
        </p:blipFill>
        <p:spPr>
          <a:xfrm>
            <a:off x="6995234" y="1341650"/>
            <a:ext cx="4212336" cy="3870960"/>
          </a:xfrm>
        </p:spPr>
      </p:pic>
      <p:sp>
        <p:nvSpPr>
          <p:cNvPr id="4" name="Inhaltsplatzhalter 3"/>
          <p:cNvSpPr>
            <a:spLocks noGrp="1"/>
          </p:cNvSpPr>
          <p:nvPr>
            <p:ph sz="half" idx="2"/>
          </p:nvPr>
        </p:nvSpPr>
        <p:spPr>
          <a:xfrm>
            <a:off x="330201" y="1556809"/>
            <a:ext cx="5619749" cy="3943350"/>
          </a:xfrm>
        </p:spPr>
        <p:txBody>
          <a:bodyPr/>
          <a:lstStyle/>
          <a:p>
            <a:pPr>
              <a:lnSpc>
                <a:spcPct val="110000"/>
              </a:lnSpc>
            </a:pPr>
            <a:r>
              <a:rPr lang="en-US" sz="2400" dirty="0"/>
              <a:t>The single notch of </a:t>
            </a:r>
            <a:r>
              <a:rPr lang="en-US" sz="2400" dirty="0" smtClean="0"/>
              <a:t>the EV-PositioningAid must be aligned with </a:t>
            </a:r>
            <a:r>
              <a:rPr lang="en-US" sz="2400" dirty="0"/>
              <a:t>the notch </a:t>
            </a:r>
            <a:r>
              <a:rPr lang="en-US" sz="2400" dirty="0" smtClean="0"/>
              <a:t>in the tube of the </a:t>
            </a:r>
            <a:r>
              <a:rPr lang="en-US" sz="2400" dirty="0"/>
              <a:t>guide. </a:t>
            </a:r>
          </a:p>
        </p:txBody>
      </p:sp>
    </p:spTree>
    <p:extLst>
      <p:ext uri="{BB962C8B-B14F-4D97-AF65-F5344CB8AC3E}">
        <p14:creationId xmlns:p14="http://schemas.microsoft.com/office/powerpoint/2010/main" val="785552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Application of the EV-PositioningAid</a:t>
            </a:r>
            <a:endParaRPr lang="en-US" dirty="0"/>
          </a:p>
        </p:txBody>
      </p:sp>
      <p:pic>
        <p:nvPicPr>
          <p:cNvPr id="7" name="Picture 2" descr="C:\Users\dibgr299\Desktop\Neuer Ordner (3)\1224103-PA 5-GPM.jpg"/>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tretch/>
        </p:blipFill>
        <p:spPr>
          <a:xfrm>
            <a:off x="6880313" y="1508704"/>
            <a:ext cx="3810000" cy="3864864"/>
          </a:xfrm>
        </p:spPr>
      </p:pic>
      <p:sp>
        <p:nvSpPr>
          <p:cNvPr id="4" name="Inhaltsplatzhalter 3"/>
          <p:cNvSpPr>
            <a:spLocks noGrp="1"/>
          </p:cNvSpPr>
          <p:nvPr>
            <p:ph sz="half" idx="2"/>
          </p:nvPr>
        </p:nvSpPr>
        <p:spPr>
          <a:xfrm>
            <a:off x="330201" y="1430218"/>
            <a:ext cx="6324599" cy="3943350"/>
          </a:xfrm>
        </p:spPr>
        <p:txBody>
          <a:bodyPr/>
          <a:lstStyle/>
          <a:p>
            <a:pPr>
              <a:lnSpc>
                <a:spcPct val="110000"/>
              </a:lnSpc>
            </a:pPr>
            <a:r>
              <a:rPr lang="en-US" sz="2400" dirty="0"/>
              <a:t>Tighten the screw firmly </a:t>
            </a:r>
            <a:r>
              <a:rPr lang="en-US" sz="2400" dirty="0" smtClean="0"/>
              <a:t>by hand</a:t>
            </a:r>
            <a:r>
              <a:rPr lang="en-US" sz="2400" dirty="0"/>
              <a:t>. The </a:t>
            </a:r>
            <a:r>
              <a:rPr lang="en-US" sz="2400" dirty="0" smtClean="0"/>
              <a:t>EV-</a:t>
            </a:r>
            <a:r>
              <a:rPr lang="en-US" sz="2400" dirty="0" err="1" smtClean="0"/>
              <a:t>PositioningAid</a:t>
            </a:r>
            <a:r>
              <a:rPr lang="en-US" sz="2400" dirty="0" smtClean="0"/>
              <a:t> is expanded </a:t>
            </a:r>
            <a:r>
              <a:rPr lang="en-US" sz="2400" dirty="0"/>
              <a:t>and it is securely </a:t>
            </a:r>
            <a:r>
              <a:rPr lang="en-US" sz="2400" dirty="0" smtClean="0"/>
              <a:t>fixed in </a:t>
            </a:r>
            <a:r>
              <a:rPr lang="en-US" sz="2400" dirty="0"/>
              <a:t>position in the SAFE Guide.</a:t>
            </a:r>
          </a:p>
        </p:txBody>
      </p:sp>
    </p:spTree>
    <p:extLst>
      <p:ext uri="{BB962C8B-B14F-4D97-AF65-F5344CB8AC3E}">
        <p14:creationId xmlns:p14="http://schemas.microsoft.com/office/powerpoint/2010/main" val="949746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Application of the EV-PositioningAid</a:t>
            </a:r>
            <a:endParaRPr lang="en-US" dirty="0"/>
          </a:p>
        </p:txBody>
      </p:sp>
      <p:pic>
        <p:nvPicPr>
          <p:cNvPr id="6" name="Picture 2" descr="C:\Users\dibgr299\Desktop\Neuer Ordner (3)\1224106-PA 8-GPM.jpg"/>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tretch/>
        </p:blipFill>
        <p:spPr>
          <a:xfrm>
            <a:off x="6646182" y="1056482"/>
            <a:ext cx="4936218" cy="4548218"/>
          </a:xfrm>
        </p:spPr>
      </p:pic>
      <p:sp>
        <p:nvSpPr>
          <p:cNvPr id="4" name="Inhaltsplatzhalter 3"/>
          <p:cNvSpPr>
            <a:spLocks noGrp="1"/>
          </p:cNvSpPr>
          <p:nvPr>
            <p:ph sz="half" idx="2"/>
          </p:nvPr>
        </p:nvSpPr>
        <p:spPr>
          <a:xfrm>
            <a:off x="330201" y="1351197"/>
            <a:ext cx="5619749" cy="3943350"/>
          </a:xfrm>
        </p:spPr>
        <p:txBody>
          <a:bodyPr/>
          <a:lstStyle/>
          <a:p>
            <a:pPr>
              <a:lnSpc>
                <a:spcPct val="110000"/>
              </a:lnSpc>
            </a:pPr>
            <a:r>
              <a:rPr lang="en-US" sz="2400" dirty="0" smtClean="0"/>
              <a:t>Reposition </a:t>
            </a:r>
            <a:r>
              <a:rPr lang="en-US" sz="2400" dirty="0"/>
              <a:t>the </a:t>
            </a:r>
            <a:r>
              <a:rPr lang="en-US" sz="2400" dirty="0" smtClean="0"/>
              <a:t>Simplant SAFE Guide with the EV-PositioningAid and </a:t>
            </a:r>
            <a:r>
              <a:rPr lang="en-US" sz="2400" dirty="0"/>
              <a:t>the </a:t>
            </a:r>
            <a:r>
              <a:rPr lang="en-US" sz="2400" dirty="0" smtClean="0"/>
              <a:t>connected implant replicas </a:t>
            </a:r>
            <a:r>
              <a:rPr lang="en-US" sz="2400" dirty="0"/>
              <a:t>on the plaster </a:t>
            </a:r>
            <a:r>
              <a:rPr lang="en-US" sz="2400" dirty="0" smtClean="0"/>
              <a:t>cast.</a:t>
            </a:r>
            <a:endParaRPr lang="en-US" sz="2400" dirty="0"/>
          </a:p>
        </p:txBody>
      </p:sp>
    </p:spTree>
    <p:extLst>
      <p:ext uri="{BB962C8B-B14F-4D97-AF65-F5344CB8AC3E}">
        <p14:creationId xmlns:p14="http://schemas.microsoft.com/office/powerpoint/2010/main" val="350689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 11"/>
          <p:cNvGrpSpPr/>
          <p:nvPr/>
        </p:nvGrpSpPr>
        <p:grpSpPr>
          <a:xfrm>
            <a:off x="1318210" y="1294682"/>
            <a:ext cx="9555581" cy="3961035"/>
            <a:chOff x="1203525" y="1556792"/>
            <a:chExt cx="9555581" cy="3961035"/>
          </a:xfrm>
        </p:grpSpPr>
        <p:pic>
          <p:nvPicPr>
            <p:cNvPr id="3" name="Bildobjekt 2" descr="1224246-Sleeve-on-drill_step3-GMC.png"/>
            <p:cNvPicPr>
              <a:picLocks noChangeAspect="1"/>
            </p:cNvPicPr>
            <p:nvPr/>
          </p:nvPicPr>
          <p:blipFill rotWithShape="1">
            <a:blip r:embed="rId3" cstate="screen">
              <a:extLst>
                <a:ext uri="{28A0092B-C50C-407E-A947-70E740481C1C}">
                  <a14:useLocalDpi xmlns:a14="http://schemas.microsoft.com/office/drawing/2010/main"/>
                </a:ext>
              </a:extLst>
            </a:blip>
            <a:srcRect t="-2260"/>
            <a:stretch/>
          </p:blipFill>
          <p:spPr>
            <a:xfrm>
              <a:off x="7896200" y="1556792"/>
              <a:ext cx="2862906" cy="3956904"/>
            </a:xfrm>
            <a:prstGeom prst="rect">
              <a:avLst/>
            </a:prstGeom>
            <a:ln w="12700" cmpd="sng">
              <a:solidFill>
                <a:schemeClr val="accent6"/>
              </a:solidFill>
            </a:ln>
          </p:spPr>
        </p:pic>
        <p:pic>
          <p:nvPicPr>
            <p:cNvPr id="7" name="Bildobjekt 6" descr="1224245-Sleeve-on-drill_step2-GMC.png"/>
            <p:cNvPicPr>
              <a:picLocks noChangeAspect="1"/>
            </p:cNvPicPr>
            <p:nvPr/>
          </p:nvPicPr>
          <p:blipFill rotWithShape="1">
            <a:blip r:embed="rId4" cstate="screen">
              <a:extLst>
                <a:ext uri="{28A0092B-C50C-407E-A947-70E740481C1C}">
                  <a14:useLocalDpi xmlns:a14="http://schemas.microsoft.com/office/drawing/2010/main"/>
                </a:ext>
              </a:extLst>
            </a:blip>
            <a:srcRect t="-1150"/>
            <a:stretch/>
          </p:blipFill>
          <p:spPr>
            <a:xfrm>
              <a:off x="4583832" y="1556792"/>
              <a:ext cx="2841602" cy="3961035"/>
            </a:xfrm>
            <a:prstGeom prst="rect">
              <a:avLst/>
            </a:prstGeom>
            <a:ln w="12700" cmpd="sng">
              <a:solidFill>
                <a:schemeClr val="accent6"/>
              </a:solidFill>
            </a:ln>
          </p:spPr>
        </p:pic>
        <p:pic>
          <p:nvPicPr>
            <p:cNvPr id="11" name="Bildobjekt 10" descr="1224242-Sleeve-on-drill_step1-GMC.png"/>
            <p:cNvPicPr>
              <a:picLocks noChangeAspect="1"/>
            </p:cNvPicPr>
            <p:nvPr/>
          </p:nvPicPr>
          <p:blipFill rotWithShape="1">
            <a:blip r:embed="rId5" cstate="screen">
              <a:extLst>
                <a:ext uri="{28A0092B-C50C-407E-A947-70E740481C1C}">
                  <a14:useLocalDpi xmlns:a14="http://schemas.microsoft.com/office/drawing/2010/main"/>
                </a:ext>
              </a:extLst>
            </a:blip>
            <a:srcRect t="-1150"/>
            <a:stretch/>
          </p:blipFill>
          <p:spPr>
            <a:xfrm>
              <a:off x="1203525" y="1556792"/>
              <a:ext cx="2866870" cy="3961035"/>
            </a:xfrm>
            <a:prstGeom prst="rect">
              <a:avLst/>
            </a:prstGeom>
            <a:ln w="12700" cmpd="sng">
              <a:solidFill>
                <a:schemeClr val="accent6"/>
              </a:solidFill>
            </a:ln>
          </p:spPr>
        </p:pic>
      </p:grpSp>
      <p:sp>
        <p:nvSpPr>
          <p:cNvPr id="2" name="Title 1"/>
          <p:cNvSpPr>
            <a:spLocks noGrp="1"/>
          </p:cNvSpPr>
          <p:nvPr>
            <p:ph type="title"/>
          </p:nvPr>
        </p:nvSpPr>
        <p:spPr/>
        <p:txBody>
          <a:bodyPr/>
          <a:lstStyle/>
          <a:p>
            <a:r>
              <a:rPr lang="sv-SE" dirty="0" smtClean="0"/>
              <a:t>The </a:t>
            </a:r>
            <a:r>
              <a:rPr lang="sv-SE" dirty="0" err="1" smtClean="0"/>
              <a:t>Sleeve</a:t>
            </a:r>
            <a:r>
              <a:rPr lang="sv-SE" dirty="0" smtClean="0"/>
              <a:t>-on-Drill concept</a:t>
            </a:r>
            <a:endParaRPr lang="sv-SE" dirty="0"/>
          </a:p>
        </p:txBody>
      </p:sp>
      <p:sp>
        <p:nvSpPr>
          <p:cNvPr id="8" name="TextBox 7"/>
          <p:cNvSpPr txBox="1"/>
          <p:nvPr/>
        </p:nvSpPr>
        <p:spPr>
          <a:xfrm rot="2703575">
            <a:off x="9965983" y="719675"/>
            <a:ext cx="2425700" cy="523220"/>
          </a:xfrm>
          <a:prstGeom prst="rect">
            <a:avLst/>
          </a:prstGeom>
          <a:noFill/>
        </p:spPr>
        <p:txBody>
          <a:bodyPr wrap="square" rtlCol="0">
            <a:spAutoFit/>
          </a:bodyPr>
          <a:lstStyle/>
          <a:p>
            <a:pPr algn="ctr"/>
            <a:r>
              <a:rPr lang="en-GB" sz="2800" dirty="0" smtClean="0">
                <a:solidFill>
                  <a:schemeClr val="bg1"/>
                </a:solidFill>
              </a:rPr>
              <a:t>Simplicity</a:t>
            </a:r>
          </a:p>
        </p:txBody>
      </p:sp>
      <p:sp>
        <p:nvSpPr>
          <p:cNvPr id="4" name="TextBox 3"/>
          <p:cNvSpPr txBox="1"/>
          <p:nvPr/>
        </p:nvSpPr>
        <p:spPr>
          <a:xfrm>
            <a:off x="3069625" y="5348640"/>
            <a:ext cx="6052750" cy="338554"/>
          </a:xfrm>
          <a:prstGeom prst="rect">
            <a:avLst/>
          </a:prstGeom>
          <a:noFill/>
        </p:spPr>
        <p:txBody>
          <a:bodyPr wrap="square" rtlCol="0">
            <a:spAutoFit/>
          </a:bodyPr>
          <a:lstStyle>
            <a:defPPr>
              <a:defRPr lang="en-US"/>
            </a:defPPr>
            <a:lvl1pPr>
              <a:defRPr sz="1400"/>
            </a:lvl1pPr>
          </a:lstStyle>
          <a:p>
            <a:r>
              <a:rPr lang="sv-SE" sz="1600" dirty="0" smtClean="0">
                <a:solidFill>
                  <a:schemeClr val="tx2"/>
                </a:solidFill>
              </a:rPr>
              <a:t>Sleeve-on-drill instruments for simple and precise drill guidance.</a:t>
            </a:r>
            <a:endParaRPr lang="sv-SE" sz="1600" dirty="0">
              <a:solidFill>
                <a:schemeClr val="tx2"/>
              </a:solidFill>
            </a:endParaRPr>
          </a:p>
        </p:txBody>
      </p:sp>
      <p:sp>
        <p:nvSpPr>
          <p:cNvPr id="5" name="TextBox 4"/>
          <p:cNvSpPr txBox="1"/>
          <p:nvPr/>
        </p:nvSpPr>
        <p:spPr>
          <a:xfrm>
            <a:off x="213997" y="5807376"/>
            <a:ext cx="5460084" cy="276999"/>
          </a:xfrm>
          <a:prstGeom prst="rect">
            <a:avLst/>
          </a:prstGeom>
          <a:noFill/>
        </p:spPr>
        <p:txBody>
          <a:bodyPr wrap="none" rtlCol="0">
            <a:spAutoFit/>
          </a:bodyPr>
          <a:lstStyle/>
          <a:p>
            <a:r>
              <a:rPr lang="en-US" sz="1200" i="1" dirty="0" smtClean="0">
                <a:solidFill>
                  <a:schemeClr val="bg1">
                    <a:lumMod val="50000"/>
                  </a:schemeClr>
                </a:solidFill>
              </a:rPr>
              <a:t>*Unique </a:t>
            </a:r>
            <a:r>
              <a:rPr lang="en-US" sz="1200" i="1" dirty="0">
                <a:solidFill>
                  <a:schemeClr val="bg1">
                    <a:lumMod val="50000"/>
                  </a:schemeClr>
                </a:solidFill>
              </a:rPr>
              <a:t>for </a:t>
            </a:r>
            <a:r>
              <a:rPr lang="en-US" sz="1200" i="1" dirty="0" smtClean="0">
                <a:solidFill>
                  <a:schemeClr val="bg1">
                    <a:lumMod val="50000"/>
                  </a:schemeClr>
                </a:solidFill>
              </a:rPr>
              <a:t>Astra Tech </a:t>
            </a:r>
            <a:r>
              <a:rPr lang="en-US" sz="1200" i="1" dirty="0">
                <a:solidFill>
                  <a:schemeClr val="bg1">
                    <a:lumMod val="50000"/>
                  </a:schemeClr>
                </a:solidFill>
              </a:rPr>
              <a:t>Implant System EV, </a:t>
            </a:r>
            <a:r>
              <a:rPr lang="en-US" sz="1200" i="1" dirty="0" err="1" smtClean="0">
                <a:solidFill>
                  <a:schemeClr val="bg1">
                    <a:lumMod val="50000"/>
                  </a:schemeClr>
                </a:solidFill>
              </a:rPr>
              <a:t>Ankylos</a:t>
            </a:r>
            <a:r>
              <a:rPr lang="en-US" sz="1200" i="1" dirty="0" smtClean="0">
                <a:solidFill>
                  <a:schemeClr val="bg1">
                    <a:lumMod val="50000"/>
                  </a:schemeClr>
                </a:solidFill>
              </a:rPr>
              <a:t> </a:t>
            </a:r>
            <a:r>
              <a:rPr lang="en-US" sz="1200" i="1" dirty="0">
                <a:solidFill>
                  <a:schemeClr val="bg1">
                    <a:lumMod val="50000"/>
                  </a:schemeClr>
                </a:solidFill>
              </a:rPr>
              <a:t>and </a:t>
            </a:r>
            <a:r>
              <a:rPr lang="en-US" sz="1200" i="1" dirty="0" err="1" smtClean="0">
                <a:solidFill>
                  <a:schemeClr val="bg1">
                    <a:lumMod val="50000"/>
                  </a:schemeClr>
                </a:solidFill>
              </a:rPr>
              <a:t>Xive</a:t>
            </a:r>
            <a:r>
              <a:rPr lang="en-US" sz="1200" i="1" dirty="0" smtClean="0">
                <a:solidFill>
                  <a:schemeClr val="bg1">
                    <a:lumMod val="50000"/>
                  </a:schemeClr>
                </a:solidFill>
              </a:rPr>
              <a:t> </a:t>
            </a:r>
            <a:r>
              <a:rPr lang="en-US" sz="1200" i="1" dirty="0">
                <a:solidFill>
                  <a:schemeClr val="bg1">
                    <a:lumMod val="50000"/>
                  </a:schemeClr>
                </a:solidFill>
              </a:rPr>
              <a:t>implant </a:t>
            </a:r>
            <a:r>
              <a:rPr lang="en-US" sz="1200" i="1" dirty="0" smtClean="0">
                <a:solidFill>
                  <a:schemeClr val="bg1">
                    <a:lumMod val="50000"/>
                  </a:schemeClr>
                </a:solidFill>
              </a:rPr>
              <a:t>systems</a:t>
            </a:r>
            <a:endParaRPr lang="sv-SE" sz="1200" i="1" dirty="0" err="1" smtClean="0">
              <a:solidFill>
                <a:schemeClr val="bg1">
                  <a:lumMod val="50000"/>
                </a:schemeClr>
              </a:solidFill>
            </a:endParaRPr>
          </a:p>
        </p:txBody>
      </p:sp>
      <p:sp>
        <p:nvSpPr>
          <p:cNvPr id="10" name="TextBox 5"/>
          <p:cNvSpPr txBox="1"/>
          <p:nvPr/>
        </p:nvSpPr>
        <p:spPr>
          <a:xfrm>
            <a:off x="10133300" y="908720"/>
            <a:ext cx="1584176" cy="757130"/>
          </a:xfrm>
          <a:prstGeom prst="rect">
            <a:avLst/>
          </a:prstGeom>
          <a:noFill/>
        </p:spPr>
        <p:txBody>
          <a:bodyPr wrap="square" rtlCol="0">
            <a:spAutoFit/>
          </a:bodyPr>
          <a:lstStyle/>
          <a:p>
            <a:pPr algn="ctr">
              <a:lnSpc>
                <a:spcPct val="80000"/>
              </a:lnSpc>
            </a:pPr>
            <a:r>
              <a:rPr lang="sv-SE" sz="1800" b="1" dirty="0" smtClean="0">
                <a:solidFill>
                  <a:schemeClr val="bg1"/>
                </a:solidFill>
              </a:rPr>
              <a:t>Simple</a:t>
            </a:r>
          </a:p>
          <a:p>
            <a:pPr algn="ctr">
              <a:lnSpc>
                <a:spcPct val="80000"/>
              </a:lnSpc>
            </a:pPr>
            <a:r>
              <a:rPr lang="sv-SE" sz="1800" b="1" dirty="0" smtClean="0">
                <a:solidFill>
                  <a:schemeClr val="bg1"/>
                </a:solidFill>
              </a:rPr>
              <a:t>&amp;</a:t>
            </a:r>
          </a:p>
          <a:p>
            <a:pPr algn="ctr">
              <a:lnSpc>
                <a:spcPct val="80000"/>
              </a:lnSpc>
            </a:pPr>
            <a:r>
              <a:rPr lang="sv-SE" sz="1800" b="1" dirty="0" smtClean="0">
                <a:solidFill>
                  <a:schemeClr val="bg1"/>
                </a:solidFill>
              </a:rPr>
              <a:t>Precise</a:t>
            </a:r>
          </a:p>
        </p:txBody>
      </p:sp>
      <p:sp>
        <p:nvSpPr>
          <p:cNvPr id="13" name="TextBox 12"/>
          <p:cNvSpPr txBox="1"/>
          <p:nvPr/>
        </p:nvSpPr>
        <p:spPr>
          <a:xfrm>
            <a:off x="8544562" y="185376"/>
            <a:ext cx="3767959" cy="646331"/>
          </a:xfrm>
          <a:prstGeom prst="rect">
            <a:avLst/>
          </a:prstGeom>
          <a:solidFill>
            <a:schemeClr val="accent4"/>
          </a:solidFill>
        </p:spPr>
        <p:txBody>
          <a:bodyPr wrap="square" lIns="274320" tIns="182880" rIns="274320" bIns="182880" rtlCol="0" anchor="ctr">
            <a:spAutoFit/>
          </a:bodyPr>
          <a:lstStyle/>
          <a:p>
            <a:r>
              <a:rPr lang="en-GB" b="1" dirty="0" smtClean="0">
                <a:solidFill>
                  <a:schemeClr val="bg1"/>
                </a:solidFill>
              </a:rPr>
              <a:t>Precision and ease of use</a:t>
            </a:r>
            <a:endParaRPr lang="en-GB" b="1" dirty="0">
              <a:solidFill>
                <a:schemeClr val="bg1"/>
              </a:solidFill>
            </a:endParaRPr>
          </a:p>
        </p:txBody>
      </p:sp>
    </p:spTree>
    <p:extLst>
      <p:ext uri="{BB962C8B-B14F-4D97-AF65-F5344CB8AC3E}">
        <p14:creationId xmlns:p14="http://schemas.microsoft.com/office/powerpoint/2010/main" val="299143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Application of the EV-PositioningAid</a:t>
            </a:r>
            <a:endParaRPr lang="en-US" dirty="0"/>
          </a:p>
        </p:txBody>
      </p:sp>
      <p:pic>
        <p:nvPicPr>
          <p:cNvPr id="6" name="Picture 2" descr="C:\Users\dibgr299\Desktop\Neuer Ordner (3)\1224107-PA 9-GPM.jpg"/>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tretch/>
        </p:blipFill>
        <p:spPr>
          <a:xfrm>
            <a:off x="6580629" y="1328619"/>
            <a:ext cx="5279584" cy="4493750"/>
          </a:xfrm>
          <a:ln>
            <a:noFill/>
          </a:ln>
        </p:spPr>
      </p:pic>
      <p:sp>
        <p:nvSpPr>
          <p:cNvPr id="4" name="Inhaltsplatzhalter 3"/>
          <p:cNvSpPr>
            <a:spLocks noGrp="1"/>
          </p:cNvSpPr>
          <p:nvPr>
            <p:ph sz="half" idx="2"/>
          </p:nvPr>
        </p:nvSpPr>
        <p:spPr>
          <a:xfrm>
            <a:off x="330201" y="1328619"/>
            <a:ext cx="5619749" cy="3943350"/>
          </a:xfrm>
        </p:spPr>
        <p:txBody>
          <a:bodyPr/>
          <a:lstStyle/>
          <a:p>
            <a:pPr>
              <a:lnSpc>
                <a:spcPct val="110000"/>
              </a:lnSpc>
            </a:pPr>
            <a:r>
              <a:rPr lang="en-US" sz="2400" dirty="0" smtClean="0"/>
              <a:t>Fill the space </a:t>
            </a:r>
            <a:r>
              <a:rPr lang="en-US" sz="2400" dirty="0"/>
              <a:t>in order </a:t>
            </a:r>
            <a:r>
              <a:rPr lang="en-US" sz="2400" dirty="0" smtClean="0"/>
              <a:t>to fix the implant </a:t>
            </a:r>
            <a:r>
              <a:rPr lang="en-US" sz="2400" dirty="0"/>
              <a:t>replicas firmly. </a:t>
            </a:r>
            <a:r>
              <a:rPr lang="en-US" sz="2400" dirty="0" smtClean="0"/>
              <a:t>An initially fabricated </a:t>
            </a:r>
            <a:r>
              <a:rPr lang="en-US" sz="2400" dirty="0"/>
              <a:t>silicone </a:t>
            </a:r>
            <a:r>
              <a:rPr lang="en-US" sz="2400" dirty="0" smtClean="0"/>
              <a:t>cast will </a:t>
            </a:r>
            <a:r>
              <a:rPr lang="en-US" sz="2400" dirty="0"/>
              <a:t>help to </a:t>
            </a:r>
            <a:r>
              <a:rPr lang="en-US" sz="2400" dirty="0" smtClean="0"/>
              <a:t>reproduce the previous </a:t>
            </a:r>
            <a:r>
              <a:rPr lang="en-US" sz="2400" dirty="0"/>
              <a:t>model form </a:t>
            </a:r>
            <a:r>
              <a:rPr lang="en-US" sz="2400" dirty="0" smtClean="0"/>
              <a:t>and mucosal contouring</a:t>
            </a:r>
            <a:r>
              <a:rPr lang="en-US" sz="2400" dirty="0"/>
              <a:t>.</a:t>
            </a:r>
          </a:p>
        </p:txBody>
      </p:sp>
    </p:spTree>
    <p:extLst>
      <p:ext uri="{BB962C8B-B14F-4D97-AF65-F5344CB8AC3E}">
        <p14:creationId xmlns:p14="http://schemas.microsoft.com/office/powerpoint/2010/main" val="257024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Application of the EV-PositioningAid</a:t>
            </a:r>
            <a:endParaRPr lang="en-US" dirty="0"/>
          </a:p>
        </p:txBody>
      </p:sp>
      <p:sp>
        <p:nvSpPr>
          <p:cNvPr id="4" name="Inhaltsplatzhalter 3"/>
          <p:cNvSpPr>
            <a:spLocks noGrp="1"/>
          </p:cNvSpPr>
          <p:nvPr>
            <p:ph sz="half" idx="2"/>
          </p:nvPr>
        </p:nvSpPr>
        <p:spPr>
          <a:xfrm>
            <a:off x="330201" y="1256065"/>
            <a:ext cx="5619749" cy="3943350"/>
          </a:xfrm>
        </p:spPr>
        <p:txBody>
          <a:bodyPr/>
          <a:lstStyle/>
          <a:p>
            <a:pPr>
              <a:lnSpc>
                <a:spcPct val="110000"/>
              </a:lnSpc>
            </a:pPr>
            <a:r>
              <a:rPr lang="en-US" sz="2400" dirty="0"/>
              <a:t>Carefully remove the screws </a:t>
            </a:r>
            <a:r>
              <a:rPr lang="en-US" sz="2400" dirty="0" smtClean="0"/>
              <a:t>by using the Hex </a:t>
            </a:r>
            <a:r>
              <a:rPr lang="en-US" sz="2400" dirty="0"/>
              <a:t>Driver EV </a:t>
            </a:r>
            <a:r>
              <a:rPr lang="en-US" sz="2400" dirty="0" smtClean="0"/>
              <a:t>Manual after </a:t>
            </a:r>
            <a:r>
              <a:rPr lang="en-US" sz="2400" dirty="0"/>
              <a:t>the plaster has </a:t>
            </a:r>
            <a:r>
              <a:rPr lang="en-US" sz="2400" dirty="0" smtClean="0"/>
              <a:t>hardened.</a:t>
            </a:r>
          </a:p>
          <a:p>
            <a:pPr>
              <a:lnSpc>
                <a:spcPct val="110000"/>
              </a:lnSpc>
            </a:pPr>
            <a:r>
              <a:rPr lang="en-US" sz="2400" dirty="0" smtClean="0"/>
              <a:t>Finally</a:t>
            </a:r>
            <a:r>
              <a:rPr lang="en-US" sz="2400" dirty="0"/>
              <a:t>, a master cast </a:t>
            </a:r>
            <a:r>
              <a:rPr lang="en-US" sz="2400" dirty="0" smtClean="0"/>
              <a:t>is created </a:t>
            </a:r>
            <a:r>
              <a:rPr lang="en-US" sz="2400" dirty="0"/>
              <a:t>which can be used to produce </a:t>
            </a:r>
            <a:r>
              <a:rPr lang="en-US" sz="2400" dirty="0" smtClean="0"/>
              <a:t>an immediate </a:t>
            </a:r>
            <a:r>
              <a:rPr lang="en-US" sz="2400" dirty="0"/>
              <a:t>temporary restoration.</a:t>
            </a:r>
          </a:p>
        </p:txBody>
      </p:sp>
      <p:pic>
        <p:nvPicPr>
          <p:cNvPr id="5" name="Picture 4"/>
          <p:cNvPicPr>
            <a:picLocks noChangeAspect="1"/>
          </p:cNvPicPr>
          <p:nvPr/>
        </p:nvPicPr>
        <p:blipFill>
          <a:blip r:embed="rId2"/>
          <a:stretch>
            <a:fillRect/>
          </a:stretch>
        </p:blipFill>
        <p:spPr>
          <a:xfrm>
            <a:off x="6480528" y="598840"/>
            <a:ext cx="5665656" cy="4769027"/>
          </a:xfrm>
          <a:prstGeom prst="rect">
            <a:avLst/>
          </a:prstGeom>
        </p:spPr>
      </p:pic>
    </p:spTree>
    <p:extLst>
      <p:ext uri="{BB962C8B-B14F-4D97-AF65-F5344CB8AC3E}">
        <p14:creationId xmlns:p14="http://schemas.microsoft.com/office/powerpoint/2010/main" val="343308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Summary</a:t>
            </a:r>
            <a:endParaRPr lang="sv-SE" dirty="0"/>
          </a:p>
        </p:txBody>
      </p:sp>
      <p:sp>
        <p:nvSpPr>
          <p:cNvPr id="3" name="Text Placeholder 2"/>
          <p:cNvSpPr>
            <a:spLocks noGrp="1"/>
          </p:cNvSpPr>
          <p:nvPr>
            <p:ph type="body" sz="quarter" idx="4294967295"/>
          </p:nvPr>
        </p:nvSpPr>
        <p:spPr>
          <a:xfrm>
            <a:off x="10075333" y="5822462"/>
            <a:ext cx="2116667" cy="608548"/>
          </a:xfrm>
        </p:spPr>
        <p:txBody>
          <a:bodyPr/>
          <a:lstStyle/>
          <a:p>
            <a:endParaRPr lang="en-US"/>
          </a:p>
        </p:txBody>
      </p:sp>
    </p:spTree>
    <p:extLst>
      <p:ext uri="{BB962C8B-B14F-4D97-AF65-F5344CB8AC3E}">
        <p14:creationId xmlns:p14="http://schemas.microsoft.com/office/powerpoint/2010/main" val="362991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p:cNvSpPr>
            <a:spLocks noGrp="1"/>
          </p:cNvSpPr>
          <p:nvPr>
            <p:ph type="title"/>
          </p:nvPr>
        </p:nvSpPr>
        <p:spPr/>
        <p:txBody>
          <a:bodyPr/>
          <a:lstStyle/>
          <a:p>
            <a:r>
              <a:rPr lang="sv-SE" smtClean="0"/>
              <a:t>Summary</a:t>
            </a:r>
            <a:endParaRPr lang="sv-SE" dirty="0"/>
          </a:p>
        </p:txBody>
      </p:sp>
      <p:grpSp>
        <p:nvGrpSpPr>
          <p:cNvPr id="3074" name="Grupp 3073"/>
          <p:cNvGrpSpPr/>
          <p:nvPr/>
        </p:nvGrpSpPr>
        <p:grpSpPr>
          <a:xfrm>
            <a:off x="451955" y="1340768"/>
            <a:ext cx="3246278" cy="4645018"/>
            <a:chOff x="451955" y="1484784"/>
            <a:chExt cx="3246278" cy="4645018"/>
          </a:xfrm>
        </p:grpSpPr>
        <p:pic>
          <p:nvPicPr>
            <p:cNvPr id="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1955" y="1484784"/>
              <a:ext cx="2736305" cy="390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90491" y="5344972"/>
              <a:ext cx="2907742" cy="784830"/>
            </a:xfrm>
            <a:prstGeom prst="rect">
              <a:avLst/>
            </a:prstGeom>
            <a:noFill/>
          </p:spPr>
          <p:txBody>
            <a:bodyPr wrap="square" rtlCol="0">
              <a:spAutoFit/>
            </a:bodyPr>
            <a:lstStyle/>
            <a:p>
              <a:r>
                <a:rPr lang="en-US" sz="1500" dirty="0" smtClean="0">
                  <a:solidFill>
                    <a:schemeClr val="tx2"/>
                  </a:solidFill>
                </a:rPr>
                <a:t>Predictable crown-down </a:t>
              </a:r>
              <a:br>
                <a:rPr lang="en-US" sz="1500" dirty="0" smtClean="0">
                  <a:solidFill>
                    <a:schemeClr val="tx2"/>
                  </a:solidFill>
                </a:rPr>
              </a:br>
              <a:r>
                <a:rPr lang="en-US" sz="1500" dirty="0" smtClean="0">
                  <a:solidFill>
                    <a:schemeClr val="tx2"/>
                  </a:solidFill>
                </a:rPr>
                <a:t>implant planning using the Simplant </a:t>
              </a:r>
              <a:r>
                <a:rPr lang="en-US" sz="1500" dirty="0">
                  <a:solidFill>
                    <a:schemeClr val="tx2"/>
                  </a:solidFill>
                </a:rPr>
                <a:t>s</a:t>
              </a:r>
              <a:r>
                <a:rPr lang="en-US" sz="1500" dirty="0" smtClean="0">
                  <a:solidFill>
                    <a:schemeClr val="tx2"/>
                  </a:solidFill>
                </a:rPr>
                <a:t>oftware</a:t>
              </a:r>
              <a:endParaRPr lang="sv-SE" sz="1500" dirty="0" err="1" smtClean="0">
                <a:solidFill>
                  <a:schemeClr val="tx2"/>
                </a:solidFill>
              </a:endParaRPr>
            </a:p>
          </p:txBody>
        </p:sp>
      </p:grpSp>
      <p:grpSp>
        <p:nvGrpSpPr>
          <p:cNvPr id="3072" name="Grupp 3071"/>
          <p:cNvGrpSpPr/>
          <p:nvPr/>
        </p:nvGrpSpPr>
        <p:grpSpPr>
          <a:xfrm>
            <a:off x="6668537" y="3717032"/>
            <a:ext cx="3230617" cy="2469309"/>
            <a:chOff x="6816080" y="3861048"/>
            <a:chExt cx="3230617" cy="2813361"/>
          </a:xfrm>
        </p:grpSpPr>
        <p:pic>
          <p:nvPicPr>
            <p:cNvPr id="20" name="Bildobjekt 19" descr="1224253-Tray-Proline-perspective-basic-components-GMC.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6080" y="3861048"/>
              <a:ext cx="3230617" cy="1820066"/>
            </a:xfrm>
            <a:prstGeom prst="rect">
              <a:avLst/>
            </a:prstGeom>
            <a:effectLst>
              <a:outerShdw blurRad="50800" dist="139700" dir="2700000" algn="tl" rotWithShape="0">
                <a:prstClr val="black">
                  <a:alpha val="15000"/>
                </a:prstClr>
              </a:outerShdw>
            </a:effectLst>
          </p:spPr>
        </p:pic>
        <p:sp>
          <p:nvSpPr>
            <p:cNvPr id="15" name="TextBox 14"/>
            <p:cNvSpPr txBox="1"/>
            <p:nvPr/>
          </p:nvSpPr>
          <p:spPr>
            <a:xfrm>
              <a:off x="7130761" y="5517232"/>
              <a:ext cx="2555896" cy="1157177"/>
            </a:xfrm>
            <a:prstGeom prst="rect">
              <a:avLst/>
            </a:prstGeom>
            <a:noFill/>
          </p:spPr>
          <p:txBody>
            <a:bodyPr wrap="square" rtlCol="0">
              <a:spAutoFit/>
            </a:bodyPr>
            <a:lstStyle/>
            <a:p>
              <a:r>
                <a:rPr lang="en-US" sz="1500" dirty="0" smtClean="0">
                  <a:solidFill>
                    <a:schemeClr val="tx2"/>
                  </a:solidFill>
                </a:rPr>
                <a:t>A </a:t>
              </a:r>
              <a:r>
                <a:rPr lang="en-US" sz="1500" dirty="0">
                  <a:solidFill>
                    <a:schemeClr val="tx2"/>
                  </a:solidFill>
                </a:rPr>
                <a:t>versatile range of implant designs </a:t>
              </a:r>
              <a:r>
                <a:rPr lang="en-US" sz="1500" dirty="0" smtClean="0">
                  <a:solidFill>
                    <a:schemeClr val="tx2"/>
                  </a:solidFill>
                </a:rPr>
                <a:t>supported by a user-friendly </a:t>
              </a:r>
              <a:r>
                <a:rPr lang="en-US" sz="1500" dirty="0">
                  <a:solidFill>
                    <a:schemeClr val="tx2"/>
                  </a:solidFill>
                </a:rPr>
                <a:t>surgical tray</a:t>
              </a:r>
            </a:p>
            <a:p>
              <a:endParaRPr lang="sv-SE" sz="1500" dirty="0" err="1" smtClean="0"/>
            </a:p>
          </p:txBody>
        </p:sp>
      </p:grpSp>
      <p:grpSp>
        <p:nvGrpSpPr>
          <p:cNvPr id="3073" name="Grupp 3072"/>
          <p:cNvGrpSpPr/>
          <p:nvPr/>
        </p:nvGrpSpPr>
        <p:grpSpPr>
          <a:xfrm>
            <a:off x="3617959" y="3215765"/>
            <a:ext cx="3231461" cy="3046695"/>
            <a:chOff x="3795271" y="3717032"/>
            <a:chExt cx="3231461" cy="3046695"/>
          </a:xfrm>
        </p:grpSpPr>
        <p:pic>
          <p:nvPicPr>
            <p:cNvPr id="19" name="Bildobjekt 18" descr="1219780-Concept-image-Immediate-Smile-featuring-ATLANTIS-Abutment-G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95271" y="3717032"/>
              <a:ext cx="1968501" cy="1985191"/>
            </a:xfrm>
            <a:prstGeom prst="rect">
              <a:avLst/>
            </a:prstGeom>
          </p:spPr>
        </p:pic>
        <p:sp>
          <p:nvSpPr>
            <p:cNvPr id="16" name="TextBox 15"/>
            <p:cNvSpPr txBox="1"/>
            <p:nvPr/>
          </p:nvSpPr>
          <p:spPr>
            <a:xfrm>
              <a:off x="3875545" y="5517232"/>
              <a:ext cx="3151187" cy="1246495"/>
            </a:xfrm>
            <a:prstGeom prst="rect">
              <a:avLst/>
            </a:prstGeom>
            <a:noFill/>
          </p:spPr>
          <p:txBody>
            <a:bodyPr wrap="square" rtlCol="0">
              <a:spAutoFit/>
            </a:bodyPr>
            <a:lstStyle/>
            <a:p>
              <a:r>
                <a:rPr lang="sv-SE" sz="1500" dirty="0">
                  <a:solidFill>
                    <a:schemeClr val="tx2"/>
                  </a:solidFill>
                </a:rPr>
                <a:t>Immediate Smile </a:t>
              </a:r>
              <a:r>
                <a:rPr lang="sv-SE" sz="1500" dirty="0" err="1">
                  <a:solidFill>
                    <a:schemeClr val="tx2"/>
                  </a:solidFill>
                </a:rPr>
                <a:t>featuring</a:t>
              </a:r>
              <a:r>
                <a:rPr lang="sv-SE" sz="1500" dirty="0">
                  <a:solidFill>
                    <a:schemeClr val="tx2"/>
                  </a:solidFill>
                </a:rPr>
                <a:t> </a:t>
              </a:r>
              <a:r>
                <a:rPr lang="sv-SE" sz="1500" dirty="0" smtClean="0">
                  <a:solidFill>
                    <a:schemeClr val="tx2"/>
                  </a:solidFill>
                </a:rPr>
                <a:t/>
              </a:r>
              <a:br>
                <a:rPr lang="sv-SE" sz="1500" dirty="0" smtClean="0">
                  <a:solidFill>
                    <a:schemeClr val="tx2"/>
                  </a:solidFill>
                </a:rPr>
              </a:br>
              <a:r>
                <a:rPr lang="sv-SE" sz="1500" dirty="0" smtClean="0">
                  <a:solidFill>
                    <a:schemeClr val="tx2"/>
                  </a:solidFill>
                </a:rPr>
                <a:t>Atlantis </a:t>
              </a:r>
              <a:r>
                <a:rPr lang="sv-SE" sz="1500" dirty="0" err="1" smtClean="0">
                  <a:solidFill>
                    <a:schemeClr val="tx2"/>
                  </a:solidFill>
                </a:rPr>
                <a:t>Abutments</a:t>
              </a:r>
              <a:r>
                <a:rPr lang="sv-SE" sz="1500" dirty="0" smtClean="0">
                  <a:solidFill>
                    <a:schemeClr val="tx2"/>
                  </a:solidFill>
                </a:rPr>
                <a:t> </a:t>
              </a:r>
              <a:r>
                <a:rPr lang="sv-SE" sz="1500" dirty="0">
                  <a:solidFill>
                    <a:schemeClr val="tx2"/>
                  </a:solidFill>
                </a:rPr>
                <a:t>with </a:t>
              </a:r>
              <a:r>
                <a:rPr lang="sv-SE" sz="1500" dirty="0" smtClean="0">
                  <a:solidFill>
                    <a:schemeClr val="tx2"/>
                  </a:solidFill>
                </a:rPr>
                <a:t/>
              </a:r>
              <a:br>
                <a:rPr lang="sv-SE" sz="1500" dirty="0" smtClean="0">
                  <a:solidFill>
                    <a:schemeClr val="tx2"/>
                  </a:solidFill>
                </a:rPr>
              </a:br>
              <a:r>
                <a:rPr lang="sv-SE" sz="1500" dirty="0" smtClean="0">
                  <a:solidFill>
                    <a:schemeClr val="tx2"/>
                  </a:solidFill>
                </a:rPr>
                <a:t>one</a:t>
              </a:r>
              <a:r>
                <a:rPr lang="sv-SE" sz="1500" dirty="0">
                  <a:solidFill>
                    <a:schemeClr val="tx2"/>
                  </a:solidFill>
                </a:rPr>
                <a:t>-position-only placement </a:t>
              </a:r>
              <a:r>
                <a:rPr lang="sv-SE" sz="1500" dirty="0" smtClean="0">
                  <a:solidFill>
                    <a:schemeClr val="tx2"/>
                  </a:solidFill>
                </a:rPr>
                <a:t/>
              </a:r>
              <a:br>
                <a:rPr lang="sv-SE" sz="1500" dirty="0" smtClean="0">
                  <a:solidFill>
                    <a:schemeClr val="tx2"/>
                  </a:solidFill>
                </a:rPr>
              </a:br>
              <a:r>
                <a:rPr lang="sv-SE" sz="1500" dirty="0" smtClean="0">
                  <a:solidFill>
                    <a:schemeClr val="tx2"/>
                  </a:solidFill>
                </a:rPr>
                <a:t>for </a:t>
              </a:r>
              <a:r>
                <a:rPr lang="sv-SE" sz="1500" dirty="0">
                  <a:solidFill>
                    <a:schemeClr val="tx2"/>
                  </a:solidFill>
                </a:rPr>
                <a:t>restorative ease</a:t>
              </a:r>
            </a:p>
            <a:p>
              <a:endParaRPr lang="sv-SE" sz="1500" dirty="0" err="1" smtClean="0"/>
            </a:p>
          </p:txBody>
        </p:sp>
      </p:grpSp>
      <p:grpSp>
        <p:nvGrpSpPr>
          <p:cNvPr id="28" name="Grupp 27"/>
          <p:cNvGrpSpPr/>
          <p:nvPr/>
        </p:nvGrpSpPr>
        <p:grpSpPr>
          <a:xfrm>
            <a:off x="2953376" y="1295408"/>
            <a:ext cx="3358649" cy="2329103"/>
            <a:chOff x="2953376" y="1484421"/>
            <a:chExt cx="3358649" cy="2329103"/>
          </a:xfrm>
        </p:grpSpPr>
        <p:sp>
          <p:nvSpPr>
            <p:cNvPr id="14" name="TextBox 13"/>
            <p:cNvSpPr txBox="1"/>
            <p:nvPr/>
          </p:nvSpPr>
          <p:spPr>
            <a:xfrm>
              <a:off x="3287688" y="3028694"/>
              <a:ext cx="3024337" cy="784830"/>
            </a:xfrm>
            <a:prstGeom prst="rect">
              <a:avLst/>
            </a:prstGeom>
            <a:noFill/>
          </p:spPr>
          <p:txBody>
            <a:bodyPr wrap="square" rtlCol="0">
              <a:spAutoFit/>
            </a:bodyPr>
            <a:lstStyle/>
            <a:p>
              <a:r>
                <a:rPr lang="en-US" sz="1500" dirty="0" smtClean="0">
                  <a:solidFill>
                    <a:schemeClr val="tx2"/>
                  </a:solidFill>
                </a:rPr>
                <a:t>Confident implant placement using Simplant </a:t>
              </a:r>
              <a:r>
                <a:rPr lang="en-US" sz="1500" dirty="0">
                  <a:solidFill>
                    <a:schemeClr val="tx2"/>
                  </a:solidFill>
                </a:rPr>
                <a:t>SAFE </a:t>
              </a:r>
              <a:r>
                <a:rPr lang="en-US" sz="1500" dirty="0" smtClean="0">
                  <a:solidFill>
                    <a:schemeClr val="tx2"/>
                  </a:solidFill>
                </a:rPr>
                <a:t>Guide</a:t>
              </a:r>
              <a:endParaRPr lang="en-US" sz="1500" dirty="0">
                <a:solidFill>
                  <a:schemeClr val="tx2"/>
                </a:solidFill>
              </a:endParaRPr>
            </a:p>
            <a:p>
              <a:endParaRPr lang="sv-SE" sz="1500" dirty="0" err="1" smtClean="0"/>
            </a:p>
          </p:txBody>
        </p:sp>
        <p:pic>
          <p:nvPicPr>
            <p:cNvPr id="5" name="Bildobjekt 4" descr="SIMPLANT-GO_cover_N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53376" y="1484421"/>
              <a:ext cx="3214062" cy="1654876"/>
            </a:xfrm>
            <a:prstGeom prst="rect">
              <a:avLst/>
            </a:prstGeom>
          </p:spPr>
        </p:pic>
      </p:grpSp>
      <p:grpSp>
        <p:nvGrpSpPr>
          <p:cNvPr id="31" name="Grupp 30"/>
          <p:cNvGrpSpPr/>
          <p:nvPr/>
        </p:nvGrpSpPr>
        <p:grpSpPr>
          <a:xfrm>
            <a:off x="8904312" y="948267"/>
            <a:ext cx="2738385" cy="2859474"/>
            <a:chOff x="8904312" y="404664"/>
            <a:chExt cx="2738385" cy="3446688"/>
          </a:xfrm>
        </p:grpSpPr>
        <p:sp>
          <p:nvSpPr>
            <p:cNvPr id="12" name="TextBox 11"/>
            <p:cNvSpPr txBox="1"/>
            <p:nvPr/>
          </p:nvSpPr>
          <p:spPr>
            <a:xfrm>
              <a:off x="9624392" y="2348880"/>
              <a:ext cx="2018305" cy="1502472"/>
            </a:xfrm>
            <a:prstGeom prst="rect">
              <a:avLst/>
            </a:prstGeom>
            <a:noFill/>
          </p:spPr>
          <p:txBody>
            <a:bodyPr wrap="square" rtlCol="0">
              <a:spAutoFit/>
            </a:bodyPr>
            <a:lstStyle/>
            <a:p>
              <a:r>
                <a:rPr lang="en-US" sz="1500" dirty="0" smtClean="0">
                  <a:solidFill>
                    <a:schemeClr val="tx2"/>
                  </a:solidFill>
                </a:rPr>
                <a:t>Sleeve-on-drill </a:t>
              </a:r>
              <a:r>
                <a:rPr lang="en-US" sz="1500" dirty="0">
                  <a:solidFill>
                    <a:schemeClr val="tx2"/>
                  </a:solidFill>
                </a:rPr>
                <a:t>instruments for an easy and safe surgical </a:t>
              </a:r>
              <a:r>
                <a:rPr lang="sv-SE" sz="1500" dirty="0">
                  <a:solidFill>
                    <a:schemeClr val="tx2"/>
                  </a:solidFill>
                </a:rPr>
                <a:t>handling</a:t>
              </a:r>
            </a:p>
            <a:p>
              <a:endParaRPr lang="sv-SE" sz="1500" dirty="0" err="1" smtClean="0"/>
            </a:p>
          </p:txBody>
        </p:sp>
        <p:pic>
          <p:nvPicPr>
            <p:cNvPr id="29" name="Bildobjekt 28" descr="1222937-REF-26052-G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4312" y="404664"/>
              <a:ext cx="525793" cy="3128086"/>
            </a:xfrm>
            <a:prstGeom prst="rect">
              <a:avLst/>
            </a:prstGeom>
          </p:spPr>
        </p:pic>
      </p:grpSp>
      <p:sp>
        <p:nvSpPr>
          <p:cNvPr id="27" name="TextBox 16"/>
          <p:cNvSpPr txBox="1"/>
          <p:nvPr/>
        </p:nvSpPr>
        <p:spPr>
          <a:xfrm rot="2724316">
            <a:off x="9780676" y="440244"/>
            <a:ext cx="3177642" cy="757130"/>
          </a:xfrm>
          <a:prstGeom prst="rect">
            <a:avLst/>
          </a:prstGeom>
          <a:noFill/>
        </p:spPr>
        <p:txBody>
          <a:bodyPr wrap="square" rtlCol="0">
            <a:spAutoFit/>
          </a:bodyPr>
          <a:lstStyle/>
          <a:p>
            <a:pPr algn="ctr">
              <a:lnSpc>
                <a:spcPct val="90000"/>
              </a:lnSpc>
            </a:pPr>
            <a:r>
              <a:rPr lang="en-GB" b="1" dirty="0" smtClean="0">
                <a:solidFill>
                  <a:schemeClr val="bg1"/>
                </a:solidFill>
              </a:rPr>
              <a:t>Unlocking </a:t>
            </a:r>
          </a:p>
          <a:p>
            <a:pPr algn="ctr">
              <a:lnSpc>
                <a:spcPct val="90000"/>
              </a:lnSpc>
            </a:pPr>
            <a:r>
              <a:rPr lang="en-GB" b="1" dirty="0" smtClean="0">
                <a:solidFill>
                  <a:schemeClr val="bg1"/>
                </a:solidFill>
              </a:rPr>
              <a:t>digital potential</a:t>
            </a:r>
            <a:endParaRPr lang="en-GB" b="1" dirty="0">
              <a:solidFill>
                <a:schemeClr val="bg1"/>
              </a:solidFill>
            </a:endParaRPr>
          </a:p>
        </p:txBody>
      </p:sp>
      <p:grpSp>
        <p:nvGrpSpPr>
          <p:cNvPr id="9" name="Grupp 8"/>
          <p:cNvGrpSpPr/>
          <p:nvPr/>
        </p:nvGrpSpPr>
        <p:grpSpPr>
          <a:xfrm>
            <a:off x="4106334" y="332656"/>
            <a:ext cx="4581955" cy="3291856"/>
            <a:chOff x="4106334" y="332656"/>
            <a:chExt cx="4581955" cy="3291856"/>
          </a:xfrm>
        </p:grpSpPr>
        <p:sp>
          <p:nvSpPr>
            <p:cNvPr id="10" name="TextBox 9"/>
            <p:cNvSpPr txBox="1"/>
            <p:nvPr/>
          </p:nvSpPr>
          <p:spPr>
            <a:xfrm>
              <a:off x="6312025" y="2839682"/>
              <a:ext cx="2376264" cy="784830"/>
            </a:xfrm>
            <a:prstGeom prst="rect">
              <a:avLst/>
            </a:prstGeom>
            <a:noFill/>
          </p:spPr>
          <p:txBody>
            <a:bodyPr wrap="square" rtlCol="0">
              <a:spAutoFit/>
            </a:bodyPr>
            <a:lstStyle/>
            <a:p>
              <a:r>
                <a:rPr lang="en-US" sz="1500" dirty="0" smtClean="0">
                  <a:solidFill>
                    <a:schemeClr val="tx2"/>
                  </a:solidFill>
                </a:rPr>
                <a:t>Improved accessibility using lateral access</a:t>
              </a:r>
              <a:endParaRPr lang="sv-SE" sz="1500" dirty="0">
                <a:solidFill>
                  <a:schemeClr val="tx2"/>
                </a:solidFill>
              </a:endParaRPr>
            </a:p>
            <a:p>
              <a:endParaRPr lang="sv-SE" sz="1500" dirty="0" err="1" smtClean="0">
                <a:solidFill>
                  <a:schemeClr val="tx2"/>
                </a:solidFill>
              </a:endParaRPr>
            </a:p>
          </p:txBody>
        </p:sp>
        <p:grpSp>
          <p:nvGrpSpPr>
            <p:cNvPr id="7" name="Grupp 6"/>
            <p:cNvGrpSpPr/>
            <p:nvPr/>
          </p:nvGrpSpPr>
          <p:grpSpPr>
            <a:xfrm>
              <a:off x="4106334" y="332656"/>
              <a:ext cx="4437938" cy="2550453"/>
              <a:chOff x="4106334" y="332656"/>
              <a:chExt cx="4437938" cy="2550453"/>
            </a:xfrm>
          </p:grpSpPr>
          <p:sp>
            <p:nvSpPr>
              <p:cNvPr id="25" name="Frihandsfigur 24"/>
              <p:cNvSpPr/>
              <p:nvPr/>
            </p:nvSpPr>
            <p:spPr>
              <a:xfrm>
                <a:off x="4106334" y="550003"/>
                <a:ext cx="2844800" cy="2218268"/>
              </a:xfrm>
              <a:custGeom>
                <a:avLst/>
                <a:gdLst>
                  <a:gd name="connsiteX0" fmla="*/ 0 w 1938867"/>
                  <a:gd name="connsiteY0" fmla="*/ 1278467 h 1557867"/>
                  <a:gd name="connsiteX1" fmla="*/ 1803400 w 1938867"/>
                  <a:gd name="connsiteY1" fmla="*/ 0 h 1557867"/>
                  <a:gd name="connsiteX2" fmla="*/ 1938867 w 1938867"/>
                  <a:gd name="connsiteY2" fmla="*/ 1515534 h 1557867"/>
                  <a:gd name="connsiteX3" fmla="*/ 220134 w 1938867"/>
                  <a:gd name="connsiteY3" fmla="*/ 1557867 h 1557867"/>
                  <a:gd name="connsiteX4" fmla="*/ 8467 w 1938867"/>
                  <a:gd name="connsiteY4" fmla="*/ 1456267 h 1557867"/>
                  <a:gd name="connsiteX0" fmla="*/ 0 w 1938867"/>
                  <a:gd name="connsiteY0" fmla="*/ 1236134 h 1515534"/>
                  <a:gd name="connsiteX1" fmla="*/ 1701800 w 1938867"/>
                  <a:gd name="connsiteY1" fmla="*/ 0 h 1515534"/>
                  <a:gd name="connsiteX2" fmla="*/ 1938867 w 1938867"/>
                  <a:gd name="connsiteY2" fmla="*/ 1473201 h 1515534"/>
                  <a:gd name="connsiteX3" fmla="*/ 220134 w 1938867"/>
                  <a:gd name="connsiteY3" fmla="*/ 1515534 h 1515534"/>
                  <a:gd name="connsiteX4" fmla="*/ 8467 w 1938867"/>
                  <a:gd name="connsiteY4" fmla="*/ 1413934 h 1515534"/>
                  <a:gd name="connsiteX0" fmla="*/ 0 w 2091266"/>
                  <a:gd name="connsiteY0" fmla="*/ 1286934 h 1566334"/>
                  <a:gd name="connsiteX1" fmla="*/ 2091266 w 2091266"/>
                  <a:gd name="connsiteY1" fmla="*/ 0 h 1566334"/>
                  <a:gd name="connsiteX2" fmla="*/ 1938867 w 2091266"/>
                  <a:gd name="connsiteY2" fmla="*/ 1524001 h 1566334"/>
                  <a:gd name="connsiteX3" fmla="*/ 220134 w 2091266"/>
                  <a:gd name="connsiteY3" fmla="*/ 1566334 h 1566334"/>
                  <a:gd name="connsiteX4" fmla="*/ 8467 w 2091266"/>
                  <a:gd name="connsiteY4" fmla="*/ 1464734 h 1566334"/>
                  <a:gd name="connsiteX0" fmla="*/ 0 w 2743200"/>
                  <a:gd name="connsiteY0" fmla="*/ 1286934 h 1642534"/>
                  <a:gd name="connsiteX1" fmla="*/ 2091266 w 2743200"/>
                  <a:gd name="connsiteY1" fmla="*/ 0 h 1642534"/>
                  <a:gd name="connsiteX2" fmla="*/ 2743200 w 2743200"/>
                  <a:gd name="connsiteY2" fmla="*/ 1642534 h 1642534"/>
                  <a:gd name="connsiteX3" fmla="*/ 220134 w 2743200"/>
                  <a:gd name="connsiteY3" fmla="*/ 1566334 h 1642534"/>
                  <a:gd name="connsiteX4" fmla="*/ 8467 w 2743200"/>
                  <a:gd name="connsiteY4" fmla="*/ 1464734 h 1642534"/>
                  <a:gd name="connsiteX0" fmla="*/ 0 w 2743200"/>
                  <a:gd name="connsiteY0" fmla="*/ 1286934 h 1642534"/>
                  <a:gd name="connsiteX1" fmla="*/ 2091266 w 2743200"/>
                  <a:gd name="connsiteY1" fmla="*/ 0 h 1642534"/>
                  <a:gd name="connsiteX2" fmla="*/ 2743200 w 2743200"/>
                  <a:gd name="connsiteY2" fmla="*/ 1642534 h 1642534"/>
                  <a:gd name="connsiteX3" fmla="*/ 220134 w 2743200"/>
                  <a:gd name="connsiteY3" fmla="*/ 1502834 h 1642534"/>
                  <a:gd name="connsiteX4" fmla="*/ 8467 w 2743200"/>
                  <a:gd name="connsiteY4" fmla="*/ 1464734 h 1642534"/>
                  <a:gd name="connsiteX0" fmla="*/ 0 w 2743200"/>
                  <a:gd name="connsiteY0" fmla="*/ 1286934 h 1642534"/>
                  <a:gd name="connsiteX1" fmla="*/ 2091266 w 2743200"/>
                  <a:gd name="connsiteY1" fmla="*/ 0 h 1642534"/>
                  <a:gd name="connsiteX2" fmla="*/ 2743200 w 2743200"/>
                  <a:gd name="connsiteY2" fmla="*/ 1642534 h 1642534"/>
                  <a:gd name="connsiteX3" fmla="*/ 239184 w 2743200"/>
                  <a:gd name="connsiteY3" fmla="*/ 1477434 h 1642534"/>
                  <a:gd name="connsiteX4" fmla="*/ 8467 w 2743200"/>
                  <a:gd name="connsiteY4" fmla="*/ 1464734 h 1642534"/>
                  <a:gd name="connsiteX0" fmla="*/ 0 w 2743200"/>
                  <a:gd name="connsiteY0" fmla="*/ 1413934 h 1769534"/>
                  <a:gd name="connsiteX1" fmla="*/ 2463800 w 2743200"/>
                  <a:gd name="connsiteY1" fmla="*/ 0 h 1769534"/>
                  <a:gd name="connsiteX2" fmla="*/ 2743200 w 2743200"/>
                  <a:gd name="connsiteY2" fmla="*/ 1769534 h 1769534"/>
                  <a:gd name="connsiteX3" fmla="*/ 239184 w 2743200"/>
                  <a:gd name="connsiteY3" fmla="*/ 1604434 h 1769534"/>
                  <a:gd name="connsiteX4" fmla="*/ 8467 w 2743200"/>
                  <a:gd name="connsiteY4" fmla="*/ 1591734 h 1769534"/>
                  <a:gd name="connsiteX0" fmla="*/ 0 w 2844800"/>
                  <a:gd name="connsiteY0" fmla="*/ 1413934 h 2218268"/>
                  <a:gd name="connsiteX1" fmla="*/ 2463800 w 2844800"/>
                  <a:gd name="connsiteY1" fmla="*/ 0 h 2218268"/>
                  <a:gd name="connsiteX2" fmla="*/ 2844800 w 2844800"/>
                  <a:gd name="connsiteY2" fmla="*/ 2218268 h 2218268"/>
                  <a:gd name="connsiteX3" fmla="*/ 239184 w 2844800"/>
                  <a:gd name="connsiteY3" fmla="*/ 1604434 h 2218268"/>
                  <a:gd name="connsiteX4" fmla="*/ 8467 w 2844800"/>
                  <a:gd name="connsiteY4" fmla="*/ 1591734 h 221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0" h="2218268">
                    <a:moveTo>
                      <a:pt x="0" y="1413934"/>
                    </a:moveTo>
                    <a:lnTo>
                      <a:pt x="2463800" y="0"/>
                    </a:lnTo>
                    <a:lnTo>
                      <a:pt x="2844800" y="2218268"/>
                    </a:lnTo>
                    <a:lnTo>
                      <a:pt x="239184" y="1604434"/>
                    </a:lnTo>
                    <a:lnTo>
                      <a:pt x="8467" y="1591734"/>
                    </a:lnTo>
                  </a:path>
                </a:pathLst>
              </a:custGeom>
              <a:gradFill flip="none" rotWithShape="1">
                <a:gsLst>
                  <a:gs pos="0">
                    <a:srgbClr val="1C78D0">
                      <a:alpha val="41000"/>
                    </a:srgbClr>
                  </a:gs>
                  <a:gs pos="100000">
                    <a:srgbClr val="FFFFFF">
                      <a:alpha val="41000"/>
                    </a:srgbClr>
                  </a:gs>
                </a:gsLst>
                <a:lin ang="10800000" scaled="0"/>
                <a:tileRect/>
              </a:gradFill>
            </p:spPr>
            <p:txBody>
              <a:bodyPr rtlCol="0" anchor="ctr"/>
              <a:lstStyle/>
              <a:p>
                <a:pPr algn="ctr"/>
                <a:endParaRPr lang="sv-SE"/>
              </a:p>
            </p:txBody>
          </p:sp>
          <p:pic>
            <p:nvPicPr>
              <p:cNvPr id="6" name="Bildobjekt 5" descr="1224248_9_single zoom.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98470" y="332656"/>
                <a:ext cx="2745802" cy="2550453"/>
              </a:xfrm>
              <a:prstGeom prst="rect">
                <a:avLst/>
              </a:prstGeom>
            </p:spPr>
          </p:pic>
        </p:grpSp>
      </p:grpSp>
      <p:sp>
        <p:nvSpPr>
          <p:cNvPr id="26" name="TextBox 25"/>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smtClean="0">
                <a:solidFill>
                  <a:schemeClr val="bg1"/>
                </a:solidFill>
              </a:rPr>
              <a:t>Unlocking digital potential</a:t>
            </a:r>
            <a:endParaRPr lang="en-GB" b="1" dirty="0">
              <a:solidFill>
                <a:schemeClr val="bg1"/>
              </a:solidFill>
            </a:endParaRPr>
          </a:p>
        </p:txBody>
      </p:sp>
    </p:spTree>
    <p:extLst>
      <p:ext uri="{BB962C8B-B14F-4D97-AF65-F5344CB8AC3E}">
        <p14:creationId xmlns:p14="http://schemas.microsoft.com/office/powerpoint/2010/main" val="302270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3"/>
                                        </p:tgtEl>
                                        <p:attrNameLst>
                                          <p:attrName>style.visibility</p:attrName>
                                        </p:attrNameLst>
                                      </p:cBhvr>
                                      <p:to>
                                        <p:strVal val="visible"/>
                                      </p:to>
                                    </p:set>
                                    <p:animEffect transition="in" filter="fade">
                                      <p:cBhvr>
                                        <p:cTn id="27" dur="500"/>
                                        <p:tgtEl>
                                          <p:spTgt spid="30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2"/>
                                        </p:tgtEl>
                                        <p:attrNameLst>
                                          <p:attrName>style.visibility</p:attrName>
                                        </p:attrNameLst>
                                      </p:cBhvr>
                                      <p:to>
                                        <p:strVal val="visible"/>
                                      </p:to>
                                    </p:set>
                                    <p:animEffect transition="in" filter="fade">
                                      <p:cBhvr>
                                        <p:cTn id="32"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smtClean="0"/>
              <a:t>Summary</a:t>
            </a:r>
            <a:br>
              <a:rPr lang="en-US" dirty="0" smtClean="0"/>
            </a:br>
            <a:endParaRPr lang="en-US" dirty="0"/>
          </a:p>
        </p:txBody>
      </p:sp>
      <p:sp>
        <p:nvSpPr>
          <p:cNvPr id="3" name="textruta 2"/>
          <p:cNvSpPr txBox="1"/>
          <p:nvPr/>
        </p:nvSpPr>
        <p:spPr>
          <a:xfrm>
            <a:off x="914400" y="3873500"/>
            <a:ext cx="184666" cy="461665"/>
          </a:xfrm>
          <a:prstGeom prst="rect">
            <a:avLst/>
          </a:prstGeom>
          <a:noFill/>
        </p:spPr>
        <p:txBody>
          <a:bodyPr wrap="none" rtlCol="0">
            <a:spAutoFit/>
          </a:bodyPr>
          <a:lstStyle/>
          <a:p>
            <a:endParaRPr lang="sv-SE" dirty="0" err="1" smtClean="0"/>
          </a:p>
        </p:txBody>
      </p:sp>
      <p:sp>
        <p:nvSpPr>
          <p:cNvPr id="11" name="Inhaltsplatzhalter 5"/>
          <p:cNvSpPr>
            <a:spLocks noGrp="1"/>
          </p:cNvSpPr>
          <p:nvPr>
            <p:ph sz="half" idx="1"/>
          </p:nvPr>
        </p:nvSpPr>
        <p:spPr>
          <a:xfrm>
            <a:off x="330201" y="1474470"/>
            <a:ext cx="11530011" cy="4370705"/>
          </a:xfrm>
        </p:spPr>
        <p:txBody>
          <a:bodyPr/>
          <a:lstStyle/>
          <a:p>
            <a:r>
              <a:rPr lang="en-US" dirty="0" smtClean="0"/>
              <a:t>Simplant </a:t>
            </a:r>
            <a:r>
              <a:rPr lang="en-US" dirty="0"/>
              <a:t>computer guided implant treatment with the</a:t>
            </a:r>
            <a:br>
              <a:rPr lang="en-US" dirty="0"/>
            </a:br>
            <a:r>
              <a:rPr lang="en-US" dirty="0" smtClean="0"/>
              <a:t>Astra Tech </a:t>
            </a:r>
            <a:r>
              <a:rPr lang="en-US" dirty="0"/>
              <a:t>Implant System EV is designed for</a:t>
            </a:r>
            <a:r>
              <a:rPr lang="en-US" dirty="0" smtClean="0"/>
              <a:t>…</a:t>
            </a:r>
          </a:p>
          <a:p>
            <a:pPr lvl="1"/>
            <a:r>
              <a:rPr lang="sv-SE" dirty="0" smtClean="0"/>
              <a:t>a wide range of implant designs</a:t>
            </a:r>
          </a:p>
          <a:p>
            <a:pPr lvl="1"/>
            <a:r>
              <a:rPr lang="en-US" dirty="0" smtClean="0"/>
              <a:t>a straightforward drilling procedure</a:t>
            </a:r>
          </a:p>
          <a:p>
            <a:pPr lvl="1"/>
            <a:r>
              <a:rPr lang="en-US" dirty="0" smtClean="0"/>
              <a:t>easy and efficient handling</a:t>
            </a:r>
          </a:p>
          <a:p>
            <a:pPr lvl="1"/>
            <a:r>
              <a:rPr lang="sv-SE" dirty="0" smtClean="0"/>
              <a:t>a </a:t>
            </a:r>
            <a:r>
              <a:rPr lang="sv-SE" dirty="0" err="1" smtClean="0"/>
              <a:t>case-specific</a:t>
            </a:r>
            <a:r>
              <a:rPr lang="sv-SE" dirty="0" smtClean="0"/>
              <a:t> ordering system</a:t>
            </a:r>
            <a:endParaRPr lang="en-US" dirty="0" smtClean="0"/>
          </a:p>
          <a:p>
            <a:pPr lvl="1"/>
            <a:r>
              <a:rPr lang="sv-SE" dirty="0" smtClean="0"/>
              <a:t>a complete digital workflow</a:t>
            </a:r>
          </a:p>
          <a:p>
            <a:pPr lvl="1"/>
            <a:r>
              <a:rPr lang="en-US" dirty="0" smtClean="0"/>
              <a:t>a predictable crown-down approach</a:t>
            </a:r>
            <a:endParaRPr lang="sv-SE" dirty="0" smtClean="0"/>
          </a:p>
        </p:txBody>
      </p:sp>
    </p:spTree>
    <p:extLst>
      <p:ext uri="{BB962C8B-B14F-4D97-AF65-F5344CB8AC3E}">
        <p14:creationId xmlns:p14="http://schemas.microsoft.com/office/powerpoint/2010/main" val="767442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1219780-Concept-image-Immediate-Smile-featuring-ATLANTIS-Abutment-G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8550" y="555626"/>
            <a:ext cx="3199037" cy="3384153"/>
          </a:xfrm>
          <a:prstGeom prst="rect">
            <a:avLst/>
          </a:prstGeom>
        </p:spPr>
      </p:pic>
      <p:sp>
        <p:nvSpPr>
          <p:cNvPr id="2" name="Title 1"/>
          <p:cNvSpPr>
            <a:spLocks noGrp="1"/>
          </p:cNvSpPr>
          <p:nvPr>
            <p:ph type="title"/>
          </p:nvPr>
        </p:nvSpPr>
        <p:spPr/>
        <p:txBody>
          <a:bodyPr/>
          <a:lstStyle/>
          <a:p>
            <a:r>
              <a:rPr lang="en-GB" dirty="0" smtClean="0"/>
              <a:t>Immediate Smile featuring </a:t>
            </a:r>
            <a:br>
              <a:rPr lang="en-GB" dirty="0" smtClean="0"/>
            </a:br>
            <a:r>
              <a:rPr lang="en-GB" dirty="0" smtClean="0"/>
              <a:t>Atlantis Abutment</a:t>
            </a:r>
            <a:endParaRPr lang="en-US" dirty="0"/>
          </a:p>
        </p:txBody>
      </p:sp>
      <p:sp>
        <p:nvSpPr>
          <p:cNvPr id="12" name="Content Placeholder 5"/>
          <p:cNvSpPr>
            <a:spLocks noGrp="1"/>
          </p:cNvSpPr>
          <p:nvPr>
            <p:ph sz="half" idx="1"/>
          </p:nvPr>
        </p:nvSpPr>
        <p:spPr/>
        <p:txBody>
          <a:bodyPr/>
          <a:lstStyle/>
          <a:p>
            <a:r>
              <a:rPr lang="en-GB" dirty="0" smtClean="0"/>
              <a:t>Combines benefits of Simplant guided surgery and Atlantis patient-specific abutment</a:t>
            </a:r>
          </a:p>
          <a:p>
            <a:r>
              <a:rPr lang="en-GB" dirty="0" smtClean="0"/>
              <a:t>All components for guided implant placement, </a:t>
            </a:r>
            <a:r>
              <a:rPr lang="en-GB" smtClean="0"/>
              <a:t>Atlantis Abutment </a:t>
            </a:r>
            <a:r>
              <a:rPr lang="en-GB" dirty="0" smtClean="0"/>
              <a:t>and temporary crown are delivered prior to implant installation</a:t>
            </a:r>
            <a:endParaRPr lang="en-US" dirty="0" smtClean="0"/>
          </a:p>
          <a:p>
            <a:r>
              <a:rPr lang="en-US" dirty="0" smtClean="0"/>
              <a:t>Now with the unique one-position-only placement for a simple restorative procedure</a:t>
            </a:r>
            <a:endParaRPr lang="en-GB" dirty="0"/>
          </a:p>
        </p:txBody>
      </p:sp>
      <p:sp>
        <p:nvSpPr>
          <p:cNvPr id="9" name="TextBox 8"/>
          <p:cNvSpPr txBox="1"/>
          <p:nvPr/>
        </p:nvSpPr>
        <p:spPr>
          <a:xfrm>
            <a:off x="7536160" y="6436352"/>
            <a:ext cx="184731" cy="461665"/>
          </a:xfrm>
          <a:prstGeom prst="rect">
            <a:avLst/>
          </a:prstGeom>
          <a:noFill/>
        </p:spPr>
        <p:txBody>
          <a:bodyPr wrap="none" rtlCol="0">
            <a:spAutoFit/>
          </a:bodyPr>
          <a:lstStyle/>
          <a:p>
            <a:endParaRPr lang="sv-SE" dirty="0" err="1" smtClean="0"/>
          </a:p>
        </p:txBody>
      </p:sp>
      <p:sp>
        <p:nvSpPr>
          <p:cNvPr id="10" name="TextBox 9"/>
          <p:cNvSpPr txBox="1"/>
          <p:nvPr/>
        </p:nvSpPr>
        <p:spPr>
          <a:xfrm>
            <a:off x="9254414" y="4371828"/>
            <a:ext cx="2088231" cy="923330"/>
          </a:xfrm>
          <a:prstGeom prst="rect">
            <a:avLst/>
          </a:prstGeom>
          <a:noFill/>
        </p:spPr>
        <p:txBody>
          <a:bodyPr wrap="square" rtlCol="0">
            <a:spAutoFit/>
          </a:bodyPr>
          <a:lstStyle/>
          <a:p>
            <a:r>
              <a:rPr lang="en-US" sz="1400" i="1" dirty="0" smtClean="0">
                <a:solidFill>
                  <a:schemeClr val="tx2"/>
                </a:solidFill>
              </a:rPr>
              <a:t>One-position-only </a:t>
            </a:r>
            <a:r>
              <a:rPr lang="en-US" sz="1400" i="1" dirty="0">
                <a:solidFill>
                  <a:schemeClr val="tx2"/>
                </a:solidFill>
              </a:rPr>
              <a:t>placement </a:t>
            </a:r>
            <a:r>
              <a:rPr lang="en-US" sz="1400" i="1" dirty="0" smtClean="0">
                <a:solidFill>
                  <a:schemeClr val="tx2"/>
                </a:solidFill>
              </a:rPr>
              <a:t>of </a:t>
            </a:r>
            <a:br>
              <a:rPr lang="en-US" sz="1400" i="1" dirty="0" smtClean="0">
                <a:solidFill>
                  <a:schemeClr val="tx2"/>
                </a:solidFill>
              </a:rPr>
            </a:br>
            <a:r>
              <a:rPr lang="en-US" sz="1400" i="1" dirty="0" smtClean="0">
                <a:solidFill>
                  <a:schemeClr val="tx2"/>
                </a:solidFill>
              </a:rPr>
              <a:t>Atlantis </a:t>
            </a:r>
            <a:r>
              <a:rPr lang="en-US" sz="1400" i="1" dirty="0">
                <a:solidFill>
                  <a:schemeClr val="tx2"/>
                </a:solidFill>
              </a:rPr>
              <a:t>a</a:t>
            </a:r>
            <a:r>
              <a:rPr lang="en-US" sz="1400" i="1" dirty="0" smtClean="0">
                <a:solidFill>
                  <a:schemeClr val="tx2"/>
                </a:solidFill>
              </a:rPr>
              <a:t>butments</a:t>
            </a:r>
            <a:endParaRPr lang="sv-SE" sz="1400" i="1" dirty="0">
              <a:solidFill>
                <a:schemeClr val="tx2"/>
              </a:solidFill>
            </a:endParaRPr>
          </a:p>
          <a:p>
            <a:endParaRPr lang="sv-SE" sz="1200" i="1" dirty="0" err="1" smtClean="0"/>
          </a:p>
        </p:txBody>
      </p:sp>
      <p:pic>
        <p:nvPicPr>
          <p:cNvPr id="7" name="Bildobjekt 6" descr="121970_zoo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2131" y="2158486"/>
            <a:ext cx="2902843" cy="3837416"/>
          </a:xfrm>
          <a:prstGeom prst="rect">
            <a:avLst/>
          </a:prstGeom>
        </p:spPr>
      </p:pic>
      <p:sp>
        <p:nvSpPr>
          <p:cNvPr id="26" name="TextBox 25"/>
          <p:cNvSpPr txBox="1"/>
          <p:nvPr/>
        </p:nvSpPr>
        <p:spPr>
          <a:xfrm>
            <a:off x="3194488" y="4952499"/>
            <a:ext cx="3370314" cy="523220"/>
          </a:xfrm>
          <a:prstGeom prst="rect">
            <a:avLst/>
          </a:prstGeom>
          <a:noFill/>
        </p:spPr>
        <p:txBody>
          <a:bodyPr wrap="square" rtlCol="0">
            <a:spAutoFit/>
          </a:bodyPr>
          <a:lstStyle/>
          <a:p>
            <a:r>
              <a:rPr lang="en-US" sz="1400" b="1" i="1" dirty="0" smtClean="0">
                <a:solidFill>
                  <a:schemeClr val="bg1"/>
                </a:solidFill>
              </a:rPr>
              <a:t>Only for Astra Tech  Implant System EV</a:t>
            </a:r>
            <a:endParaRPr lang="sv-SE" sz="1400" b="1" i="1" dirty="0" err="1" smtClean="0">
              <a:solidFill>
                <a:schemeClr val="bg1"/>
              </a:solidFill>
            </a:endParaRPr>
          </a:p>
        </p:txBody>
      </p:sp>
      <p:sp>
        <p:nvSpPr>
          <p:cNvPr id="18" name="TextBox 17"/>
          <p:cNvSpPr txBox="1"/>
          <p:nvPr/>
        </p:nvSpPr>
        <p:spPr>
          <a:xfrm>
            <a:off x="-78383" y="5220012"/>
            <a:ext cx="4482958" cy="584775"/>
          </a:xfrm>
          <a:prstGeom prst="rect">
            <a:avLst/>
          </a:prstGeom>
          <a:solidFill>
            <a:schemeClr val="accent4"/>
          </a:solidFill>
        </p:spPr>
        <p:txBody>
          <a:bodyPr wrap="square" lIns="274320" tIns="182880" rIns="274320" bIns="182880" rtlCol="0" anchor="ctr">
            <a:spAutoFit/>
          </a:bodyPr>
          <a:lstStyle/>
          <a:p>
            <a:r>
              <a:rPr lang="en-US" sz="1400" b="1" i="1" dirty="0" smtClean="0">
                <a:solidFill>
                  <a:schemeClr val="bg1"/>
                </a:solidFill>
              </a:rPr>
              <a:t> Only for</a:t>
            </a:r>
            <a:r>
              <a:rPr lang="en-US" sz="1400" b="1" i="1" dirty="0">
                <a:solidFill>
                  <a:schemeClr val="bg1"/>
                </a:solidFill>
              </a:rPr>
              <a:t> </a:t>
            </a:r>
            <a:r>
              <a:rPr lang="en-US" sz="1400" b="1" i="1" dirty="0" smtClean="0">
                <a:solidFill>
                  <a:schemeClr val="bg1"/>
                </a:solidFill>
              </a:rPr>
              <a:t>Astra Tech  </a:t>
            </a:r>
            <a:r>
              <a:rPr lang="en-US" sz="1400" b="1" i="1" dirty="0">
                <a:solidFill>
                  <a:schemeClr val="bg1"/>
                </a:solidFill>
              </a:rPr>
              <a:t>Implant System EV</a:t>
            </a:r>
            <a:endParaRPr lang="sv-SE" sz="1400" b="1" i="1" dirty="0" err="1">
              <a:solidFill>
                <a:schemeClr val="bg1"/>
              </a:solidFill>
            </a:endParaRPr>
          </a:p>
        </p:txBody>
      </p:sp>
      <p:sp>
        <p:nvSpPr>
          <p:cNvPr id="11" name="TextBox 10"/>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a:solidFill>
                  <a:schemeClr val="bg1"/>
                </a:solidFill>
              </a:rPr>
              <a:t>A complete digital workflow</a:t>
            </a:r>
          </a:p>
        </p:txBody>
      </p:sp>
    </p:spTree>
    <p:extLst>
      <p:ext uri="{BB962C8B-B14F-4D97-AF65-F5344CB8AC3E}">
        <p14:creationId xmlns:p14="http://schemas.microsoft.com/office/powerpoint/2010/main" val="272797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Guided surgery components</a:t>
            </a:r>
            <a:br>
              <a:rPr lang="sv-SE" dirty="0" smtClean="0"/>
            </a:br>
            <a:r>
              <a:rPr lang="sv-SE" dirty="0" smtClean="0"/>
              <a:t>– highlights </a:t>
            </a:r>
            <a:endParaRPr lang="sv-SE" dirty="0"/>
          </a:p>
        </p:txBody>
      </p:sp>
      <p:grpSp>
        <p:nvGrpSpPr>
          <p:cNvPr id="4" name="Grupp 3"/>
          <p:cNvGrpSpPr/>
          <p:nvPr/>
        </p:nvGrpSpPr>
        <p:grpSpPr>
          <a:xfrm>
            <a:off x="158850" y="1557338"/>
            <a:ext cx="3808037" cy="2244785"/>
            <a:chOff x="271739" y="1931699"/>
            <a:chExt cx="3808037" cy="2244785"/>
          </a:xfrm>
        </p:grpSpPr>
        <p:pic>
          <p:nvPicPr>
            <p:cNvPr id="3" name="Bildobjekt 2" descr="1224253-Tray-Proline-perspective-basic-components-GM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739" y="1931699"/>
              <a:ext cx="3808037" cy="2145373"/>
            </a:xfrm>
            <a:prstGeom prst="rect">
              <a:avLst/>
            </a:prstGeom>
            <a:effectLst>
              <a:outerShdw blurRad="60325" dist="25400" dir="3240000" sx="102000" sy="102000" algn="tl" rotWithShape="0">
                <a:srgbClr val="000000">
                  <a:alpha val="21000"/>
                </a:srgbClr>
              </a:outerShdw>
            </a:effectLst>
          </p:spPr>
        </p:pic>
        <p:sp>
          <p:nvSpPr>
            <p:cNvPr id="5" name="TextBox 4"/>
            <p:cNvSpPr txBox="1"/>
            <p:nvPr/>
          </p:nvSpPr>
          <p:spPr>
            <a:xfrm>
              <a:off x="432795" y="3872555"/>
              <a:ext cx="2135521" cy="303929"/>
            </a:xfrm>
            <a:prstGeom prst="rect">
              <a:avLst/>
            </a:prstGeom>
            <a:noFill/>
          </p:spPr>
          <p:txBody>
            <a:bodyPr wrap="square" rtlCol="0">
              <a:spAutoFit/>
            </a:bodyPr>
            <a:lstStyle>
              <a:defPPr>
                <a:defRPr lang="en-US"/>
              </a:defPPr>
              <a:lvl1pPr>
                <a:defRPr sz="2000"/>
              </a:lvl1pPr>
            </a:lstStyle>
            <a:p>
              <a:pPr>
                <a:lnSpc>
                  <a:spcPct val="90000"/>
                </a:lnSpc>
              </a:pPr>
              <a:r>
                <a:rPr lang="sv-SE" sz="1500" dirty="0" err="1">
                  <a:solidFill>
                    <a:schemeClr val="tx2"/>
                  </a:solidFill>
                </a:rPr>
                <a:t>User-friendly</a:t>
              </a:r>
              <a:r>
                <a:rPr lang="sv-SE" sz="1500" dirty="0">
                  <a:solidFill>
                    <a:schemeClr val="tx2"/>
                  </a:solidFill>
                </a:rPr>
                <a:t> </a:t>
              </a:r>
              <a:r>
                <a:rPr lang="sv-SE" sz="1500" dirty="0" err="1">
                  <a:solidFill>
                    <a:schemeClr val="tx2"/>
                  </a:solidFill>
                </a:rPr>
                <a:t>tray</a:t>
              </a:r>
              <a:endParaRPr lang="sv-SE" sz="1500" dirty="0">
                <a:solidFill>
                  <a:schemeClr val="tx2"/>
                </a:solidFill>
              </a:endParaRPr>
            </a:p>
          </p:txBody>
        </p:sp>
      </p:grpSp>
      <p:grpSp>
        <p:nvGrpSpPr>
          <p:cNvPr id="23" name="Grupp 22"/>
          <p:cNvGrpSpPr/>
          <p:nvPr/>
        </p:nvGrpSpPr>
        <p:grpSpPr>
          <a:xfrm>
            <a:off x="8503391" y="3380675"/>
            <a:ext cx="3160990" cy="2264107"/>
            <a:chOff x="8616280" y="3755036"/>
            <a:chExt cx="3160990" cy="2264107"/>
          </a:xfrm>
        </p:grpSpPr>
        <p:pic>
          <p:nvPicPr>
            <p:cNvPr id="17" name="Bildobjekt 16" descr="1224252-Guided-surgery-components-for-4.2S-GMC.png"/>
            <p:cNvPicPr>
              <a:picLocks noChangeAspect="1"/>
            </p:cNvPicPr>
            <p:nvPr/>
          </p:nvPicPr>
          <p:blipFill rotWithShape="1">
            <a:blip r:embed="rId3" cstate="screen">
              <a:extLst>
                <a:ext uri="{28A0092B-C50C-407E-A947-70E740481C1C}">
                  <a14:useLocalDpi xmlns:a14="http://schemas.microsoft.com/office/drawing/2010/main"/>
                </a:ext>
              </a:extLst>
            </a:blip>
            <a:srcRect l="3955" r="12555"/>
            <a:stretch/>
          </p:blipFill>
          <p:spPr>
            <a:xfrm>
              <a:off x="8616280" y="3755036"/>
              <a:ext cx="3160990" cy="2184524"/>
            </a:xfrm>
            <a:prstGeom prst="rect">
              <a:avLst/>
            </a:prstGeom>
          </p:spPr>
        </p:pic>
        <p:sp>
          <p:nvSpPr>
            <p:cNvPr id="13" name="TextBox 12"/>
            <p:cNvSpPr txBox="1"/>
            <p:nvPr/>
          </p:nvSpPr>
          <p:spPr>
            <a:xfrm flipH="1">
              <a:off x="8736824" y="5719061"/>
              <a:ext cx="2903342" cy="300082"/>
            </a:xfrm>
            <a:prstGeom prst="rect">
              <a:avLst/>
            </a:prstGeom>
            <a:noFill/>
          </p:spPr>
          <p:txBody>
            <a:bodyPr wrap="square" rtlCol="0">
              <a:spAutoFit/>
            </a:bodyPr>
            <a:lstStyle>
              <a:defPPr>
                <a:defRPr lang="en-US"/>
              </a:defPPr>
              <a:lvl1pPr>
                <a:defRPr sz="2000"/>
              </a:lvl1pPr>
            </a:lstStyle>
            <a:p>
              <a:pPr>
                <a:lnSpc>
                  <a:spcPct val="90000"/>
                </a:lnSpc>
              </a:pPr>
              <a:r>
                <a:rPr lang="sv-SE" sz="1500" dirty="0" err="1">
                  <a:solidFill>
                    <a:schemeClr val="tx2"/>
                  </a:solidFill>
                </a:rPr>
                <a:t>Customized</a:t>
              </a:r>
              <a:r>
                <a:rPr lang="sv-SE" sz="1500" dirty="0">
                  <a:solidFill>
                    <a:schemeClr val="tx2"/>
                  </a:solidFill>
                </a:rPr>
                <a:t> </a:t>
              </a:r>
              <a:r>
                <a:rPr lang="sv-SE" sz="1500" dirty="0" err="1">
                  <a:solidFill>
                    <a:schemeClr val="tx2"/>
                  </a:solidFill>
                </a:rPr>
                <a:t>ordering</a:t>
              </a:r>
              <a:r>
                <a:rPr lang="sv-SE" sz="1500" dirty="0">
                  <a:solidFill>
                    <a:schemeClr val="tx2"/>
                  </a:solidFill>
                </a:rPr>
                <a:t> system</a:t>
              </a:r>
            </a:p>
          </p:txBody>
        </p:sp>
      </p:grpSp>
      <p:grpSp>
        <p:nvGrpSpPr>
          <p:cNvPr id="18" name="Grupp 17"/>
          <p:cNvGrpSpPr/>
          <p:nvPr/>
        </p:nvGrpSpPr>
        <p:grpSpPr>
          <a:xfrm>
            <a:off x="7855319" y="1083204"/>
            <a:ext cx="3096934" cy="2464169"/>
            <a:chOff x="7968208" y="1457565"/>
            <a:chExt cx="3096934" cy="2464169"/>
          </a:xfrm>
        </p:grpSpPr>
        <p:pic>
          <p:nvPicPr>
            <p:cNvPr id="10" name="Bildobjekt 9" descr="1217211-OsseoSpeed-EV-Implants_variant-03-D-1.pn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968208" y="1457565"/>
              <a:ext cx="3072628" cy="2140015"/>
            </a:xfrm>
            <a:prstGeom prst="rect">
              <a:avLst/>
            </a:prstGeom>
          </p:spPr>
        </p:pic>
        <p:sp>
          <p:nvSpPr>
            <p:cNvPr id="14" name="TextBox 13"/>
            <p:cNvSpPr txBox="1"/>
            <p:nvPr/>
          </p:nvSpPr>
          <p:spPr>
            <a:xfrm>
              <a:off x="8133688" y="3617805"/>
              <a:ext cx="2931454" cy="303929"/>
            </a:xfrm>
            <a:prstGeom prst="rect">
              <a:avLst/>
            </a:prstGeom>
            <a:noFill/>
          </p:spPr>
          <p:txBody>
            <a:bodyPr wrap="square" rtlCol="0">
              <a:spAutoFit/>
            </a:bodyPr>
            <a:lstStyle>
              <a:defPPr>
                <a:defRPr lang="en-US"/>
              </a:defPPr>
              <a:lvl1pPr>
                <a:defRPr sz="2000"/>
              </a:lvl1pPr>
            </a:lstStyle>
            <a:p>
              <a:pPr>
                <a:lnSpc>
                  <a:spcPct val="90000"/>
                </a:lnSpc>
              </a:pPr>
              <a:r>
                <a:rPr lang="sv-SE" sz="1500" dirty="0" smtClean="0">
                  <a:solidFill>
                    <a:schemeClr val="tx2"/>
                  </a:solidFill>
                </a:rPr>
                <a:t>Versatile </a:t>
              </a:r>
              <a:r>
                <a:rPr lang="sv-SE" sz="1500" dirty="0" err="1" smtClean="0">
                  <a:solidFill>
                    <a:schemeClr val="tx2"/>
                  </a:solidFill>
                </a:rPr>
                <a:t>implant</a:t>
              </a:r>
              <a:r>
                <a:rPr lang="sv-SE" sz="1500" dirty="0" smtClean="0">
                  <a:solidFill>
                    <a:schemeClr val="tx2"/>
                  </a:solidFill>
                </a:rPr>
                <a:t> designs</a:t>
              </a:r>
              <a:endParaRPr lang="sv-SE" sz="1500" dirty="0">
                <a:solidFill>
                  <a:schemeClr val="tx2"/>
                </a:solidFill>
              </a:endParaRPr>
            </a:p>
          </p:txBody>
        </p:sp>
      </p:grpSp>
      <p:grpSp>
        <p:nvGrpSpPr>
          <p:cNvPr id="20" name="Grupp 19"/>
          <p:cNvGrpSpPr/>
          <p:nvPr/>
        </p:nvGrpSpPr>
        <p:grpSpPr>
          <a:xfrm>
            <a:off x="4083359" y="3630703"/>
            <a:ext cx="4074329" cy="2428890"/>
            <a:chOff x="4196248" y="4005064"/>
            <a:chExt cx="4074329" cy="2428890"/>
          </a:xfrm>
        </p:grpSpPr>
        <p:pic>
          <p:nvPicPr>
            <p:cNvPr id="12" name="Bildobjekt 11" descr="1224255-Implant-driver-EV-GS-indexing-GMC.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23992" y="4005064"/>
              <a:ext cx="2246585" cy="2428890"/>
            </a:xfrm>
            <a:prstGeom prst="rect">
              <a:avLst/>
            </a:prstGeom>
          </p:spPr>
        </p:pic>
        <p:sp>
          <p:nvSpPr>
            <p:cNvPr id="16" name="TextBox 15"/>
            <p:cNvSpPr txBox="1"/>
            <p:nvPr/>
          </p:nvSpPr>
          <p:spPr>
            <a:xfrm>
              <a:off x="4196248" y="4947088"/>
              <a:ext cx="2269475" cy="719428"/>
            </a:xfrm>
            <a:prstGeom prst="rect">
              <a:avLst/>
            </a:prstGeom>
            <a:noFill/>
          </p:spPr>
          <p:txBody>
            <a:bodyPr wrap="square" rtlCol="0">
              <a:spAutoFit/>
            </a:bodyPr>
            <a:lstStyle>
              <a:defPPr>
                <a:defRPr lang="en-US"/>
              </a:defPPr>
              <a:lvl1pPr>
                <a:defRPr sz="2000"/>
              </a:lvl1pPr>
            </a:lstStyle>
            <a:p>
              <a:pPr>
                <a:lnSpc>
                  <a:spcPct val="90000"/>
                </a:lnSpc>
              </a:pPr>
              <a:r>
                <a:rPr lang="sv-SE" sz="1500" dirty="0" smtClean="0">
                  <a:solidFill>
                    <a:schemeClr val="tx2"/>
                  </a:solidFill>
                </a:rPr>
                <a:t>Components </a:t>
              </a:r>
              <a:r>
                <a:rPr lang="sv-SE" sz="1500" dirty="0" err="1" smtClean="0">
                  <a:solidFill>
                    <a:schemeClr val="tx2"/>
                  </a:solidFill>
                </a:rPr>
                <a:t>designed</a:t>
              </a:r>
              <a:r>
                <a:rPr lang="sv-SE" sz="1500" dirty="0" smtClean="0">
                  <a:solidFill>
                    <a:schemeClr val="tx2"/>
                  </a:solidFill>
                </a:rPr>
                <a:t> </a:t>
              </a:r>
              <a:r>
                <a:rPr lang="sv-SE" sz="1500" dirty="0" err="1" smtClean="0">
                  <a:solidFill>
                    <a:schemeClr val="tx2"/>
                  </a:solidFill>
                </a:rPr>
                <a:t>to</a:t>
              </a:r>
              <a:r>
                <a:rPr lang="sv-SE" sz="1500" dirty="0" smtClean="0">
                  <a:solidFill>
                    <a:schemeClr val="tx2"/>
                  </a:solidFill>
                </a:rPr>
                <a:t> support a </a:t>
              </a:r>
              <a:r>
                <a:rPr lang="sv-SE" sz="1500" dirty="0" err="1" smtClean="0">
                  <a:solidFill>
                    <a:schemeClr val="tx2"/>
                  </a:solidFill>
                </a:rPr>
                <a:t>complete</a:t>
              </a:r>
              <a:r>
                <a:rPr lang="sv-SE" sz="1500" dirty="0" smtClean="0">
                  <a:solidFill>
                    <a:schemeClr val="tx2"/>
                  </a:solidFill>
                </a:rPr>
                <a:t> digital workflow</a:t>
              </a:r>
              <a:endParaRPr lang="sv-SE" sz="1500" dirty="0">
                <a:solidFill>
                  <a:schemeClr val="tx2"/>
                </a:solidFill>
              </a:endParaRPr>
            </a:p>
          </p:txBody>
        </p:sp>
      </p:grpSp>
      <p:grpSp>
        <p:nvGrpSpPr>
          <p:cNvPr id="19" name="Grupp 18"/>
          <p:cNvGrpSpPr/>
          <p:nvPr/>
        </p:nvGrpSpPr>
        <p:grpSpPr>
          <a:xfrm>
            <a:off x="946464" y="4303413"/>
            <a:ext cx="2657250" cy="1523396"/>
            <a:chOff x="1059353" y="4677774"/>
            <a:chExt cx="2657250" cy="1523396"/>
          </a:xfrm>
        </p:grpSpPr>
        <p:sp>
          <p:nvSpPr>
            <p:cNvPr id="15" name="TextBox 14"/>
            <p:cNvSpPr txBox="1"/>
            <p:nvPr/>
          </p:nvSpPr>
          <p:spPr>
            <a:xfrm>
              <a:off x="1059353" y="5485589"/>
              <a:ext cx="1841986" cy="715581"/>
            </a:xfrm>
            <a:prstGeom prst="rect">
              <a:avLst/>
            </a:prstGeom>
            <a:noFill/>
          </p:spPr>
          <p:txBody>
            <a:bodyPr wrap="square" rtlCol="0">
              <a:spAutoFit/>
            </a:bodyPr>
            <a:lstStyle>
              <a:defPPr>
                <a:defRPr lang="en-US"/>
              </a:defPPr>
              <a:lvl1pPr>
                <a:defRPr sz="2000"/>
              </a:lvl1pPr>
            </a:lstStyle>
            <a:p>
              <a:pPr>
                <a:lnSpc>
                  <a:spcPct val="90000"/>
                </a:lnSpc>
              </a:pPr>
              <a:r>
                <a:rPr lang="sv-SE" sz="1500" dirty="0" smtClean="0">
                  <a:solidFill>
                    <a:schemeClr val="tx2"/>
                  </a:solidFill>
                </a:rPr>
                <a:t>An </a:t>
              </a:r>
              <a:r>
                <a:rPr lang="sv-SE" sz="1500" dirty="0" err="1" smtClean="0">
                  <a:solidFill>
                    <a:schemeClr val="tx2"/>
                  </a:solidFill>
                </a:rPr>
                <a:t>easy</a:t>
              </a:r>
              <a:r>
                <a:rPr lang="sv-SE" sz="1500" dirty="0" smtClean="0">
                  <a:solidFill>
                    <a:schemeClr val="tx2"/>
                  </a:solidFill>
                </a:rPr>
                <a:t> and straightforward drilling </a:t>
              </a:r>
              <a:r>
                <a:rPr lang="sv-SE" sz="1500" dirty="0" err="1" smtClean="0">
                  <a:solidFill>
                    <a:schemeClr val="tx2"/>
                  </a:solidFill>
                </a:rPr>
                <a:t>procedure</a:t>
              </a:r>
              <a:endParaRPr lang="sv-SE" sz="1500" dirty="0">
                <a:solidFill>
                  <a:schemeClr val="tx2"/>
                </a:solidFill>
              </a:endParaRPr>
            </a:p>
          </p:txBody>
        </p:sp>
        <p:pic>
          <p:nvPicPr>
            <p:cNvPr id="7" name="Bildobjekt 6" descr="1222864-REF-26006-GP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08377" y="4677774"/>
              <a:ext cx="408226" cy="1485151"/>
            </a:xfrm>
            <a:prstGeom prst="rect">
              <a:avLst/>
            </a:prstGeom>
            <a:effectLst>
              <a:outerShdw blurRad="50800" dist="38100" dir="2700000" sx="101000" sy="101000" algn="tl" rotWithShape="0">
                <a:srgbClr val="000000">
                  <a:alpha val="24000"/>
                </a:srgbClr>
              </a:outerShdw>
            </a:effectLst>
          </p:spPr>
        </p:pic>
        <p:pic>
          <p:nvPicPr>
            <p:cNvPr id="8" name="Bildobjekt 7"/>
            <p:cNvPicPr>
              <a:picLocks noChangeAspect="1"/>
            </p:cNvPicPr>
            <p:nvPr/>
          </p:nvPicPr>
          <p:blipFill>
            <a:blip r:embed="rId8"/>
            <a:stretch>
              <a:fillRect/>
            </a:stretch>
          </p:blipFill>
          <p:spPr>
            <a:xfrm>
              <a:off x="1127448" y="4753483"/>
              <a:ext cx="1922016" cy="672706"/>
            </a:xfrm>
            <a:prstGeom prst="rect">
              <a:avLst/>
            </a:prstGeom>
          </p:spPr>
        </p:pic>
      </p:grpSp>
      <p:grpSp>
        <p:nvGrpSpPr>
          <p:cNvPr id="25" name="Group 24"/>
          <p:cNvGrpSpPr/>
          <p:nvPr/>
        </p:nvGrpSpPr>
        <p:grpSpPr>
          <a:xfrm>
            <a:off x="4038895" y="1326447"/>
            <a:ext cx="3600400" cy="2220926"/>
            <a:chOff x="4151784" y="1700808"/>
            <a:chExt cx="3600400" cy="2220926"/>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47268" y="1700808"/>
              <a:ext cx="3204916" cy="1807573"/>
            </a:xfrm>
            <a:prstGeom prst="rect">
              <a:avLst/>
            </a:prstGeom>
            <a:effectLst>
              <a:outerShdw blurRad="50800" dist="139700" dir="2700000" algn="tl" rotWithShape="0">
                <a:prstClr val="black">
                  <a:alpha val="15000"/>
                </a:prstClr>
              </a:outerShdw>
            </a:effectLst>
          </p:spPr>
        </p:pic>
        <p:sp>
          <p:nvSpPr>
            <p:cNvPr id="6" name="TextBox 5"/>
            <p:cNvSpPr txBox="1"/>
            <p:nvPr/>
          </p:nvSpPr>
          <p:spPr>
            <a:xfrm>
              <a:off x="4196248" y="3617805"/>
              <a:ext cx="3411920" cy="303929"/>
            </a:xfrm>
            <a:prstGeom prst="rect">
              <a:avLst/>
            </a:prstGeom>
            <a:noFill/>
          </p:spPr>
          <p:txBody>
            <a:bodyPr wrap="square" rtlCol="0">
              <a:spAutoFit/>
            </a:bodyPr>
            <a:lstStyle/>
            <a:p>
              <a:pPr>
                <a:lnSpc>
                  <a:spcPct val="90000"/>
                </a:lnSpc>
              </a:pPr>
              <a:r>
                <a:rPr lang="sv-SE" sz="1500" smtClean="0">
                  <a:solidFill>
                    <a:schemeClr val="tx2"/>
                  </a:solidFill>
                </a:rPr>
                <a:t>Interchangeable overlays</a:t>
              </a:r>
              <a:endParaRPr lang="sv-SE" sz="1500" dirty="0" smtClean="0">
                <a:solidFill>
                  <a:schemeClr val="tx2"/>
                </a:solidFill>
              </a:endParaRPr>
            </a:p>
          </p:txBody>
        </p:sp>
        <p:pic>
          <p:nvPicPr>
            <p:cNvPr id="27" name="Bildobjekt 26" descr="1224257-Proline-overlay-GMC.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51784" y="2030835"/>
              <a:ext cx="3122269" cy="1758878"/>
            </a:xfrm>
            <a:prstGeom prst="rect">
              <a:avLst/>
            </a:prstGeom>
            <a:effectLst>
              <a:outerShdw blurRad="50800" dist="50800" dir="2700000" sx="101000" sy="101000" algn="tl" rotWithShape="0">
                <a:srgbClr val="000000">
                  <a:alpha val="18000"/>
                </a:srgbClr>
              </a:outerShdw>
            </a:effectLst>
          </p:spPr>
        </p:pic>
      </p:grpSp>
      <p:sp>
        <p:nvSpPr>
          <p:cNvPr id="24" name="TextBox 23"/>
          <p:cNvSpPr txBox="1"/>
          <p:nvPr/>
        </p:nvSpPr>
        <p:spPr>
          <a:xfrm>
            <a:off x="8544562" y="199226"/>
            <a:ext cx="3767959" cy="618631"/>
          </a:xfrm>
          <a:prstGeom prst="rect">
            <a:avLst/>
          </a:prstGeom>
          <a:solidFill>
            <a:schemeClr val="accent4"/>
          </a:solidFill>
        </p:spPr>
        <p:txBody>
          <a:bodyPr wrap="square" lIns="274320" tIns="182880" rIns="274320" bIns="182880" rtlCol="0" anchor="ctr">
            <a:spAutoFit/>
          </a:bodyPr>
          <a:lstStyle/>
          <a:p>
            <a:pPr>
              <a:lnSpc>
                <a:spcPct val="90000"/>
              </a:lnSpc>
            </a:pPr>
            <a:r>
              <a:rPr lang="en-GB" b="1" dirty="0" smtClean="0">
                <a:solidFill>
                  <a:schemeClr val="bg1"/>
                </a:solidFill>
              </a:rPr>
              <a:t>Simplicity and flexibility</a:t>
            </a:r>
            <a:endParaRPr lang="en-GB" b="1" dirty="0">
              <a:solidFill>
                <a:schemeClr val="bg1"/>
              </a:solidFill>
            </a:endParaRPr>
          </a:p>
        </p:txBody>
      </p:sp>
    </p:spTree>
    <p:extLst>
      <p:ext uri="{BB962C8B-B14F-4D97-AF65-F5344CB8AC3E}">
        <p14:creationId xmlns:p14="http://schemas.microsoft.com/office/powerpoint/2010/main" val="1771498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_16-9_new logo_Implants-Template">
  <a:themeElements>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DS_16_9_fin.potx" id="{8347E96F-7458-4ED4-BA18-4B03D72AA2B0}" vid="{CB7F50BA-1587-4910-816B-B8EF6FC894DB}"/>
    </a:ext>
  </a:extLst>
</a:theme>
</file>

<file path=ppt/theme/theme2.xml><?xml version="1.0" encoding="utf-8"?>
<a:theme xmlns:a="http://schemas.openxmlformats.org/drawingml/2006/main" name="Office Theme">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dd1728fc-9460-4dd0-a268-f9a3c3818728">4</Category>
    <PublishingExpirationDate xmlns="http://schemas.microsoft.com/sharepoint/v3" xsi:nil="true"/>
    <PublishingStartDate xmlns="http://schemas.microsoft.com/sharepoint/v3" xsi:nil="true"/>
    <SharedWithUsers xmlns="0d6f2f7c-2d4a-4bd8-8446-d22239876416">
      <UserInfo>
        <DisplayName>Morris, Carol</DisplayName>
        <AccountId>3978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21798CA81CC141B9C04E105AC0449A" ma:contentTypeVersion="4" ma:contentTypeDescription="Create a new document." ma:contentTypeScope="" ma:versionID="12767c4ac3957ea158c8df6c7df7133a">
  <xsd:schema xmlns:xsd="http://www.w3.org/2001/XMLSchema" xmlns:xs="http://www.w3.org/2001/XMLSchema" xmlns:p="http://schemas.microsoft.com/office/2006/metadata/properties" xmlns:ns1="http://schemas.microsoft.com/sharepoint/v3" xmlns:ns2="0d6f2f7c-2d4a-4bd8-8446-d22239876416" xmlns:ns3="dd1728fc-9460-4dd0-a268-f9a3c3818728" targetNamespace="http://schemas.microsoft.com/office/2006/metadata/properties" ma:root="true" ma:fieldsID="6cc12e2157edc13ae6418c529581ae69" ns1:_="" ns2:_="" ns3:_="">
    <xsd:import namespace="http://schemas.microsoft.com/sharepoint/v3"/>
    <xsd:import namespace="0d6f2f7c-2d4a-4bd8-8446-d22239876416"/>
    <xsd:import namespace="dd1728fc-9460-4dd0-a268-f9a3c3818728"/>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6f2f7c-2d4a-4bd8-8446-d2223987641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1728fc-9460-4dd0-a268-f9a3c3818728" elementFormDefault="qualified">
    <xsd:import namespace="http://schemas.microsoft.com/office/2006/documentManagement/types"/>
    <xsd:import namespace="http://schemas.microsoft.com/office/infopath/2007/PartnerControls"/>
    <xsd:element name="Category" ma:index="11" nillable="true" ma:displayName="Category" ma:list="{1525767e-5eac-4c06-befd-04fac09ab255}" ma:internalName="Category"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48B98E-646E-4220-B738-71A39C0B56C1}">
  <ds:schemaRefs>
    <ds:schemaRef ds:uri="0d6f2f7c-2d4a-4bd8-8446-d222398764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dd1728fc-9460-4dd0-a268-f9a3c3818728"/>
    <ds:schemaRef ds:uri="http://purl.org/dc/terms/"/>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CF5A059B-E038-434A-BC0C-E3E671DDB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6f2f7c-2d4a-4bd8-8446-d22239876416"/>
    <ds:schemaRef ds:uri="dd1728fc-9460-4dd0-a268-f9a3c3818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8BACF0-2A03-4FA6-B906-60683CE271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Presentation_16-9_new logo_Implants-Template</Template>
  <TotalTime>0</TotalTime>
  <Words>2440</Words>
  <Application>Microsoft Office PowerPoint</Application>
  <PresentationFormat>Widescreen</PresentationFormat>
  <Paragraphs>451</Paragraphs>
  <Slides>74</Slides>
  <Notes>26</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74</vt:i4>
      </vt:variant>
    </vt:vector>
  </HeadingPairs>
  <TitlesOfParts>
    <vt:vector size="77" baseType="lpstr">
      <vt:lpstr>Arial</vt:lpstr>
      <vt:lpstr>Wingdings</vt:lpstr>
      <vt:lpstr>Presentation_16-9_new logo_Implants-Template</vt:lpstr>
      <vt:lpstr>Unlocking digital potential Simplant computer guided implant treatment with the Astra Tech Implant System EV </vt:lpstr>
      <vt:lpstr>The Astra Tech Implant System EV design philosophy</vt:lpstr>
      <vt:lpstr>Digitally-driven, crown-down planning</vt:lpstr>
      <vt:lpstr>Guided confidence using  the Simplant SAFE Guide </vt:lpstr>
      <vt:lpstr>Simplant SAFE Guide options</vt:lpstr>
      <vt:lpstr>Simplant SAFE Guide  – with lateral access for  improved accessibility</vt:lpstr>
      <vt:lpstr>The Sleeve-on-Drill concept</vt:lpstr>
      <vt:lpstr>Immediate Smile featuring  Atlantis Abutment</vt:lpstr>
      <vt:lpstr>Guided surgery components – highlights </vt:lpstr>
      <vt:lpstr>User-friendly tray</vt:lpstr>
      <vt:lpstr>Versatile implant designs</vt:lpstr>
      <vt:lpstr>An easy and straightforward  drilling procedure</vt:lpstr>
      <vt:lpstr>Designed for a complete  digital workflow</vt:lpstr>
      <vt:lpstr>Customized ordering system</vt:lpstr>
      <vt:lpstr>Guided surgery components and instruments  Simplant computer guided implant treatment with the Astra Tech Implant System EV </vt:lpstr>
      <vt:lpstr>The system</vt:lpstr>
      <vt:lpstr>Sleeve-on-Drill concept</vt:lpstr>
      <vt:lpstr>The Sleeve-on-Drill concept</vt:lpstr>
      <vt:lpstr>Simplant SAFE Guide  – with lateral access for improved accessibility </vt:lpstr>
      <vt:lpstr>Supported implants and connections</vt:lpstr>
      <vt:lpstr>Tube configuration</vt:lpstr>
      <vt:lpstr>Surgical treatment and drill logics</vt:lpstr>
      <vt:lpstr>Bone classification</vt:lpstr>
      <vt:lpstr>Drilling protocol  – OsseoSpeed EV Straight</vt:lpstr>
      <vt:lpstr>Drilling protocol  – OsseoSpeed EV Conical</vt:lpstr>
      <vt:lpstr>Osteotomy preparation options</vt:lpstr>
      <vt:lpstr>Tray Concept – one tray for all OsseoSpeed EV implants</vt:lpstr>
      <vt:lpstr>Streamline Overlay</vt:lpstr>
      <vt:lpstr>Streamline Overlay</vt:lpstr>
      <vt:lpstr>Proline Overlay</vt:lpstr>
      <vt:lpstr>Proline Overlay</vt:lpstr>
      <vt:lpstr>Drills for two implant lengths</vt:lpstr>
      <vt:lpstr>Dynamic Tube position  – spongious bone preparation</vt:lpstr>
      <vt:lpstr>System logic</vt:lpstr>
      <vt:lpstr>PowerPoint Presentation</vt:lpstr>
      <vt:lpstr>PowerPoint Presentation</vt:lpstr>
      <vt:lpstr>PowerPoint Presentation</vt:lpstr>
      <vt:lpstr>PowerPoint Presentation</vt:lpstr>
      <vt:lpstr>Depth control principles</vt:lpstr>
      <vt:lpstr>Spongious bone preparation</vt:lpstr>
      <vt:lpstr>Soft tissue preparation – Punch</vt:lpstr>
      <vt:lpstr>Cortical bone preparation – Initial Drill</vt:lpstr>
      <vt:lpstr>Cortical bone preparation</vt:lpstr>
      <vt:lpstr>Cortical bone preparation</vt:lpstr>
      <vt:lpstr>Dynamic tube position   – cortical drills</vt:lpstr>
      <vt:lpstr>Implant Driver EV-GS</vt:lpstr>
      <vt:lpstr>EV-Stabilization Abutment</vt:lpstr>
      <vt:lpstr>Immediate Smile featuring Astra Tech Implant System EV</vt:lpstr>
      <vt:lpstr>Immediate Smile featuring  Atlantis Abutment</vt:lpstr>
      <vt:lpstr>Immediate Smile featuring Atlantis Abutment  -Indexing of implant </vt:lpstr>
      <vt:lpstr>PowerPoint Presentation</vt:lpstr>
      <vt:lpstr>The complete digital workflow – overview</vt:lpstr>
      <vt:lpstr>The delivery model</vt:lpstr>
      <vt:lpstr>Base kits</vt:lpstr>
      <vt:lpstr>Case order</vt:lpstr>
      <vt:lpstr>Case order</vt:lpstr>
      <vt:lpstr>Case treatment</vt:lpstr>
      <vt:lpstr>Case treatment</vt:lpstr>
      <vt:lpstr>Case treatment</vt:lpstr>
      <vt:lpstr>Drilling protocol</vt:lpstr>
      <vt:lpstr>Healing protocol options</vt:lpstr>
      <vt:lpstr>Simplant computer guided implant treatment with the Astra Tech Implant System EV  Immediate temporary restoration directly  following implant placement </vt:lpstr>
      <vt:lpstr>EV-PositioningAid  Immediate temporary restoration directly  following the implant placement    </vt:lpstr>
      <vt:lpstr>Application of the EV-PositioningAid</vt:lpstr>
      <vt:lpstr>Application of the EV-PositioningAid</vt:lpstr>
      <vt:lpstr>Application of the EV-PositioningAid</vt:lpstr>
      <vt:lpstr>Application of the EV-PositioningAid</vt:lpstr>
      <vt:lpstr>Application of the EV-PositioningAid</vt:lpstr>
      <vt:lpstr>Application of the EV-PositioningAid</vt:lpstr>
      <vt:lpstr>Application of the EV-PositioningAid</vt:lpstr>
      <vt:lpstr>Application of the EV-PositioningAid</vt:lpstr>
      <vt:lpstr>Summary</vt:lpstr>
      <vt:lpstr>Summary</vt:lpstr>
      <vt:lpstr>Summary </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2016-07-26T20:44:38Z</dcterms:created>
  <dcterms:modified xsi:type="dcterms:W3CDTF">2017-06-14T19:45:54Z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ContentTypeId">
    <vt:lpwstr>0x010100DD21798CA81CC141B9C04E105AC0449A</vt:lpwstr>
  </property>
</Properties>
</file>