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29"/>
  </p:notesMasterIdLst>
  <p:handoutMasterIdLst>
    <p:handoutMasterId r:id="rId30"/>
  </p:handoutMasterIdLst>
  <p:sldIdLst>
    <p:sldId id="390" r:id="rId5"/>
    <p:sldId id="387" r:id="rId6"/>
    <p:sldId id="389" r:id="rId7"/>
    <p:sldId id="312" r:id="rId8"/>
    <p:sldId id="338" r:id="rId9"/>
    <p:sldId id="336" r:id="rId10"/>
    <p:sldId id="308" r:id="rId11"/>
    <p:sldId id="377" r:id="rId12"/>
    <p:sldId id="373" r:id="rId13"/>
    <p:sldId id="299" r:id="rId14"/>
    <p:sldId id="303" r:id="rId15"/>
    <p:sldId id="304" r:id="rId16"/>
    <p:sldId id="295" r:id="rId17"/>
    <p:sldId id="366" r:id="rId18"/>
    <p:sldId id="346" r:id="rId19"/>
    <p:sldId id="347" r:id="rId20"/>
    <p:sldId id="348" r:id="rId21"/>
    <p:sldId id="349" r:id="rId22"/>
    <p:sldId id="370" r:id="rId23"/>
    <p:sldId id="351" r:id="rId24"/>
    <p:sldId id="375" r:id="rId25"/>
    <p:sldId id="379" r:id="rId26"/>
    <p:sldId id="384" r:id="rId27"/>
    <p:sldId id="277"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76">
          <p15:clr>
            <a:srgbClr val="A4A3A4"/>
          </p15:clr>
        </p15:guide>
        <p15:guide id="4" orient="horz">
          <p15:clr>
            <a:srgbClr val="A4A3A4"/>
          </p15:clr>
        </p15:guide>
        <p15:guide id="5" pos="3872">
          <p15:clr>
            <a:srgbClr val="A4A3A4"/>
          </p15:clr>
        </p15:guide>
        <p15:guide id="6" orient="horz" pos="2476">
          <p15:clr>
            <a:srgbClr val="A4A3A4"/>
          </p15:clr>
        </p15:guide>
        <p15:guide id="7" orient="horz" pos="2402">
          <p15:clr>
            <a:srgbClr val="A4A3A4"/>
          </p15:clr>
        </p15:guide>
        <p15:guide id="8" pos="279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4" autoAdjust="0"/>
    <p:restoredTop sz="78797" autoAdjust="0"/>
  </p:normalViewPr>
  <p:slideViewPr>
    <p:cSldViewPr snapToGrid="0" showGuides="1">
      <p:cViewPr varScale="1">
        <p:scale>
          <a:sx n="67" d="100"/>
          <a:sy n="67" d="100"/>
        </p:scale>
        <p:origin x="850" y="67"/>
      </p:cViewPr>
      <p:guideLst>
        <p:guide orient="horz" pos="2160"/>
        <p:guide pos="3840"/>
        <p:guide orient="horz" pos="2176"/>
        <p:guide orient="horz"/>
        <p:guide pos="3872"/>
        <p:guide orient="horz" pos="2476"/>
        <p:guide orient="horz" pos="2402"/>
        <p:guide pos="279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31"/>
    </p:cViewPr>
  </p:sorterViewPr>
  <p:notesViewPr>
    <p:cSldViewPr snapToGrid="0" showGuides="1">
      <p:cViewPr varScale="1">
        <p:scale>
          <a:sx n="68" d="100"/>
          <a:sy n="68" d="100"/>
        </p:scale>
        <p:origin x="3101" y="53"/>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Pladsholder til dato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654657A-DB7C-4792-8F38-D90C0C51FA15}" type="datetimeFigureOut">
              <a:rPr lang="en-GB" smtClean="0"/>
              <a:t>14/06/2017</a:t>
            </a:fld>
            <a:endParaRPr lang="en-GB" dirty="0"/>
          </a:p>
        </p:txBody>
      </p:sp>
      <p:sp>
        <p:nvSpPr>
          <p:cNvPr id="4" name="Pladsholder til sidefod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5" name="Pladsholder til slidenumm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4D580E4-869C-47B4-97E2-9E4FBD178084}" type="slidenum">
              <a:rPr lang="en-GB" smtClean="0"/>
              <a:t>‹#›</a:t>
            </a:fld>
            <a:endParaRPr lang="en-GB" dirty="0"/>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72A38B-F9FA-4036-A084-652409E98F08}" type="datetimeFigureOut">
              <a:rPr lang="en-GB" smtClean="0"/>
              <a:t>14/06/2017</a:t>
            </a:fld>
            <a:endParaRPr lang="en-GB"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9436F85-577F-4A92-A47F-D540A2BCC821}" type="slidenum">
              <a:rPr lang="en-GB" smtClean="0"/>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[xx] and on behalf of the entire Dentsply Sirona Implants team, I am pleased to welcome you to today’s program on OsseoSpeed Profile EV, the latest innovation in the continuous evolution of the Astra Tech Implant System. </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a:t>
            </a:fld>
            <a:endParaRPr lang="en-GB" dirty="0"/>
          </a:p>
        </p:txBody>
      </p:sp>
    </p:spTree>
    <p:extLst>
      <p:ext uri="{BB962C8B-B14F-4D97-AF65-F5344CB8AC3E}">
        <p14:creationId xmlns:p14="http://schemas.microsoft.com/office/powerpoint/2010/main" val="257308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OsseoSpeed</a:t>
            </a:r>
            <a:r>
              <a:rPr lang="sv-SE" b="0" baseline="0" dirty="0" smtClean="0"/>
              <a:t> Profile EV can also support increased case acceptance by allowing you to address patient concerns with treatment time, which can be extended with augmentation procedures. There are also patients who do not want any type of bone augmentation procedure at all. It can also be an option for patients who cannot undergo a bone augmentation procedure due to their current medical condition.</a:t>
            </a:r>
          </a:p>
          <a:p>
            <a:endParaRPr lang="sv-SE" b="0" baseline="0" dirty="0" smtClean="0"/>
          </a:p>
          <a:p>
            <a:r>
              <a:rPr lang="sv-SE" b="0" baseline="0" dirty="0" smtClean="0"/>
              <a:t>By incorporating OsseoSpeed Profile EV into your ”treatment </a:t>
            </a:r>
            <a:r>
              <a:rPr lang="sv-SE" b="0" strike="noStrike" baseline="0" dirty="0" smtClean="0"/>
              <a:t>offering</a:t>
            </a:r>
            <a:r>
              <a:rPr lang="sv-SE" b="0" baseline="0" dirty="0" smtClean="0"/>
              <a:t>” you are able to provide additional treatment options </a:t>
            </a:r>
            <a:r>
              <a:rPr lang="sv-SE" b="0" strike="noStrike" baseline="0" dirty="0" smtClean="0"/>
              <a:t>that help you to better meet </a:t>
            </a:r>
            <a:r>
              <a:rPr lang="sv-SE" b="0" baseline="0" dirty="0" smtClean="0"/>
              <a:t>your patient’s individual needs making it easier for </a:t>
            </a:r>
            <a:r>
              <a:rPr lang="sv-SE" b="0" strike="noStrike" baseline="0" dirty="0" smtClean="0"/>
              <a:t>them to say ”yes” to the proposed treatment plan</a:t>
            </a:r>
            <a:r>
              <a:rPr lang="sv-SE" b="0" baseline="0" dirty="0" smtClean="0"/>
              <a:t>. </a:t>
            </a:r>
            <a:endParaRPr lang="sv-SE" b="0" dirty="0"/>
          </a:p>
        </p:txBody>
      </p:sp>
      <p:sp>
        <p:nvSpPr>
          <p:cNvPr id="4" name="Slide Number Placeholder 3"/>
          <p:cNvSpPr>
            <a:spLocks noGrp="1"/>
          </p:cNvSpPr>
          <p:nvPr>
            <p:ph type="sldNum" sz="quarter" idx="10"/>
          </p:nvPr>
        </p:nvSpPr>
        <p:spPr/>
        <p:txBody>
          <a:bodyPr/>
          <a:lstStyle/>
          <a:p>
            <a:fld id="{49436F85-577F-4A92-A47F-D540A2BCC821}" type="slidenum">
              <a:rPr lang="en-GB" smtClean="0"/>
              <a:t>12</a:t>
            </a:fld>
            <a:endParaRPr lang="en-GB" dirty="0"/>
          </a:p>
        </p:txBody>
      </p:sp>
    </p:spTree>
    <p:extLst>
      <p:ext uri="{BB962C8B-B14F-4D97-AF65-F5344CB8AC3E}">
        <p14:creationId xmlns:p14="http://schemas.microsoft.com/office/powerpoint/2010/main" val="276299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With the innovation of OsseoSpeed Profile EV, you can move to the next level of patient-focused, implant therapy and achieve greater efficiency without compromise. </a:t>
            </a:r>
          </a:p>
          <a:p>
            <a:pPr defTabSz="931774">
              <a:defRPr/>
            </a:pPr>
            <a:endParaRPr lang="en-US" baseline="0" dirty="0" smtClean="0"/>
          </a:p>
          <a:p>
            <a:r>
              <a:rPr lang="en-US" dirty="0"/>
              <a:t>It’s now time to challenge conventional thinking. </a:t>
            </a:r>
          </a:p>
          <a:p>
            <a:endParaRPr lang="en-US" dirty="0"/>
          </a:p>
          <a:p>
            <a:pPr defTabSz="931774">
              <a:defRPr/>
            </a:pPr>
            <a:endParaRPr lang="en-US" baseline="0"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13</a:t>
            </a:fld>
            <a:endParaRPr lang="en-GB" dirty="0"/>
          </a:p>
        </p:txBody>
      </p:sp>
    </p:spTree>
    <p:extLst>
      <p:ext uri="{BB962C8B-B14F-4D97-AF65-F5344CB8AC3E}">
        <p14:creationId xmlns:p14="http://schemas.microsoft.com/office/powerpoint/2010/main" val="382295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charset="0"/>
              </a:rPr>
              <a:t>So what is behind the development of the OsseoSpeed Profile implant?</a:t>
            </a:r>
            <a:endParaRPr lang="en-US" dirty="0"/>
          </a:p>
          <a:p>
            <a:endParaRPr lang="sv-SE" dirty="0"/>
          </a:p>
        </p:txBody>
      </p:sp>
      <p:sp>
        <p:nvSpPr>
          <p:cNvPr id="4" name="Slide Number Placeholder 3"/>
          <p:cNvSpPr>
            <a:spLocks noGrp="1"/>
          </p:cNvSpPr>
          <p:nvPr>
            <p:ph type="sldNum" sz="quarter" idx="10"/>
          </p:nvPr>
        </p:nvSpPr>
        <p:spPr/>
        <p:txBody>
          <a:bodyPr/>
          <a:lstStyle/>
          <a:p>
            <a:fld id="{49436F85-577F-4A92-A47F-D540A2BCC821}" type="slidenum">
              <a:rPr lang="en-GB" smtClean="0"/>
              <a:t>14</a:t>
            </a:fld>
            <a:endParaRPr lang="en-GB" dirty="0"/>
          </a:p>
        </p:txBody>
      </p:sp>
    </p:spTree>
    <p:extLst>
      <p:ext uri="{BB962C8B-B14F-4D97-AF65-F5344CB8AC3E}">
        <p14:creationId xmlns:p14="http://schemas.microsoft.com/office/powerpoint/2010/main" val="2035042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It is a well-known fact that the bone crest resorbs after tooth extraction or tooth loss. Remodeling has been shown to often be more pronounced on the buccal side than on the palatal/lingual side, resulting in a sloped ridge in a palatal/lingual to buccal direction.</a:t>
            </a:r>
          </a:p>
        </p:txBody>
      </p:sp>
      <p:sp>
        <p:nvSpPr>
          <p:cNvPr id="4" name="Slide Number Placeholder 3"/>
          <p:cNvSpPr>
            <a:spLocks noGrp="1"/>
          </p:cNvSpPr>
          <p:nvPr>
            <p:ph type="sldNum" sz="quarter" idx="10"/>
          </p:nvPr>
        </p:nvSpPr>
        <p:spPr/>
        <p:txBody>
          <a:bodyPr/>
          <a:lstStyle/>
          <a:p>
            <a:fld id="{49436F85-577F-4A92-A47F-D540A2BCC821}" type="slidenum">
              <a:rPr lang="en-GB" smtClean="0"/>
              <a:t>15</a:t>
            </a:fld>
            <a:endParaRPr lang="en-GB" dirty="0"/>
          </a:p>
        </p:txBody>
      </p:sp>
    </p:spTree>
    <p:extLst>
      <p:ext uri="{BB962C8B-B14F-4D97-AF65-F5344CB8AC3E}">
        <p14:creationId xmlns:p14="http://schemas.microsoft.com/office/powerpoint/2010/main" val="16576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16</a:t>
            </a:fld>
            <a:endParaRPr lang="en-GB" dirty="0"/>
          </a:p>
        </p:txBody>
      </p:sp>
    </p:spTree>
    <p:extLst>
      <p:ext uri="{BB962C8B-B14F-4D97-AF65-F5344CB8AC3E}">
        <p14:creationId xmlns:p14="http://schemas.microsoft.com/office/powerpoint/2010/main" val="4509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sv-SE" baseline="0" dirty="0" smtClean="0"/>
              <a:t>In a Company Initiated</a:t>
            </a:r>
            <a:r>
              <a:rPr lang="en-GB" altLang="sv-SE" dirty="0" smtClean="0"/>
              <a:t> multicenter study, implants (OsseoSpeed ) were </a:t>
            </a:r>
            <a:r>
              <a:rPr lang="sv-SE" altLang="sv-SE" dirty="0" smtClean="0"/>
              <a:t>placed in extraction sockets and a re-entry surgery was done after 4 months. The main conclusion was that bone remodeling occurs and the reduction</a:t>
            </a:r>
            <a:r>
              <a:rPr lang="sv-SE" altLang="sv-SE" baseline="0" dirty="0" smtClean="0"/>
              <a:t> in the vertical height of the bone crest was more pronounced on the buccal than on the palatal side resulting in a slope in the buccal direction. </a:t>
            </a:r>
            <a:endParaRPr lang="sv-SE" altLang="sv-SE" dirty="0" smtClean="0"/>
          </a:p>
          <a:p>
            <a:endParaRPr lang="sv-SE" altLang="sv-SE" dirty="0" smtClean="0"/>
          </a:p>
          <a:p>
            <a:r>
              <a:rPr lang="en-GB" altLang="sv-SE" dirty="0" smtClean="0"/>
              <a:t>The reduction of the alveolar crest occurs </a:t>
            </a:r>
            <a:r>
              <a:rPr lang="en-GB" altLang="sv-SE" u="sng" dirty="0" smtClean="0"/>
              <a:t>despite </a:t>
            </a:r>
            <a:r>
              <a:rPr lang="en-GB" altLang="sv-SE" dirty="0" smtClean="0"/>
              <a:t>the placement of an implant directly into the socket.</a:t>
            </a:r>
          </a:p>
          <a:p>
            <a:endParaRPr lang="en-GB" altLang="sv-SE" dirty="0" smtClean="0"/>
          </a:p>
          <a:p>
            <a:pPr eaLnBrk="1" hangingPunct="1">
              <a:lnSpc>
                <a:spcPct val="90000"/>
              </a:lnSpc>
              <a:spcBef>
                <a:spcPct val="0"/>
              </a:spcBef>
              <a:buClr>
                <a:srgbClr val="0047B6"/>
              </a:buClr>
              <a:buFontTx/>
              <a:buNone/>
            </a:pPr>
            <a:r>
              <a:rPr lang="sv-SE" altLang="sv-SE" dirty="0">
                <a:solidFill>
                  <a:srgbClr val="404040"/>
                </a:solidFill>
                <a:latin typeface="Arial" charset="0"/>
              </a:rPr>
              <a:t>Reference:</a:t>
            </a:r>
            <a:endParaRPr lang="en-US" altLang="sv-SE" dirty="0">
              <a:solidFill>
                <a:srgbClr val="404040"/>
              </a:solidFill>
              <a:latin typeface="Arial" charset="0"/>
            </a:endParaRPr>
          </a:p>
          <a:p>
            <a:pPr eaLnBrk="1" hangingPunct="1">
              <a:lnSpc>
                <a:spcPct val="90000"/>
              </a:lnSpc>
              <a:spcBef>
                <a:spcPct val="0"/>
              </a:spcBef>
              <a:buClr>
                <a:srgbClr val="0047B6"/>
              </a:buClr>
              <a:buFontTx/>
              <a:buNone/>
            </a:pPr>
            <a:r>
              <a:rPr lang="en-US" altLang="sv-SE" dirty="0">
                <a:solidFill>
                  <a:srgbClr val="404040"/>
                </a:solidFill>
                <a:latin typeface="Arial" charset="0"/>
              </a:rPr>
              <a:t>A prospective, randomized-controlled clinical trial to evaluate bone preservation using implants with different geometry placed into extraction sockets in the maxilla</a:t>
            </a:r>
          </a:p>
          <a:p>
            <a:pPr>
              <a:buClr>
                <a:srgbClr val="0047B6"/>
              </a:buClr>
              <a:buFontTx/>
              <a:buNone/>
            </a:pPr>
            <a:r>
              <a:rPr lang="en-US" altLang="sv-SE" sz="1100" dirty="0">
                <a:solidFill>
                  <a:srgbClr val="000000"/>
                </a:solidFill>
              </a:rPr>
              <a:t>Sanz M., Cecchinato D., Ferrus J., Pjetursson E. B., Lang N. P. and Lindhe J. </a:t>
            </a:r>
          </a:p>
          <a:p>
            <a:pPr>
              <a:buClr>
                <a:srgbClr val="0047B6"/>
              </a:buClr>
              <a:buFontTx/>
              <a:buNone/>
            </a:pPr>
            <a:r>
              <a:rPr lang="en-US" altLang="sv-SE" sz="1100" i="1" dirty="0">
                <a:solidFill>
                  <a:srgbClr val="000000"/>
                </a:solidFill>
              </a:rPr>
              <a:t>Clin Oral Impl Res 2010;21(1):13-21</a:t>
            </a:r>
          </a:p>
          <a:p>
            <a:endParaRPr lang="sv-SE" dirty="0" smtClean="0"/>
          </a:p>
          <a:p>
            <a:r>
              <a:rPr lang="en-US" altLang="sv-SE" dirty="0" smtClean="0"/>
              <a:t>Other studies also report</a:t>
            </a:r>
            <a:r>
              <a:rPr lang="en-US" altLang="sv-SE" baseline="0" dirty="0" smtClean="0"/>
              <a:t> on </a:t>
            </a:r>
            <a:r>
              <a:rPr lang="en-US" altLang="sv-SE" dirty="0" smtClean="0"/>
              <a:t>similar findings.</a:t>
            </a:r>
          </a:p>
          <a:p>
            <a:endParaRPr lang="sv-SE" altLang="sv-SE" dirty="0" smtClean="0"/>
          </a:p>
          <a:p>
            <a:pPr defTabSz="931774" eaLnBrk="0" fontAlgn="base" hangingPunct="0">
              <a:spcBef>
                <a:spcPct val="30000"/>
              </a:spcBef>
              <a:spcAft>
                <a:spcPct val="0"/>
              </a:spcAft>
              <a:defRPr/>
            </a:pPr>
            <a:endParaRPr lang="en-US" dirty="0" smtClean="0"/>
          </a:p>
          <a:p>
            <a:endParaRPr lang="en-US" altLang="sv-SE" dirty="0" smtClean="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17</a:t>
            </a:fld>
            <a:endParaRPr lang="en-GB" dirty="0"/>
          </a:p>
        </p:txBody>
      </p:sp>
    </p:spTree>
    <p:extLst>
      <p:ext uri="{BB962C8B-B14F-4D97-AF65-F5344CB8AC3E}">
        <p14:creationId xmlns:p14="http://schemas.microsoft.com/office/powerpoint/2010/main" val="118809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Will self-play</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18</a:t>
            </a:fld>
            <a:endParaRPr lang="en-GB" dirty="0"/>
          </a:p>
        </p:txBody>
      </p:sp>
    </p:spTree>
    <p:extLst>
      <p:ext uri="{BB962C8B-B14F-4D97-AF65-F5344CB8AC3E}">
        <p14:creationId xmlns:p14="http://schemas.microsoft.com/office/powerpoint/2010/main" val="363447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alveolar ridge has a sloped profile, a flat-top implant does not fit well - the placement has to be a compromise. Let me show you.</a:t>
            </a:r>
          </a:p>
          <a:p>
            <a:endParaRPr lang="en-US" dirty="0" smtClean="0"/>
          </a:p>
          <a:p>
            <a:r>
              <a:rPr lang="en-US" dirty="0" smtClean="0"/>
              <a:t>(image 1) If an implant is positioned level with the lingual marginal bone, the implant neck is exposed and the esthetic result is compromised. This situation may require complimentary</a:t>
            </a:r>
            <a:r>
              <a:rPr lang="en-US" baseline="0" dirty="0" smtClean="0"/>
              <a:t> </a:t>
            </a:r>
            <a:r>
              <a:rPr lang="en-US" dirty="0" smtClean="0"/>
              <a:t>bone</a:t>
            </a:r>
            <a:r>
              <a:rPr lang="en-US" baseline="0" dirty="0" smtClean="0"/>
              <a:t> augmentation procedures prior to implant placement.</a:t>
            </a:r>
            <a:endParaRPr lang="en-US" dirty="0" smtClean="0"/>
          </a:p>
          <a:p>
            <a:endParaRPr lang="en-US" dirty="0" smtClean="0"/>
          </a:p>
          <a:p>
            <a:r>
              <a:rPr lang="en-US" dirty="0" smtClean="0"/>
              <a:t>(image 2) When positioned level with the buccal marginal bone, the unsupported palatal/lingual marginal bone will be lost. The mesial and distal marginal bone levels, as well as soft tissue height, are compromised. </a:t>
            </a:r>
          </a:p>
          <a:p>
            <a:endParaRPr lang="en-US" dirty="0" smtClean="0"/>
          </a:p>
          <a:p>
            <a:r>
              <a:rPr lang="en-US" dirty="0" smtClean="0"/>
              <a:t>(Image 3) With OsseoSpeed™ Profile EV, you don’t have to compromise between marginal bone levels and esthetics in sloped ridge situations. Because bone-to-implant support is three-dimensional, it is important to have marginal bone support around the entire implant.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19</a:t>
            </a:fld>
            <a:endParaRPr lang="en-GB" dirty="0"/>
          </a:p>
        </p:txBody>
      </p:sp>
    </p:spTree>
    <p:extLst>
      <p:ext uri="{BB962C8B-B14F-4D97-AF65-F5344CB8AC3E}">
        <p14:creationId xmlns:p14="http://schemas.microsoft.com/office/powerpoint/2010/main" val="212482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Will self-play</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20</a:t>
            </a:fld>
            <a:endParaRPr lang="en-GB" dirty="0"/>
          </a:p>
        </p:txBody>
      </p:sp>
    </p:spTree>
    <p:extLst>
      <p:ext uri="{BB962C8B-B14F-4D97-AF65-F5344CB8AC3E}">
        <p14:creationId xmlns:p14="http://schemas.microsoft.com/office/powerpoint/2010/main" val="1255773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
            </a:r>
            <a:r>
              <a:rPr lang="en-US" baseline="0" dirty="0" smtClean="0"/>
              <a:t>ith OsseoSpeed Profile EV, you can count on surgical flexibility and restorative ease</a:t>
            </a:r>
            <a:r>
              <a:rPr lang="en-US" b="0" baseline="0" dirty="0" smtClean="0"/>
              <a:t>. One key design aspect is the</a:t>
            </a:r>
            <a:r>
              <a:rPr lang="en-US" b="1" baseline="0" dirty="0" smtClean="0"/>
              <a:t> </a:t>
            </a:r>
            <a:r>
              <a:rPr lang="en-US" b="0" baseline="0" dirty="0" smtClean="0"/>
              <a:t>one-position-only placement of restorative components which ensures an accurate and predictable workflow. With the recent introduction of the Small Tray EV, you can create a kit just for your sloped anatomy cases.</a:t>
            </a:r>
            <a:endParaRPr lang="en-US" b="0" dirty="0"/>
          </a:p>
        </p:txBody>
      </p:sp>
      <p:sp>
        <p:nvSpPr>
          <p:cNvPr id="4" name="Slide Number Placeholder 3"/>
          <p:cNvSpPr>
            <a:spLocks noGrp="1"/>
          </p:cNvSpPr>
          <p:nvPr>
            <p:ph type="sldNum" sz="quarter" idx="10"/>
          </p:nvPr>
        </p:nvSpPr>
        <p:spPr/>
        <p:txBody>
          <a:bodyPr/>
          <a:lstStyle/>
          <a:p>
            <a:fld id="{49436F85-577F-4A92-A47F-D540A2BCC821}" type="slidenum">
              <a:rPr lang="en-GB" smtClean="0"/>
              <a:t>21</a:t>
            </a:fld>
            <a:endParaRPr lang="en-GB" dirty="0"/>
          </a:p>
        </p:txBody>
      </p:sp>
    </p:spTree>
    <p:extLst>
      <p:ext uri="{BB962C8B-B14F-4D97-AF65-F5344CB8AC3E}">
        <p14:creationId xmlns:p14="http://schemas.microsoft.com/office/powerpoint/2010/main" val="265893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sv-SE" baseline="0" dirty="0" smtClean="0"/>
              <a:t>So why </a:t>
            </a:r>
            <a:r>
              <a:rPr lang="sv-SE" b="0" baseline="0" dirty="0" smtClean="0"/>
              <a:t>use </a:t>
            </a:r>
            <a:r>
              <a:rPr lang="sv-SE" baseline="0" dirty="0" smtClean="0"/>
              <a:t>an implant designed for a sloping anatomy?</a:t>
            </a:r>
          </a:p>
          <a:p>
            <a:pPr defTabSz="931774">
              <a:defRPr/>
            </a:pPr>
            <a:endParaRPr lang="sv-SE" baseline="0" dirty="0" smtClean="0"/>
          </a:p>
          <a:p>
            <a:pPr defTabSz="931774">
              <a:defRPr/>
            </a:pPr>
            <a:r>
              <a:rPr lang="sv-SE" baseline="0" dirty="0" smtClean="0"/>
              <a:t>According to </a:t>
            </a:r>
            <a:r>
              <a:rPr lang="sv-SE" b="0" baseline="0" dirty="0" smtClean="0">
                <a:solidFill>
                  <a:srgbClr val="FF0000"/>
                </a:solidFill>
              </a:rPr>
              <a:t>67 </a:t>
            </a:r>
            <a:r>
              <a:rPr lang="sv-SE" baseline="0" dirty="0" smtClean="0"/>
              <a:t>clinicians surveyed – on average, they estimate that </a:t>
            </a:r>
            <a:r>
              <a:rPr lang="sv-SE" dirty="0" smtClean="0"/>
              <a:t>38% of all implant</a:t>
            </a:r>
            <a:r>
              <a:rPr lang="sv-SE" baseline="0" dirty="0" smtClean="0"/>
              <a:t> sites present with a sloped ridge. Furthermore, according to the survey, the need for augmentation was reduced in</a:t>
            </a:r>
            <a:r>
              <a:rPr lang="sv-SE" b="0" baseline="0" dirty="0" smtClean="0"/>
              <a:t> an average of</a:t>
            </a:r>
            <a:r>
              <a:rPr lang="sv-SE" baseline="0" dirty="0" smtClean="0"/>
              <a:t> 58% of those cases as a result of using the OsseoSpeed Profile implant.</a:t>
            </a:r>
          </a:p>
          <a:p>
            <a:endParaRPr lang="sv-SE" dirty="0"/>
          </a:p>
        </p:txBody>
      </p:sp>
      <p:sp>
        <p:nvSpPr>
          <p:cNvPr id="4" name="Slide Number Placeholder 3"/>
          <p:cNvSpPr>
            <a:spLocks noGrp="1"/>
          </p:cNvSpPr>
          <p:nvPr>
            <p:ph type="sldNum" sz="quarter" idx="10"/>
          </p:nvPr>
        </p:nvSpPr>
        <p:spPr/>
        <p:txBody>
          <a:bodyPr/>
          <a:lstStyle/>
          <a:p>
            <a:fld id="{49436F85-577F-4A92-A47F-D540A2BCC821}" type="slidenum">
              <a:rPr lang="en-GB" smtClean="0"/>
              <a:t>4</a:t>
            </a:fld>
            <a:endParaRPr lang="en-GB" dirty="0"/>
          </a:p>
        </p:txBody>
      </p:sp>
    </p:spTree>
    <p:extLst>
      <p:ext uri="{BB962C8B-B14F-4D97-AF65-F5344CB8AC3E}">
        <p14:creationId xmlns:p14="http://schemas.microsoft.com/office/powerpoint/2010/main" val="2678124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Just like with the Astra Tech Implant System EV, OsseoSpeed Profile EV’s design philosophy is based on the natural dentition utilizing a site-specific, crown-down approach supported by an intuitive surgical protocol and a simple prosthetic workflow, for increased confidence and satisfaction of all members of the treatment team. </a:t>
            </a:r>
          </a:p>
          <a:p>
            <a:endParaRPr lang="sv-SE" baseline="0" dirty="0" smtClean="0"/>
          </a:p>
          <a:p>
            <a:r>
              <a:rPr lang="sv-SE" baseline="0" dirty="0" smtClean="0"/>
              <a:t>The foundation of this evolutionary step remains the unique Astra Tech Implant System BioManagement Complex, well-documented for its long term marginal bone maintenance and esthetic results. </a:t>
            </a:r>
          </a:p>
          <a:p>
            <a:endParaRPr lang="sv-SE" dirty="0"/>
          </a:p>
        </p:txBody>
      </p:sp>
      <p:sp>
        <p:nvSpPr>
          <p:cNvPr id="4" name="Slide Number Placeholder 3"/>
          <p:cNvSpPr>
            <a:spLocks noGrp="1"/>
          </p:cNvSpPr>
          <p:nvPr>
            <p:ph type="sldNum" sz="quarter" idx="10"/>
          </p:nvPr>
        </p:nvSpPr>
        <p:spPr/>
        <p:txBody>
          <a:bodyPr/>
          <a:lstStyle/>
          <a:p>
            <a:fld id="{49436F85-577F-4A92-A47F-D540A2BCC821}" type="slidenum">
              <a:rPr lang="en-GB" smtClean="0"/>
              <a:t>22</a:t>
            </a:fld>
            <a:endParaRPr lang="en-GB" dirty="0"/>
          </a:p>
        </p:txBody>
      </p:sp>
    </p:spTree>
    <p:extLst>
      <p:ext uri="{BB962C8B-B14F-4D97-AF65-F5344CB8AC3E}">
        <p14:creationId xmlns:p14="http://schemas.microsoft.com/office/powerpoint/2010/main" val="838657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With OsseoSpeed Profile EV, you can:</a:t>
            </a:r>
          </a:p>
          <a:p>
            <a:r>
              <a:rPr lang="en-GB" dirty="0">
                <a:solidFill>
                  <a:srgbClr val="0000FF"/>
                </a:solidFill>
              </a:rPr>
              <a:t/>
            </a:r>
            <a:br>
              <a:rPr lang="en-GB" dirty="0">
                <a:solidFill>
                  <a:srgbClr val="0000FF"/>
                </a:solidFill>
              </a:rPr>
            </a:br>
            <a:r>
              <a:rPr lang="en-GB" dirty="0">
                <a:solidFill>
                  <a:srgbClr val="0000FF"/>
                </a:solidFill>
              </a:rPr>
              <a:t>READ BULLETS</a:t>
            </a:r>
          </a:p>
          <a:p>
            <a:endParaRPr lang="sv-SE" dirty="0" smtClean="0"/>
          </a:p>
          <a:p>
            <a:endParaRPr lang="sv-SE" dirty="0" smtClean="0"/>
          </a:p>
          <a:p>
            <a:pPr defTabSz="931774" eaLnBrk="0" fontAlgn="base" hangingPunct="0">
              <a:spcBef>
                <a:spcPct val="30000"/>
              </a:spcBef>
              <a:spcAft>
                <a:spcPct val="0"/>
              </a:spcAf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85764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smtClean="0"/>
              <a:t>This means that by using OsseoSpeed Profile</a:t>
            </a:r>
            <a:r>
              <a:rPr lang="sv-SE" b="0" baseline="0" dirty="0" smtClean="0"/>
              <a:t> EV, </a:t>
            </a:r>
            <a:r>
              <a:rPr lang="sv-SE" b="0" dirty="0" smtClean="0"/>
              <a:t>you can reduce</a:t>
            </a:r>
            <a:r>
              <a:rPr lang="sv-SE" b="0" baseline="0" dirty="0" smtClean="0"/>
              <a:t> treatment time by eliminating the need </a:t>
            </a:r>
            <a:r>
              <a:rPr lang="sv-SE" b="0" dirty="0" smtClean="0"/>
              <a:t>for augmentation procedures for at least one out of every five implant cases</a:t>
            </a:r>
            <a:r>
              <a:rPr lang="sv-SE" b="0" baseline="0" dirty="0" smtClean="0"/>
              <a:t>.</a:t>
            </a:r>
          </a:p>
          <a:p>
            <a:endParaRPr lang="sv-SE"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5</a:t>
            </a:fld>
            <a:endParaRPr lang="en-GB" dirty="0"/>
          </a:p>
        </p:txBody>
      </p:sp>
    </p:spTree>
    <p:extLst>
      <p:ext uri="{BB962C8B-B14F-4D97-AF65-F5344CB8AC3E}">
        <p14:creationId xmlns:p14="http://schemas.microsoft.com/office/powerpoint/2010/main" val="13191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In fact, cases where a sloped ridge is present, are so prevalent,</a:t>
            </a:r>
            <a:r>
              <a:rPr lang="sv-SE" dirty="0" smtClean="0"/>
              <a:t> that implant manufacturers</a:t>
            </a:r>
            <a:r>
              <a:rPr lang="sv-SE" baseline="0" dirty="0" smtClean="0"/>
              <a:t> have to provide additional guidance on how to manipulate a flat-top implant to best fit the sloping anatomy.</a:t>
            </a:r>
            <a:endParaRPr lang="sv-SE"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6</a:t>
            </a:fld>
            <a:endParaRPr lang="en-GB" dirty="0"/>
          </a:p>
        </p:txBody>
      </p:sp>
    </p:spTree>
    <p:extLst>
      <p:ext uri="{BB962C8B-B14F-4D97-AF65-F5344CB8AC3E}">
        <p14:creationId xmlns:p14="http://schemas.microsoft.com/office/powerpoint/2010/main" val="422921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isn’t it time</a:t>
            </a:r>
            <a:r>
              <a:rPr lang="en-US" baseline="0" dirty="0" smtClean="0"/>
              <a:t> to challenge conventional thinking?</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7</a:t>
            </a:fld>
            <a:endParaRPr lang="en-GB" dirty="0"/>
          </a:p>
        </p:txBody>
      </p:sp>
    </p:spTree>
    <p:extLst>
      <p:ext uri="{BB962C8B-B14F-4D97-AF65-F5344CB8AC3E}">
        <p14:creationId xmlns:p14="http://schemas.microsoft.com/office/powerpoint/2010/main" val="388406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Because this patented implant</a:t>
            </a:r>
            <a:r>
              <a:rPr lang="en-US" b="0" baseline="0" dirty="0" smtClean="0"/>
              <a:t> </a:t>
            </a:r>
            <a:r>
              <a:rPr lang="en-US" b="0" dirty="0" smtClean="0"/>
              <a:t>is specifically designed for sloped ridge situations, the marginal bone is preserved and the soft tissue is supported 360 degrees</a:t>
            </a:r>
            <a:r>
              <a:rPr lang="en-US" b="0" baseline="0" dirty="0" smtClean="0"/>
              <a:t> around </a:t>
            </a:r>
            <a:r>
              <a:rPr lang="en-US" b="0" dirty="0" smtClean="0"/>
              <a:t>the implant. </a:t>
            </a:r>
            <a:r>
              <a:rPr lang="en-US" dirty="0"/>
              <a:t>The implant can be used for single, partial or fully edentulous cases. F</a:t>
            </a:r>
            <a:r>
              <a:rPr lang="en-US" b="0" dirty="0" smtClean="0"/>
              <a:t>or</a:t>
            </a:r>
            <a:r>
              <a:rPr lang="en-US" b="0" baseline="0" dirty="0" smtClean="0"/>
              <a:t> full flexibility, there are solutions for </a:t>
            </a:r>
            <a:r>
              <a:rPr lang="en-US" dirty="0"/>
              <a:t>cement-, screw- and attachment-retained restorations.</a:t>
            </a:r>
            <a:endParaRPr lang="sv-SE" b="0" dirty="0" smtClean="0"/>
          </a:p>
          <a:p>
            <a:pPr defTabSz="931774" eaLnBrk="0" fontAlgn="base" hangingPunct="0">
              <a:spcBef>
                <a:spcPct val="30000"/>
              </a:spcBef>
              <a:spcAft>
                <a:spcPct val="0"/>
              </a:spcAf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8</a:t>
            </a:fld>
            <a:endParaRPr lang="en-GB" dirty="0"/>
          </a:p>
        </p:txBody>
      </p:sp>
    </p:spTree>
    <p:extLst>
      <p:ext uri="{BB962C8B-B14F-4D97-AF65-F5344CB8AC3E}">
        <p14:creationId xmlns:p14="http://schemas.microsoft.com/office/powerpoint/2010/main" val="421267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An anatomically-designed implant helps you to maximize the existing bone. Consider this: for every case, you work hard to keep every millimeter of bone possible to achieve the best possible outcome for you patients.  However, it is also a fact that when a conventional, flat-top, implant is placed into a sloped ridge, the bone is often flattened or left unsupported, resulting in resorption over time. So why loose this valuable bone when there is an alternative to maximize the existing bone?</a:t>
            </a:r>
          </a:p>
          <a:p>
            <a:endParaRPr lang="en-US" dirty="0">
              <a:solidFill>
                <a:srgbClr val="FF0000"/>
              </a:solidFill>
            </a:endParaRPr>
          </a:p>
          <a:p>
            <a:r>
              <a:rPr lang="en-US" dirty="0">
                <a:solidFill>
                  <a:srgbClr val="FF0000"/>
                </a:solidFill>
              </a:rPr>
              <a:t>With OsseoSpeed Profile EV, you can leverage the unique implant design to follow the natural contours of the sloped anatomy, maximizing the existing bone, for optimized esthetics and marginal bone preservation</a:t>
            </a:r>
            <a:r>
              <a:rPr lang="en-US" dirty="0"/>
              <a:t>.</a:t>
            </a:r>
          </a:p>
          <a:p>
            <a:endParaRPr lang="en-US" b="1" dirty="0"/>
          </a:p>
          <a:p>
            <a:r>
              <a:rPr lang="en-US" b="1" dirty="0"/>
              <a:t>(</a:t>
            </a:r>
            <a:r>
              <a:rPr lang="en-US" dirty="0"/>
              <a:t>Make sure to walk the audience through the clinical examples. Remind them of that bone is sloping in many different directions and by using their clinical creativity they will find numerous ways to maximize the existing bone</a:t>
            </a:r>
            <a:r>
              <a:rPr lang="en-US" b="1" dirty="0"/>
              <a:t>.)</a:t>
            </a:r>
            <a:endParaRPr lang="en-US" b="1" i="0" baseline="0"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9</a:t>
            </a:fld>
            <a:endParaRPr lang="en-GB" dirty="0"/>
          </a:p>
        </p:txBody>
      </p:sp>
    </p:spTree>
    <p:extLst>
      <p:ext uri="{BB962C8B-B14F-4D97-AF65-F5344CB8AC3E}">
        <p14:creationId xmlns:p14="http://schemas.microsoft.com/office/powerpoint/2010/main" val="400577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baseline="0" dirty="0" smtClean="0"/>
              <a:t>OsseoSpeed Profile EV is backed by extensive scientific documentation  – giving peace of mind and confidence for you and your patients. </a:t>
            </a:r>
            <a:endParaRPr lang="en-US" dirty="0"/>
          </a:p>
          <a:p>
            <a:endParaRPr lang="sv-SE" dirty="0"/>
          </a:p>
          <a:p>
            <a:r>
              <a:rPr lang="sv-SE" dirty="0"/>
              <a:t>There are a number of ongoing studies sponsored by DENTSPLY Implants, covering: </a:t>
            </a:r>
            <a:endParaRPr lang="en-US" dirty="0"/>
          </a:p>
          <a:p>
            <a:r>
              <a:rPr lang="en-US" dirty="0"/>
              <a:t>-250 patients and 300 implants </a:t>
            </a:r>
          </a:p>
          <a:p>
            <a:r>
              <a:rPr lang="en-US" dirty="0"/>
              <a:t>-Healed ridges and extraction sockets </a:t>
            </a:r>
          </a:p>
          <a:p>
            <a:r>
              <a:rPr lang="en-US" dirty="0"/>
              <a:t>-Up to three years follow-up </a:t>
            </a:r>
          </a:p>
          <a:p>
            <a:endParaRPr lang="en-US" dirty="0"/>
          </a:p>
          <a:p>
            <a:r>
              <a:rPr lang="en-US" dirty="0"/>
              <a:t>The main conclusions are:</a:t>
            </a:r>
          </a:p>
          <a:p>
            <a:r>
              <a:rPr lang="en-US" dirty="0"/>
              <a:t>- High implant survival rate </a:t>
            </a:r>
          </a:p>
          <a:p>
            <a:r>
              <a:rPr lang="en-US" dirty="0"/>
              <a:t>- Stable hard and soft tissue levels </a:t>
            </a:r>
          </a:p>
          <a:p>
            <a:r>
              <a:rPr lang="en-US" dirty="0"/>
              <a:t>- Preserved discrepancies between buccal and lingual bone levels </a:t>
            </a:r>
          </a:p>
          <a:p>
            <a:endParaRPr lang="en-US" dirty="0"/>
          </a:p>
          <a:p>
            <a:endParaRPr lang="en-US" b="1" baseline="0" dirty="0" smtClean="0"/>
          </a:p>
          <a:p>
            <a:endParaRPr lang="en-US" baseline="0"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10</a:t>
            </a:fld>
            <a:endParaRPr lang="en-GB" dirty="0"/>
          </a:p>
        </p:txBody>
      </p:sp>
    </p:spTree>
    <p:extLst>
      <p:ext uri="{BB962C8B-B14F-4D97-AF65-F5344CB8AC3E}">
        <p14:creationId xmlns:p14="http://schemas.microsoft.com/office/powerpoint/2010/main" val="248954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handle your sloped ridge situations today when using a traditional flat-topped implant? </a:t>
            </a:r>
          </a:p>
          <a:p>
            <a:r>
              <a:rPr lang="en-US" dirty="0"/>
              <a:t>Are you spending time on site reconstruction, alveoloplasty procedures, local or horizontal bone augmentation?</a:t>
            </a:r>
          </a:p>
          <a:p>
            <a:r>
              <a:rPr lang="en-US" dirty="0"/>
              <a:t>How do you manage the additional considerations for high risk patients with a complex medical history who are in need of these procedures? </a:t>
            </a:r>
            <a:endParaRPr lang="sv-SE" dirty="0"/>
          </a:p>
          <a:p>
            <a:endParaRPr lang="sv-SE" dirty="0"/>
          </a:p>
          <a:p>
            <a:r>
              <a:rPr lang="en-US" dirty="0"/>
              <a:t>By avoiding unnecessary augmentation procedures you can reduce the complexity and manage your risk-patients more easily. </a:t>
            </a:r>
          </a:p>
          <a:p>
            <a:r>
              <a:rPr lang="en-US" b="1" dirty="0"/>
              <a:t> </a:t>
            </a:r>
            <a:endParaRPr lang="sv-SE" dirty="0"/>
          </a:p>
          <a:p>
            <a:endParaRPr lang="sv-SE" dirty="0"/>
          </a:p>
          <a:p>
            <a:r>
              <a:rPr lang="sv-SE" dirty="0"/>
              <a:t> </a:t>
            </a:r>
          </a:p>
        </p:txBody>
      </p:sp>
      <p:sp>
        <p:nvSpPr>
          <p:cNvPr id="4" name="Slide Number Placeholder 3"/>
          <p:cNvSpPr>
            <a:spLocks noGrp="1"/>
          </p:cNvSpPr>
          <p:nvPr>
            <p:ph type="sldNum" sz="quarter" idx="10"/>
          </p:nvPr>
        </p:nvSpPr>
        <p:spPr/>
        <p:txBody>
          <a:bodyPr/>
          <a:lstStyle/>
          <a:p>
            <a:fld id="{49436F85-577F-4A92-A47F-D540A2BCC821}" type="slidenum">
              <a:rPr lang="en-GB" smtClean="0"/>
              <a:t>11</a:t>
            </a:fld>
            <a:endParaRPr lang="en-GB" dirty="0"/>
          </a:p>
        </p:txBody>
      </p:sp>
    </p:spTree>
    <p:extLst>
      <p:ext uri="{BB962C8B-B14F-4D97-AF65-F5344CB8AC3E}">
        <p14:creationId xmlns:p14="http://schemas.microsoft.com/office/powerpoint/2010/main" val="418145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smtClean="0"/>
          </a:p>
        </p:txBody>
      </p:sp>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
        <p:nvSpPr>
          <p:cNvPr id="2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9365705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26647041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40378562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smtClean="0"/>
          </a:p>
        </p:txBody>
      </p:sp>
    </p:spTree>
    <p:extLst>
      <p:ext uri="{BB962C8B-B14F-4D97-AF65-F5344CB8AC3E}">
        <p14:creationId xmlns:p14="http://schemas.microsoft.com/office/powerpoint/2010/main" val="8988877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spTree>
    <p:extLst>
      <p:ext uri="{BB962C8B-B14F-4D97-AF65-F5344CB8AC3E}">
        <p14:creationId xmlns:p14="http://schemas.microsoft.com/office/powerpoint/2010/main" val="7194695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B">
    <p:bg>
      <p:bgPr>
        <a:solidFill>
          <a:schemeClr val="tx2"/>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bg1"/>
                </a:solidFill>
              </a:defRPr>
            </a:lvl1pPr>
          </a:lstStyle>
          <a:p>
            <a:r>
              <a:rPr lang="en-US" smtClean="0"/>
              <a:t>Click to edit Master title style</a:t>
            </a:r>
            <a:endParaRPr lang="en-GB" dirty="0" smtClean="0"/>
          </a:p>
        </p:txBody>
      </p:sp>
    </p:spTree>
    <p:extLst>
      <p:ext uri="{BB962C8B-B14F-4D97-AF65-F5344CB8AC3E}">
        <p14:creationId xmlns:p14="http://schemas.microsoft.com/office/powerpoint/2010/main" val="7775275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 y="-1535009"/>
              <a:ext cx="11530013" cy="91494"/>
            </a:xfrm>
            <a:prstGeom prst="rect">
              <a:avLst/>
            </a:prstGeom>
          </p:spPr>
        </p:pic>
        <p:pic>
          <p:nvPicPr>
            <p:cNvPr id="19" name="Billede 18"/>
            <p:cNvPicPr>
              <a:picLocks noChangeAspect="1"/>
            </p:cNvPicPr>
            <p:nvPr userDrawn="1"/>
          </p:nvPicPr>
          <p:blipFill>
            <a:blip r:embed="rId3" cstate="print">
              <a:lum bright="100000"/>
              <a:extLst>
                <a:ext uri="{28A0092B-C50C-407E-A947-70E740481C1C}">
                  <a14:useLocalDpi xmlns:a14="http://schemas.microsoft.com/office/drawing/2010/main" val="0"/>
                </a:ext>
              </a:extLst>
            </a:blip>
            <a:stretch>
              <a:fillRect/>
            </a:stretch>
          </p:blipFill>
          <p:spPr>
            <a:xfrm>
              <a:off x="10384221" y="-1214074"/>
              <a:ext cx="1505262" cy="427995"/>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p>
          </p:txBody>
        </p:sp>
      </p:grpSp>
    </p:spTree>
    <p:extLst>
      <p:ext uri="{BB962C8B-B14F-4D97-AF65-F5344CB8AC3E}">
        <p14:creationId xmlns:p14="http://schemas.microsoft.com/office/powerpoint/2010/main" val="108972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smtClean="0"/>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0118664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8992678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88777"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338513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3" name="Content Placeholder 2"/>
          <p:cNvSpPr>
            <a:spLocks noGrp="1"/>
          </p:cNvSpPr>
          <p:nvPr>
            <p:ph sz="half" idx="1" hasCustomPrompt="1"/>
          </p:nvPr>
        </p:nvSpPr>
        <p:spPr>
          <a:xfrm>
            <a:off x="331200" y="1825625"/>
            <a:ext cx="11529599" cy="3943350"/>
          </a:xfrm>
        </p:spPr>
        <p:txBody>
          <a:bodyPr/>
          <a:lstStyle>
            <a:lvl1pPr marL="0" indent="0">
              <a:buNone/>
              <a:defRPr/>
            </a:lvl1pPr>
          </a:lstStyle>
          <a:p>
            <a:r>
              <a:rPr lang="en-GB" dirty="0" smtClean="0"/>
              <a:t>Click to edit</a:t>
            </a:r>
            <a:endParaRPr lang="en-GB" dirty="0"/>
          </a:p>
        </p:txBody>
      </p:sp>
    </p:spTree>
    <p:extLst>
      <p:ext uri="{BB962C8B-B14F-4D97-AF65-F5344CB8AC3E}">
        <p14:creationId xmlns:p14="http://schemas.microsoft.com/office/powerpoint/2010/main" val="39955874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4" name="Rektangel 3"/>
          <p:cNvSpPr/>
          <p:nvPr userDrawn="1"/>
        </p:nvSpPr>
        <p:spPr>
          <a:xfrm>
            <a:off x="0"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smtClean="0">
              <a:solidFill>
                <a:srgbClr val="FFFFFF"/>
              </a:solidFill>
            </a:endParaRPr>
          </a:p>
        </p:txBody>
      </p:sp>
      <p:sp>
        <p:nvSpPr>
          <p:cNvPr id="2" name="Title 1"/>
          <p:cNvSpPr>
            <a:spLocks noGrp="1"/>
          </p:cNvSpPr>
          <p:nvPr>
            <p:ph type="title" hasCustomPrompt="1"/>
          </p:nvPr>
        </p:nvSpPr>
        <p:spPr/>
        <p:txBody>
          <a:bodyPr/>
          <a:lstStyle>
            <a:lvl1pPr>
              <a:defRPr baseline="0">
                <a:solidFill>
                  <a:srgbClr val="FFFFFF"/>
                </a:solidFill>
              </a:defRPr>
            </a:lvl1pPr>
          </a:lstStyle>
          <a:p>
            <a:r>
              <a:rPr lang="en-GB" dirty="0" smtClean="0"/>
              <a:t>Agenda/Program</a:t>
            </a:r>
            <a:endParaRPr lang="en-GB" dirty="0"/>
          </a:p>
        </p:txBody>
      </p:sp>
      <p:sp>
        <p:nvSpPr>
          <p:cNvPr id="3" name="Content Placeholder 2"/>
          <p:cNvSpPr>
            <a:spLocks noGrp="1"/>
          </p:cNvSpPr>
          <p:nvPr>
            <p:ph sz="half" idx="1"/>
          </p:nvPr>
        </p:nvSpPr>
        <p:spPr>
          <a:xfrm>
            <a:off x="330201" y="1825625"/>
            <a:ext cx="11530011" cy="3943350"/>
          </a:xfrm>
        </p:spPr>
        <p:txBody>
          <a:bodyPr/>
          <a:lstStyle>
            <a:lvl1pPr marL="0" indent="0">
              <a:buNone/>
              <a:defRPr sz="200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42873141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Click to edit</a:t>
            </a:r>
            <a:endParaRPr lang="en-GB" dirty="0"/>
          </a:p>
        </p:txBody>
      </p:sp>
      <p:sp>
        <p:nvSpPr>
          <p:cNvPr id="3" name="Content Placeholder 2"/>
          <p:cNvSpPr>
            <a:spLocks noGrp="1"/>
          </p:cNvSpPr>
          <p:nvPr>
            <p:ph sz="half" idx="1" hasCustomPrompt="1"/>
          </p:nvPr>
        </p:nvSpPr>
        <p:spPr>
          <a:xfrm>
            <a:off x="330201" y="1825625"/>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4894867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1" y="1825625"/>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3" y="1825625"/>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13171662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Tree>
    <p:extLst>
      <p:ext uri="{BB962C8B-B14F-4D97-AF65-F5344CB8AC3E}">
        <p14:creationId xmlns:p14="http://schemas.microsoft.com/office/powerpoint/2010/main" val="15866107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825625"/>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58" r:id="rId1"/>
    <p:sldLayoutId id="2147483673" r:id="rId2"/>
    <p:sldLayoutId id="2147483665" r:id="rId3"/>
    <p:sldLayoutId id="2147483667" r:id="rId4"/>
    <p:sldLayoutId id="2147483666" r:id="rId5"/>
    <p:sldLayoutId id="2147483674" r:id="rId6"/>
    <p:sldLayoutId id="2147483663" r:id="rId7"/>
    <p:sldLayoutId id="2147483664" r:id="rId8"/>
    <p:sldLayoutId id="2147483661" r:id="rId9"/>
    <p:sldLayoutId id="2147483662" r:id="rId10"/>
    <p:sldLayoutId id="2147483669" r:id="rId11"/>
    <p:sldLayoutId id="2147483675" r:id="rId12"/>
    <p:sldLayoutId id="2147483668" r:id="rId13"/>
    <p:sldLayoutId id="2147483672" r:id="rId14"/>
    <p:sldLayoutId id="2147483677" r:id="rId1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slide" Target="slide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slide" Target="slide15.xml"/><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18.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slide" Target="slide17.xml"/><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20.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slide" Target="slide19.xml"/><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1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5.wdp"/><Relationship Id="rId17" Type="http://schemas.openxmlformats.org/officeDocument/2006/relationships/image" Target="../media/image16.png"/><Relationship Id="rId2" Type="http://schemas.openxmlformats.org/officeDocument/2006/relationships/notesSlide" Target="../notesSlides/notesSlide7.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TECBOAD-C011\Common\Marketing\01 Marketing\01_MARKETING MASTERS\TEMPLATES\PPT_DentsplySirona\First slide photo options\Pictur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9"/>
          <p:cNvSpPr>
            <a:spLocks noGrp="1"/>
          </p:cNvSpPr>
          <p:nvPr>
            <p:ph type="body" sz="quarter" idx="4294967295"/>
          </p:nvPr>
        </p:nvSpPr>
        <p:spPr>
          <a:xfrm>
            <a:off x="26" y="5480502"/>
            <a:ext cx="12191975" cy="950509"/>
          </a:xfrm>
        </p:spPr>
        <p:txBody>
          <a:bodyPr/>
          <a:lstStyle/>
          <a:p>
            <a:endParaRPr lang="en-US" dirty="0"/>
          </a:p>
        </p:txBody>
      </p:sp>
      <p:sp>
        <p:nvSpPr>
          <p:cNvPr id="21" name="Text Placeholder 20"/>
          <p:cNvSpPr>
            <a:spLocks noGrp="1"/>
          </p:cNvSpPr>
          <p:nvPr>
            <p:ph type="body" sz="quarter" idx="4294967295"/>
          </p:nvPr>
        </p:nvSpPr>
        <p:spPr>
          <a:xfrm>
            <a:off x="330200" y="5985949"/>
            <a:ext cx="5461000" cy="376755"/>
          </a:xfrm>
        </p:spPr>
        <p:txBody>
          <a:bodyPr/>
          <a:lstStyle/>
          <a:p>
            <a:r>
              <a:rPr lang="en-US" dirty="0" smtClean="0">
                <a:solidFill>
                  <a:schemeClr val="bg1"/>
                </a:solidFill>
              </a:rPr>
              <a:t>Implants</a:t>
            </a:r>
            <a:endParaRPr lang="en-US" dirty="0">
              <a:solidFill>
                <a:schemeClr val="bg1"/>
              </a:solidFill>
            </a:endParaRPr>
          </a:p>
        </p:txBody>
      </p:sp>
      <p:sp>
        <p:nvSpPr>
          <p:cNvPr id="4" name="Pladsholder til dato 3"/>
          <p:cNvSpPr>
            <a:spLocks noGrp="1"/>
          </p:cNvSpPr>
          <p:nvPr>
            <p:ph type="dt" sz="half" idx="4294967295"/>
          </p:nvPr>
        </p:nvSpPr>
        <p:spPr>
          <a:xfrm>
            <a:off x="842175" y="6498562"/>
            <a:ext cx="1037025" cy="176675"/>
          </a:xfrm>
          <a:prstGeom prst="rect">
            <a:avLst/>
          </a:prstGeom>
        </p:spPr>
        <p:txBody>
          <a:bodyPr/>
          <a:lstStyle/>
          <a:p>
            <a:fld id="{F01551F9-C41E-4B34-AC91-21AD5F21EF08}" type="datetime1">
              <a:rPr lang="en-GB" smtClean="0">
                <a:solidFill>
                  <a:schemeClr val="bg1"/>
                </a:solidFill>
              </a:rPr>
              <a:t>14/06/2017</a:t>
            </a:fld>
            <a:endParaRPr lang="en-GB" dirty="0">
              <a:solidFill>
                <a:schemeClr val="bg1"/>
              </a:solidFill>
            </a:endParaRPr>
          </a:p>
        </p:txBody>
      </p:sp>
      <p:sp>
        <p:nvSpPr>
          <p:cNvPr id="5" name="Pladsholder til sidefod 4"/>
          <p:cNvSpPr>
            <a:spLocks noGrp="1"/>
          </p:cNvSpPr>
          <p:nvPr>
            <p:ph type="ftr" sz="quarter" idx="4294967295"/>
          </p:nvPr>
        </p:nvSpPr>
        <p:spPr>
          <a:xfrm>
            <a:off x="2008574" y="6498562"/>
            <a:ext cx="3942963" cy="176675"/>
          </a:xfrm>
          <a:prstGeom prst="rect">
            <a:avLst/>
          </a:prstGeom>
        </p:spPr>
        <p:txBody>
          <a:bodyPr/>
          <a:lstStyle/>
          <a:p>
            <a:r>
              <a:rPr lang="en-GB" smtClean="0">
                <a:solidFill>
                  <a:schemeClr val="bg1"/>
                </a:solidFill>
              </a:rPr>
              <a:t>Dentsply Sirona 2016</a:t>
            </a:r>
            <a:endParaRPr lang="en-GB" dirty="0">
              <a:solidFill>
                <a:schemeClr val="bg1"/>
              </a:solidFill>
            </a:endParaRPr>
          </a:p>
        </p:txBody>
      </p:sp>
      <p:sp>
        <p:nvSpPr>
          <p:cNvPr id="6" name="Pladsholder til slidenummer 5"/>
          <p:cNvSpPr>
            <a:spLocks noGrp="1"/>
          </p:cNvSpPr>
          <p:nvPr>
            <p:ph type="sldNum" sz="quarter" idx="4294967295"/>
          </p:nvPr>
        </p:nvSpPr>
        <p:spPr>
          <a:xfrm>
            <a:off x="330201" y="6498561"/>
            <a:ext cx="382599" cy="176675"/>
          </a:xfrm>
          <a:prstGeom prst="rect">
            <a:avLst/>
          </a:prstGeom>
        </p:spPr>
        <p:txBody>
          <a:bodyPr/>
          <a:lstStyle/>
          <a:p>
            <a:fld id="{45D37B1E-C366-494F-A587-962AD9AABC83}" type="slidenum">
              <a:rPr lang="en-GB" smtClean="0">
                <a:solidFill>
                  <a:schemeClr val="bg1"/>
                </a:solidFill>
              </a:rPr>
              <a:pPr/>
              <a:t>1</a:t>
            </a:fld>
            <a:endParaRPr lang="en-GB" dirty="0">
              <a:solidFill>
                <a:schemeClr val="bg1"/>
              </a:solidFill>
            </a:endParaRPr>
          </a:p>
        </p:txBody>
      </p:sp>
      <p:sp>
        <p:nvSpPr>
          <p:cNvPr id="11" name="Title 1"/>
          <p:cNvSpPr txBox="1">
            <a:spLocks/>
          </p:cNvSpPr>
          <p:nvPr/>
        </p:nvSpPr>
        <p:spPr>
          <a:xfrm>
            <a:off x="7204241" y="2653040"/>
            <a:ext cx="3381697" cy="1231078"/>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a:lstStyle>
          <a:p>
            <a:r>
              <a:rPr lang="en-US" sz="3200" dirty="0">
                <a:solidFill>
                  <a:schemeClr val="tx2"/>
                </a:solidFill>
                <a:cs typeface="Arial"/>
              </a:rPr>
              <a:t>For better, safer, faster dental care</a:t>
            </a:r>
            <a:endParaRPr lang="en-US" sz="3200" dirty="0"/>
          </a:p>
        </p:txBody>
      </p:sp>
    </p:spTree>
    <p:extLst>
      <p:ext uri="{BB962C8B-B14F-4D97-AF65-F5344CB8AC3E}">
        <p14:creationId xmlns:p14="http://schemas.microsoft.com/office/powerpoint/2010/main" val="3019735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09046" y="1718052"/>
            <a:ext cx="3034385" cy="307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0202" y="555626"/>
            <a:ext cx="7442198" cy="1001712"/>
          </a:xfrm>
        </p:spPr>
        <p:txBody>
          <a:bodyPr/>
          <a:lstStyle/>
          <a:p>
            <a:r>
              <a:rPr lang="en-US" b="0" dirty="0" smtClean="0"/>
              <a:t>Documented for peace of mind</a:t>
            </a:r>
            <a:endParaRPr lang="en-US" b="0"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100551" y="1840732"/>
            <a:ext cx="2707115" cy="141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175843" y="1718052"/>
            <a:ext cx="3048300" cy="310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137200" y="3320501"/>
            <a:ext cx="2642449" cy="141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932717" y="646961"/>
            <a:ext cx="4259283" cy="677108"/>
          </a:xfrm>
          <a:prstGeom prst="rect">
            <a:avLst/>
          </a:prstGeom>
          <a:solidFill>
            <a:schemeClr val="accent2"/>
          </a:solidFill>
        </p:spPr>
        <p:txBody>
          <a:bodyPr wrap="square" lIns="0" tIns="91440" rIns="0" bIns="91440" rtlCol="0" anchor="ctr">
            <a:spAutoFit/>
          </a:bodyPr>
          <a:lstStyle/>
          <a:p>
            <a:pPr marL="287338"/>
            <a:r>
              <a:rPr lang="en-US" sz="1600" dirty="0">
                <a:solidFill>
                  <a:schemeClr val="bg1"/>
                </a:solidFill>
              </a:rPr>
              <a:t>Refer to </a:t>
            </a:r>
            <a:r>
              <a:rPr lang="en-US" sz="1600" b="1" dirty="0">
                <a:solidFill>
                  <a:schemeClr val="bg1"/>
                </a:solidFill>
              </a:rPr>
              <a:t>dentsplyimplants.com/science </a:t>
            </a:r>
            <a:r>
              <a:rPr lang="en-US" sz="1600" dirty="0" smtClean="0">
                <a:solidFill>
                  <a:schemeClr val="bg1"/>
                </a:solidFill>
              </a:rPr>
              <a:t>for the </a:t>
            </a:r>
            <a:r>
              <a:rPr lang="en-US" sz="1600" dirty="0">
                <a:solidFill>
                  <a:schemeClr val="bg1"/>
                </a:solidFill>
              </a:rPr>
              <a:t>latest clinical documentation</a:t>
            </a:r>
            <a:r>
              <a:rPr lang="en-US" sz="1600" dirty="0" smtClean="0">
                <a:solidFill>
                  <a:schemeClr val="bg1"/>
                </a:solidFill>
              </a:rPr>
              <a:t>.</a:t>
            </a:r>
          </a:p>
        </p:txBody>
      </p:sp>
    </p:spTree>
    <p:extLst>
      <p:ext uri="{BB962C8B-B14F-4D97-AF65-F5344CB8AC3E}">
        <p14:creationId xmlns:p14="http://schemas.microsoft.com/office/powerpoint/2010/main" val="1383950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Manage risk and reduce complexity</a:t>
            </a:r>
            <a:endParaRPr lang="en-US" b="0" dirty="0"/>
          </a:p>
        </p:txBody>
      </p:sp>
      <p:sp>
        <p:nvSpPr>
          <p:cNvPr id="14" name="Content Placeholder 13"/>
          <p:cNvSpPr>
            <a:spLocks noGrp="1"/>
          </p:cNvSpPr>
          <p:nvPr>
            <p:ph sz="half" idx="1"/>
          </p:nvPr>
        </p:nvSpPr>
        <p:spPr>
          <a:xfrm>
            <a:off x="330202" y="1825625"/>
            <a:ext cx="7403288" cy="3943350"/>
          </a:xfrm>
        </p:spPr>
        <p:txBody>
          <a:bodyPr/>
          <a:lstStyle/>
          <a:p>
            <a:r>
              <a:rPr lang="en-US" b="1" dirty="0"/>
              <a:t>Because our world is not flat </a:t>
            </a:r>
          </a:p>
          <a:p>
            <a:pPr marL="0" indent="0">
              <a:buNone/>
            </a:pPr>
            <a:r>
              <a:rPr lang="en-US" b="1" dirty="0" smtClean="0"/>
              <a:t>   – </a:t>
            </a:r>
            <a:r>
              <a:rPr lang="en-US" b="1" dirty="0"/>
              <a:t>Challenge conventional procedures.</a:t>
            </a:r>
            <a:endParaRPr lang="en-US" dirty="0"/>
          </a:p>
          <a:p>
            <a:endParaRPr lang="en-US" dirty="0"/>
          </a:p>
        </p:txBody>
      </p:sp>
      <p:sp>
        <p:nvSpPr>
          <p:cNvPr id="11" name="Oval 10"/>
          <p:cNvSpPr/>
          <p:nvPr/>
        </p:nvSpPr>
        <p:spPr>
          <a:xfrm>
            <a:off x="2008574" y="2894855"/>
            <a:ext cx="2836890" cy="2743878"/>
          </a:xfrm>
          <a:prstGeom prst="ellipse">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a:p>
          <a:p>
            <a:pPr algn="ctr"/>
            <a:r>
              <a:rPr lang="sv-SE" sz="1400" dirty="0"/>
              <a:t>Of all </a:t>
            </a:r>
            <a:r>
              <a:rPr lang="sv-SE" sz="1400" dirty="0" smtClean="0"/>
              <a:t>sloped</a:t>
            </a:r>
            <a:endParaRPr lang="sv-SE" sz="1400" dirty="0"/>
          </a:p>
          <a:p>
            <a:pPr algn="ctr"/>
            <a:r>
              <a:rPr lang="sv-SE" sz="1400" dirty="0" smtClean="0"/>
              <a:t>implant sites </a:t>
            </a:r>
          </a:p>
          <a:p>
            <a:pPr algn="ctr"/>
            <a:r>
              <a:rPr lang="sv-SE" sz="5400" b="1" dirty="0" smtClean="0"/>
              <a:t>58%</a:t>
            </a:r>
          </a:p>
          <a:p>
            <a:pPr algn="ctr"/>
            <a:r>
              <a:rPr lang="sv-SE" sz="1400" dirty="0" smtClean="0"/>
              <a:t>have a reduced need of augmentation by utilizing the OsseoSpeed Profile implant*</a:t>
            </a:r>
          </a:p>
        </p:txBody>
      </p:sp>
      <p:sp>
        <p:nvSpPr>
          <p:cNvPr id="12" name="TextBox 11"/>
          <p:cNvSpPr txBox="1"/>
          <p:nvPr/>
        </p:nvSpPr>
        <p:spPr>
          <a:xfrm>
            <a:off x="8927090" y="5857217"/>
            <a:ext cx="2930289" cy="138499"/>
          </a:xfrm>
          <a:prstGeom prst="rect">
            <a:avLst/>
          </a:prstGeom>
          <a:noFill/>
        </p:spPr>
        <p:txBody>
          <a:bodyPr wrap="none" lIns="0" tIns="0" rIns="0" bIns="0" rtlCol="0">
            <a:spAutoFit/>
          </a:bodyPr>
          <a:lstStyle/>
          <a:p>
            <a:r>
              <a:rPr lang="en-US" sz="900" i="1" dirty="0" smtClean="0"/>
              <a:t>* Based </a:t>
            </a:r>
            <a:r>
              <a:rPr lang="en-US" sz="900" i="1" dirty="0"/>
              <a:t>upon customer survey DACH, NAM, Data on </a:t>
            </a:r>
            <a:r>
              <a:rPr lang="en-US" sz="900" i="1" dirty="0" smtClean="0"/>
              <a:t>file.</a:t>
            </a:r>
            <a:endParaRPr lang="sv-SE" sz="900" dirty="0"/>
          </a:p>
        </p:txBody>
      </p:sp>
      <p:sp>
        <p:nvSpPr>
          <p:cNvPr id="3" name="TextBox 2"/>
          <p:cNvSpPr txBox="1"/>
          <p:nvPr/>
        </p:nvSpPr>
        <p:spPr>
          <a:xfrm>
            <a:off x="7130375" y="1964124"/>
            <a:ext cx="5061625" cy="2092881"/>
          </a:xfrm>
          <a:prstGeom prst="rect">
            <a:avLst/>
          </a:prstGeom>
          <a:solidFill>
            <a:schemeClr val="tx2">
              <a:alpha val="74902"/>
            </a:schemeClr>
          </a:solidFill>
        </p:spPr>
        <p:txBody>
          <a:bodyPr wrap="square" lIns="0" tIns="0" rIns="0" bIns="0" rtlCol="0" anchor="ctr">
            <a:spAutoFit/>
          </a:bodyPr>
          <a:lstStyle/>
          <a:p>
            <a:pPr marL="239713"/>
            <a:endParaRPr lang="sv-SE" dirty="0" smtClean="0">
              <a:solidFill>
                <a:srgbClr val="FFFF00"/>
              </a:solidFill>
            </a:endParaRPr>
          </a:p>
          <a:p>
            <a:pPr marL="239713">
              <a:tabLst>
                <a:tab pos="236538" algn="ctr"/>
                <a:tab pos="287338" algn="ctr"/>
                <a:tab pos="5232400" algn="ctr"/>
                <a:tab pos="5834063" algn="r"/>
              </a:tabLst>
            </a:pPr>
            <a:r>
              <a:rPr lang="sv-SE" dirty="0" smtClean="0">
                <a:solidFill>
                  <a:schemeClr val="bg1"/>
                </a:solidFill>
              </a:rPr>
              <a:t>”Profile implants have worked very well over the past five years I have used them. Because of the slope of the implant platform, I have had to perform less alveoloplasty or bone graft to reconstruct those sites.”</a:t>
            </a:r>
          </a:p>
          <a:p>
            <a:pPr marL="239713">
              <a:tabLst>
                <a:tab pos="5232400" algn="ctr"/>
                <a:tab pos="5834063" algn="r"/>
              </a:tabLst>
            </a:pPr>
            <a:r>
              <a:rPr lang="sv-SE" sz="1400" dirty="0" smtClean="0">
                <a:solidFill>
                  <a:schemeClr val="bg1"/>
                </a:solidFill>
              </a:rPr>
              <a:t>- Dr. Homa Zadeh, USA</a:t>
            </a:r>
          </a:p>
          <a:p>
            <a:pPr marL="239713">
              <a:tabLst>
                <a:tab pos="5232400" algn="ctr"/>
                <a:tab pos="5834063" algn="r"/>
              </a:tabLst>
            </a:pPr>
            <a:endParaRPr lang="sv-SE" sz="1400" dirty="0" smtClean="0">
              <a:solidFill>
                <a:schemeClr val="bg1"/>
              </a:solidFill>
            </a:endParaRPr>
          </a:p>
        </p:txBody>
      </p:sp>
    </p:spTree>
    <p:extLst>
      <p:ext uri="{BB962C8B-B14F-4D97-AF65-F5344CB8AC3E}">
        <p14:creationId xmlns:p14="http://schemas.microsoft.com/office/powerpoint/2010/main" val="39740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7918" b="5121"/>
          <a:stretch/>
        </p:blipFill>
        <p:spPr bwMode="auto">
          <a:xfrm>
            <a:off x="0" y="-415"/>
            <a:ext cx="12191999" cy="596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32589" y="487309"/>
            <a:ext cx="2748895" cy="122562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2800" b="0" dirty="0" smtClean="0"/>
              <a:t>Making it easier for</a:t>
            </a:r>
            <a:r>
              <a:rPr lang="en-US" sz="2800" b="0" dirty="0"/>
              <a:t> </a:t>
            </a:r>
            <a:r>
              <a:rPr lang="en-US" sz="2800" b="0" dirty="0" smtClean="0"/>
              <a:t>patients</a:t>
            </a:r>
          </a:p>
          <a:p>
            <a:r>
              <a:rPr lang="en-US" sz="2800" b="0" dirty="0"/>
              <a:t>t</a:t>
            </a:r>
            <a:r>
              <a:rPr lang="en-US" sz="2800" b="0" dirty="0" smtClean="0"/>
              <a:t>o say “YES”</a:t>
            </a:r>
            <a:endParaRPr lang="en-US" sz="2800" b="0" dirty="0"/>
          </a:p>
        </p:txBody>
      </p:sp>
      <p:sp>
        <p:nvSpPr>
          <p:cNvPr id="12" name="textruta 11"/>
          <p:cNvSpPr txBox="1"/>
          <p:nvPr/>
        </p:nvSpPr>
        <p:spPr>
          <a:xfrm>
            <a:off x="330201" y="1952660"/>
            <a:ext cx="1804674" cy="1256754"/>
          </a:xfrm>
          <a:prstGeom prst="rect">
            <a:avLst/>
          </a:prstGeom>
          <a:noFill/>
        </p:spPr>
        <p:txBody>
          <a:bodyPr wrap="square" lIns="0" tIns="0" rIns="0" bIns="0" rtlCol="0">
            <a:spAutoFit/>
          </a:bodyPr>
          <a:lstStyle/>
          <a:p>
            <a:pPr>
              <a:lnSpc>
                <a:spcPts val="1400"/>
              </a:lnSpc>
            </a:pPr>
            <a:r>
              <a:rPr lang="en-US" baseline="30000" dirty="0"/>
              <a:t>“I am really happy that my doctor could provide me with a simpler treatment solution despite my medical history and the medications I’m taking.”</a:t>
            </a:r>
          </a:p>
          <a:p>
            <a:pPr>
              <a:lnSpc>
                <a:spcPts val="1400"/>
              </a:lnSpc>
            </a:pPr>
            <a:r>
              <a:rPr lang="ro-RO" baseline="30000" dirty="0"/>
              <a:t>– Paul, 67</a:t>
            </a:r>
            <a:endParaRPr lang="en-US" dirty="0" smtClean="0"/>
          </a:p>
        </p:txBody>
      </p:sp>
      <p:sp>
        <p:nvSpPr>
          <p:cNvPr id="14" name="textruta 13"/>
          <p:cNvSpPr txBox="1"/>
          <p:nvPr/>
        </p:nvSpPr>
        <p:spPr>
          <a:xfrm>
            <a:off x="3912142" y="3639429"/>
            <a:ext cx="1359850" cy="1615827"/>
          </a:xfrm>
          <a:prstGeom prst="rect">
            <a:avLst/>
          </a:prstGeom>
          <a:noFill/>
        </p:spPr>
        <p:txBody>
          <a:bodyPr wrap="square" lIns="0" tIns="0" rIns="0" bIns="0" rtlCol="0">
            <a:spAutoFit/>
          </a:bodyPr>
          <a:lstStyle/>
          <a:p>
            <a:pPr>
              <a:lnSpc>
                <a:spcPts val="1400"/>
              </a:lnSpc>
            </a:pPr>
            <a:r>
              <a:rPr lang="en-US" baseline="30000" dirty="0"/>
              <a:t>“To accommodate my busy work schedule I needed a solution that required fewer appointments and still gives me a great result.”</a:t>
            </a:r>
          </a:p>
          <a:p>
            <a:pPr>
              <a:lnSpc>
                <a:spcPts val="1400"/>
              </a:lnSpc>
            </a:pPr>
            <a:r>
              <a:rPr lang="fi-FI" baseline="30000" dirty="0"/>
              <a:t>– Anna, 40</a:t>
            </a:r>
            <a:endParaRPr lang="fi-FI" i="1" baseline="30000" dirty="0"/>
          </a:p>
        </p:txBody>
      </p:sp>
      <p:sp>
        <p:nvSpPr>
          <p:cNvPr id="15" name="textruta 14"/>
          <p:cNvSpPr txBox="1"/>
          <p:nvPr/>
        </p:nvSpPr>
        <p:spPr>
          <a:xfrm>
            <a:off x="9487762" y="4178038"/>
            <a:ext cx="1466454" cy="1077218"/>
          </a:xfrm>
          <a:prstGeom prst="rect">
            <a:avLst/>
          </a:prstGeom>
          <a:noFill/>
        </p:spPr>
        <p:txBody>
          <a:bodyPr wrap="square" lIns="0" tIns="0" rIns="0" bIns="0" rtlCol="0">
            <a:spAutoFit/>
          </a:bodyPr>
          <a:lstStyle/>
          <a:p>
            <a:pPr>
              <a:lnSpc>
                <a:spcPts val="1400"/>
              </a:lnSpc>
            </a:pPr>
            <a:r>
              <a:rPr lang="en-US" baseline="30000" dirty="0"/>
              <a:t>“I really wanted to get an implant but did not like the idea of going through any type of bone procedure.”</a:t>
            </a:r>
          </a:p>
          <a:p>
            <a:pPr>
              <a:lnSpc>
                <a:spcPts val="1400"/>
              </a:lnSpc>
            </a:pPr>
            <a:r>
              <a:rPr lang="nb-NO" baseline="30000" dirty="0"/>
              <a:t>– David, 32</a:t>
            </a:r>
            <a:endParaRPr lang="fi-FI" i="1" baseline="30000" dirty="0"/>
          </a:p>
        </p:txBody>
      </p:sp>
      <p:sp>
        <p:nvSpPr>
          <p:cNvPr id="16" name="textruta 15"/>
          <p:cNvSpPr txBox="1"/>
          <p:nvPr/>
        </p:nvSpPr>
        <p:spPr>
          <a:xfrm>
            <a:off x="6472786" y="599247"/>
            <a:ext cx="1339118" cy="1436291"/>
          </a:xfrm>
          <a:prstGeom prst="rect">
            <a:avLst/>
          </a:prstGeom>
          <a:noFill/>
        </p:spPr>
        <p:txBody>
          <a:bodyPr wrap="square" lIns="0" tIns="0" rIns="0" bIns="0" rtlCol="0">
            <a:spAutoFit/>
          </a:bodyPr>
          <a:lstStyle/>
          <a:p>
            <a:pPr>
              <a:lnSpc>
                <a:spcPts val="1400"/>
              </a:lnSpc>
            </a:pPr>
            <a:r>
              <a:rPr lang="en-US" baseline="30000" dirty="0">
                <a:solidFill>
                  <a:schemeClr val="bg1"/>
                </a:solidFill>
              </a:rPr>
              <a:t>“I don’t like the thought of surgery in general, so it was important that the procedure be as easy and gentle as possible.”</a:t>
            </a:r>
          </a:p>
          <a:p>
            <a:pPr>
              <a:lnSpc>
                <a:spcPts val="1400"/>
              </a:lnSpc>
            </a:pPr>
            <a:r>
              <a:rPr lang="en-US" baseline="30000" dirty="0">
                <a:solidFill>
                  <a:schemeClr val="bg1"/>
                </a:solidFill>
              </a:rPr>
              <a:t>– Martha, 52</a:t>
            </a:r>
            <a:endParaRPr lang="fi-FI" i="1" baseline="30000" dirty="0">
              <a:solidFill>
                <a:schemeClr val="bg1"/>
              </a:solidFill>
            </a:endParaRPr>
          </a:p>
        </p:txBody>
      </p:sp>
      <p:sp>
        <p:nvSpPr>
          <p:cNvPr id="13" name="textruta 12"/>
          <p:cNvSpPr txBox="1"/>
          <p:nvPr/>
        </p:nvSpPr>
        <p:spPr>
          <a:xfrm>
            <a:off x="417750" y="5996225"/>
            <a:ext cx="838648" cy="82074"/>
          </a:xfrm>
          <a:prstGeom prst="rect">
            <a:avLst/>
          </a:prstGeom>
          <a:noFill/>
        </p:spPr>
        <p:txBody>
          <a:bodyPr wrap="none" lIns="0" tIns="0" rIns="0" bIns="0" rtlCol="0">
            <a:spAutoFit/>
          </a:bodyPr>
          <a:lstStyle/>
          <a:p>
            <a:r>
              <a:rPr lang="en-US" sz="800" i="1" baseline="30000" dirty="0"/>
              <a:t>*Not actual patients shown</a:t>
            </a:r>
            <a:r>
              <a:rPr lang="en-US" sz="800" i="1" baseline="30000" dirty="0" smtClean="0"/>
              <a:t>.</a:t>
            </a:r>
            <a:endParaRPr lang="en-US" sz="800" i="1" baseline="30000" dirty="0"/>
          </a:p>
        </p:txBody>
      </p:sp>
    </p:spTree>
    <p:extLst>
      <p:ext uri="{BB962C8B-B14F-4D97-AF65-F5344CB8AC3E}">
        <p14:creationId xmlns:p14="http://schemas.microsoft.com/office/powerpoint/2010/main" val="22462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3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Maximize_bollbil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5015" y="526983"/>
            <a:ext cx="1406285" cy="1406285"/>
          </a:xfrm>
          <a:prstGeom prst="rect">
            <a:avLst/>
          </a:prstGeom>
        </p:spPr>
      </p:pic>
      <p:pic>
        <p:nvPicPr>
          <p:cNvPr id="8" name="Bildobjekt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015" y="2239916"/>
            <a:ext cx="1406285" cy="1406285"/>
          </a:xfrm>
          <a:prstGeom prst="rect">
            <a:avLst/>
          </a:prstGeom>
        </p:spPr>
      </p:pic>
      <p:pic>
        <p:nvPicPr>
          <p:cNvPr id="9" name="Bildobjekt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015" y="3994628"/>
            <a:ext cx="1406285" cy="1406285"/>
          </a:xfrm>
          <a:prstGeom prst="rect">
            <a:avLst/>
          </a:prstGeom>
        </p:spPr>
      </p:pic>
      <p:sp>
        <p:nvSpPr>
          <p:cNvPr id="7" name="textruta 6"/>
          <p:cNvSpPr txBox="1"/>
          <p:nvPr/>
        </p:nvSpPr>
        <p:spPr>
          <a:xfrm>
            <a:off x="3450604" y="693529"/>
            <a:ext cx="7126798" cy="861774"/>
          </a:xfrm>
          <a:prstGeom prst="rect">
            <a:avLst/>
          </a:prstGeom>
          <a:noFill/>
        </p:spPr>
        <p:txBody>
          <a:bodyPr wrap="square" lIns="0" tIns="0" rIns="0" bIns="0" rtlCol="0">
            <a:spAutoFit/>
          </a:bodyPr>
          <a:lstStyle/>
          <a:p>
            <a:r>
              <a:rPr lang="en-US" sz="2400" b="1" dirty="0">
                <a:latin typeface="Arial"/>
                <a:cs typeface="Arial"/>
              </a:rPr>
              <a:t>Maximize existing hard and soft tissue</a:t>
            </a:r>
          </a:p>
          <a:p>
            <a:r>
              <a:rPr lang="en-US" sz="1600" dirty="0"/>
              <a:t>Provides 360° bone preservation while maintaining</a:t>
            </a:r>
          </a:p>
          <a:p>
            <a:r>
              <a:rPr lang="en-US" sz="1600" dirty="0"/>
              <a:t>soft tissue esthetics.</a:t>
            </a:r>
            <a:endParaRPr lang="en-US" sz="1600" dirty="0" smtClean="0"/>
          </a:p>
        </p:txBody>
      </p:sp>
      <p:sp>
        <p:nvSpPr>
          <p:cNvPr id="11" name="textruta 10"/>
          <p:cNvSpPr txBox="1"/>
          <p:nvPr/>
        </p:nvSpPr>
        <p:spPr>
          <a:xfrm>
            <a:off x="3450604" y="2447178"/>
            <a:ext cx="7126798" cy="861774"/>
          </a:xfrm>
          <a:prstGeom prst="rect">
            <a:avLst/>
          </a:prstGeom>
          <a:noFill/>
        </p:spPr>
        <p:txBody>
          <a:bodyPr wrap="square" lIns="0" tIns="0" rIns="0" bIns="0" rtlCol="0">
            <a:spAutoFit/>
          </a:bodyPr>
          <a:lstStyle/>
          <a:p>
            <a:r>
              <a:rPr lang="en-US" sz="2400" b="1" dirty="0">
                <a:latin typeface="Arial"/>
                <a:cs typeface="Arial"/>
              </a:rPr>
              <a:t>Reduce the need for augmentation</a:t>
            </a:r>
          </a:p>
          <a:p>
            <a:r>
              <a:rPr lang="en-US" sz="1600" dirty="0"/>
              <a:t>Saves time and costs by reducing the need to augment</a:t>
            </a:r>
          </a:p>
          <a:p>
            <a:r>
              <a:rPr lang="en-US" sz="1600" dirty="0"/>
              <a:t>and manipulate the implant site.</a:t>
            </a:r>
            <a:endParaRPr lang="en-US" sz="1600" dirty="0" smtClean="0"/>
          </a:p>
        </p:txBody>
      </p:sp>
      <p:sp>
        <p:nvSpPr>
          <p:cNvPr id="12" name="textruta 11"/>
          <p:cNvSpPr txBox="1"/>
          <p:nvPr/>
        </p:nvSpPr>
        <p:spPr>
          <a:xfrm>
            <a:off x="3450604" y="4264908"/>
            <a:ext cx="7126798" cy="861774"/>
          </a:xfrm>
          <a:prstGeom prst="rect">
            <a:avLst/>
          </a:prstGeom>
          <a:noFill/>
        </p:spPr>
        <p:txBody>
          <a:bodyPr wrap="square" lIns="0" tIns="0" rIns="0" bIns="0" rtlCol="0">
            <a:spAutoFit/>
          </a:bodyPr>
          <a:lstStyle/>
          <a:p>
            <a:r>
              <a:rPr lang="en-US" sz="2400" b="1" dirty="0">
                <a:latin typeface="Arial"/>
                <a:cs typeface="Arial"/>
              </a:rPr>
              <a:t>Increase case acceptance</a:t>
            </a:r>
          </a:p>
          <a:p>
            <a:r>
              <a:rPr lang="en-US" sz="1600" dirty="0"/>
              <a:t>Helps to address patient concerns regarding pain</a:t>
            </a:r>
          </a:p>
          <a:p>
            <a:r>
              <a:rPr lang="en-US" sz="1600" dirty="0"/>
              <a:t>and treatment time.</a:t>
            </a:r>
            <a:endParaRPr lang="en-US" sz="1600" dirty="0" smtClean="0"/>
          </a:p>
        </p:txBody>
      </p:sp>
    </p:spTree>
    <p:extLst>
      <p:ext uri="{BB962C8B-B14F-4D97-AF65-F5344CB8AC3E}">
        <p14:creationId xmlns:p14="http://schemas.microsoft.com/office/powerpoint/2010/main" val="1273924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v-SE" sz="4400" dirty="0" smtClean="0"/>
              <a:t>Let’s take a closer look…</a:t>
            </a:r>
            <a:endParaRPr lang="sv-SE" sz="4400" dirty="0"/>
          </a:p>
        </p:txBody>
      </p:sp>
    </p:spTree>
    <p:extLst>
      <p:ext uri="{BB962C8B-B14F-4D97-AF65-F5344CB8AC3E}">
        <p14:creationId xmlns:p14="http://schemas.microsoft.com/office/powerpoint/2010/main" val="1444131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Clinical realities (1) </a:t>
            </a:r>
            <a:br>
              <a:rPr lang="en-US" b="0" dirty="0" smtClean="0"/>
            </a:br>
            <a:r>
              <a:rPr lang="en-US" b="0" dirty="0" smtClean="0"/>
              <a:t>– bone remodeling after tooth loss</a:t>
            </a:r>
            <a:endParaRPr lang="en-US" b="0" dirty="0"/>
          </a:p>
        </p:txBody>
      </p:sp>
      <p:sp>
        <p:nvSpPr>
          <p:cNvPr id="3" name="Content Placeholder 2"/>
          <p:cNvSpPr>
            <a:spLocks noGrp="1"/>
          </p:cNvSpPr>
          <p:nvPr>
            <p:ph sz="half" idx="1"/>
          </p:nvPr>
        </p:nvSpPr>
        <p:spPr>
          <a:xfrm>
            <a:off x="331200" y="1825625"/>
            <a:ext cx="4517891" cy="3272848"/>
          </a:xfrm>
        </p:spPr>
        <p:txBody>
          <a:bodyPr/>
          <a:lstStyle/>
          <a:p>
            <a:pPr marL="342900" indent="-342900">
              <a:buFont typeface="Wingdings" panose="05000000000000000000" pitchFamily="2" charset="2"/>
              <a:buChar char="§"/>
            </a:pPr>
            <a:r>
              <a:rPr lang="en-US" dirty="0" smtClean="0"/>
              <a:t>Alveolar ridge remodeling occurs after tooth extraction and tooth loss</a:t>
            </a:r>
          </a:p>
          <a:p>
            <a:pPr marL="342900" indent="-342900">
              <a:buFont typeface="Wingdings" panose="05000000000000000000" pitchFamily="2" charset="2"/>
              <a:buChar char="§"/>
            </a:pPr>
            <a:r>
              <a:rPr lang="en-US" dirty="0" smtClean="0"/>
              <a:t>Remodeling is often more pronounced on the buccal side than on the palatal/lingual side, resulting in a sloped alveolar ridge</a:t>
            </a:r>
            <a:endParaRPr lang="en-US" dirty="0"/>
          </a:p>
        </p:txBody>
      </p:sp>
      <p:grpSp>
        <p:nvGrpSpPr>
          <p:cNvPr id="17" name="Group 16"/>
          <p:cNvGrpSpPr/>
          <p:nvPr/>
        </p:nvGrpSpPr>
        <p:grpSpPr>
          <a:xfrm>
            <a:off x="5370648" y="1988840"/>
            <a:ext cx="6412864" cy="2867025"/>
            <a:chOff x="1559496" y="3529834"/>
            <a:chExt cx="6412864" cy="2867025"/>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9496" y="3529834"/>
              <a:ext cx="31527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1864" y="3529834"/>
              <a:ext cx="3100496"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Action Button: Forward or Next 9">
            <a:hlinkClick r:id="rId5" action="ppaction://hlinksldjump" highlightClick="1"/>
          </p:cNvPr>
          <p:cNvSpPr/>
          <p:nvPr/>
        </p:nvSpPr>
        <p:spPr>
          <a:xfrm>
            <a:off x="11449050" y="4505101"/>
            <a:ext cx="235215" cy="259340"/>
          </a:xfrm>
          <a:prstGeom prst="actionButtonForwardNext">
            <a:avLst/>
          </a:prstGeom>
          <a:solidFill>
            <a:schemeClr val="accent1">
              <a:lumMod val="40000"/>
              <a:lumOff val="6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smtClean="0"/>
          </a:p>
        </p:txBody>
      </p:sp>
    </p:spTree>
    <p:extLst>
      <p:ext uri="{BB962C8B-B14F-4D97-AF65-F5344CB8AC3E}">
        <p14:creationId xmlns:p14="http://schemas.microsoft.com/office/powerpoint/2010/main" val="263762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Clinical realities (1</a:t>
            </a:r>
            <a:r>
              <a:rPr lang="en-US" b="0" dirty="0" smtClean="0"/>
              <a:t>) </a:t>
            </a:r>
            <a:br>
              <a:rPr lang="en-US" b="0" dirty="0" smtClean="0"/>
            </a:br>
            <a:r>
              <a:rPr lang="en-US" b="0" dirty="0"/>
              <a:t>– bone </a:t>
            </a:r>
            <a:r>
              <a:rPr lang="en-US" b="0" dirty="0" smtClean="0"/>
              <a:t>remodeling after tooth loss</a:t>
            </a:r>
            <a:endParaRPr lang="en-US" b="0" dirty="0"/>
          </a:p>
        </p:txBody>
      </p:sp>
      <p:pic>
        <p:nvPicPr>
          <p:cNvPr id="7" name="Bone resorb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1567" y="1598142"/>
            <a:ext cx="7480771" cy="4207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Action Button: Return 7">
            <a:hlinkClick r:id="rId6" action="ppaction://hlinksldjump" highlightClick="1"/>
          </p:cNvPr>
          <p:cNvSpPr/>
          <p:nvPr/>
        </p:nvSpPr>
        <p:spPr>
          <a:xfrm>
            <a:off x="10553700" y="5412257"/>
            <a:ext cx="431800" cy="410514"/>
          </a:xfrm>
          <a:prstGeom prst="actionButtonReturn">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smtClean="0"/>
          </a:p>
        </p:txBody>
      </p:sp>
    </p:spTree>
    <p:extLst>
      <p:ext uri="{BB962C8B-B14F-4D97-AF65-F5344CB8AC3E}">
        <p14:creationId xmlns:p14="http://schemas.microsoft.com/office/powerpoint/2010/main" val="37682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Clinical realities </a:t>
            </a:r>
            <a:r>
              <a:rPr lang="en-US" b="0" dirty="0" smtClean="0"/>
              <a:t>(2)</a:t>
            </a:r>
            <a:br>
              <a:rPr lang="en-US" b="0" dirty="0" smtClean="0"/>
            </a:br>
            <a:r>
              <a:rPr lang="en-US" b="0" dirty="0" smtClean="0"/>
              <a:t>–bone </a:t>
            </a:r>
            <a:r>
              <a:rPr lang="en-US" b="0" dirty="0"/>
              <a:t>remodeling </a:t>
            </a:r>
            <a:r>
              <a:rPr lang="en-US" b="0" dirty="0" smtClean="0"/>
              <a:t>after immediate installation</a:t>
            </a:r>
            <a:endParaRPr lang="en-US" b="0" dirty="0"/>
          </a:p>
        </p:txBody>
      </p:sp>
      <p:sp>
        <p:nvSpPr>
          <p:cNvPr id="3" name="Content Placeholder 2"/>
          <p:cNvSpPr>
            <a:spLocks noGrp="1"/>
          </p:cNvSpPr>
          <p:nvPr>
            <p:ph sz="half" idx="1"/>
          </p:nvPr>
        </p:nvSpPr>
        <p:spPr>
          <a:xfrm>
            <a:off x="331200" y="1825625"/>
            <a:ext cx="9951135" cy="3943350"/>
          </a:xfrm>
        </p:spPr>
        <p:txBody>
          <a:bodyPr/>
          <a:lstStyle/>
          <a:p>
            <a:pPr marL="342900" indent="-342900">
              <a:buFont typeface="Wingdings" panose="05000000000000000000" pitchFamily="2" charset="2"/>
              <a:buChar char="§"/>
            </a:pPr>
            <a:r>
              <a:rPr lang="en-US" dirty="0"/>
              <a:t>Immediate implant placement in extraction sockets does not prevent alveolar ridge </a:t>
            </a:r>
            <a:r>
              <a:rPr lang="en-US" dirty="0" smtClean="0"/>
              <a:t>remodeling.</a:t>
            </a:r>
            <a:endParaRPr lang="en-US" dirty="0"/>
          </a:p>
        </p:txBody>
      </p:sp>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246" t="6774"/>
          <a:stretch/>
        </p:blipFill>
        <p:spPr bwMode="auto">
          <a:xfrm>
            <a:off x="7595506" y="2789354"/>
            <a:ext cx="2850050" cy="297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bwMode="auto">
          <a:xfrm flipH="1">
            <a:off x="8646550" y="4127902"/>
            <a:ext cx="480369" cy="0"/>
          </a:xfrm>
          <a:prstGeom prst="straightConnector1">
            <a:avLst/>
          </a:prstGeom>
          <a:solidFill>
            <a:schemeClr val="accent1"/>
          </a:solidFill>
          <a:ln w="158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2301" y="2838193"/>
            <a:ext cx="28860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4244" t="4308"/>
          <a:stretch/>
        </p:blipFill>
        <p:spPr bwMode="auto">
          <a:xfrm>
            <a:off x="4501582" y="2824515"/>
            <a:ext cx="2850719"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ction Button: Forward or Next 10">
            <a:hlinkClick r:id="rId6" action="ppaction://hlinksldjump" highlightClick="1"/>
          </p:cNvPr>
          <p:cNvSpPr/>
          <p:nvPr/>
        </p:nvSpPr>
        <p:spPr>
          <a:xfrm>
            <a:off x="9977559" y="5406317"/>
            <a:ext cx="235215" cy="259340"/>
          </a:xfrm>
          <a:prstGeom prst="actionButtonForwardNext">
            <a:avLst/>
          </a:prstGeom>
          <a:solidFill>
            <a:schemeClr val="accent1">
              <a:lumMod val="40000"/>
              <a:lumOff val="6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smtClean="0"/>
          </a:p>
        </p:txBody>
      </p:sp>
    </p:spTree>
    <p:extLst>
      <p:ext uri="{BB962C8B-B14F-4D97-AF65-F5344CB8AC3E}">
        <p14:creationId xmlns:p14="http://schemas.microsoft.com/office/powerpoint/2010/main" val="3197891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Clinical realities (2)</a:t>
            </a:r>
            <a:br>
              <a:rPr lang="en-US" b="0" dirty="0"/>
            </a:br>
            <a:r>
              <a:rPr lang="en-US" b="0" dirty="0"/>
              <a:t>–bone remodeling </a:t>
            </a:r>
            <a:r>
              <a:rPr lang="en-US" b="0" dirty="0" smtClean="0"/>
              <a:t>after immediate installation</a:t>
            </a:r>
            <a:endParaRPr lang="en-US" b="0" dirty="0"/>
          </a:p>
        </p:txBody>
      </p:sp>
      <p:sp>
        <p:nvSpPr>
          <p:cNvPr id="3" name="Content Placeholder 2"/>
          <p:cNvSpPr>
            <a:spLocks noGrp="1"/>
          </p:cNvSpPr>
          <p:nvPr>
            <p:ph sz="half" idx="1"/>
          </p:nvPr>
        </p:nvSpPr>
        <p:spPr/>
        <p:txBody>
          <a:bodyPr/>
          <a:lstStyle/>
          <a:p>
            <a:endParaRPr lang="en-US" dirty="0"/>
          </a:p>
        </p:txBody>
      </p:sp>
      <p:pic>
        <p:nvPicPr>
          <p:cNvPr id="7" name="Implant Placm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1584" y="1658566"/>
            <a:ext cx="7504156" cy="4221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Action Button: Return 7">
            <a:hlinkClick r:id="rId6" action="ppaction://hlinksldjump" highlightClick="1"/>
          </p:cNvPr>
          <p:cNvSpPr/>
          <p:nvPr/>
        </p:nvSpPr>
        <p:spPr>
          <a:xfrm>
            <a:off x="10553700" y="5412257"/>
            <a:ext cx="431800" cy="410514"/>
          </a:xfrm>
          <a:prstGeom prst="actionButtonReturn">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smtClean="0"/>
          </a:p>
        </p:txBody>
      </p:sp>
    </p:spTree>
    <p:extLst>
      <p:ext uri="{BB962C8B-B14F-4D97-AF65-F5344CB8AC3E}">
        <p14:creationId xmlns:p14="http://schemas.microsoft.com/office/powerpoint/2010/main" val="3245195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56692" y="562164"/>
            <a:ext cx="4930926" cy="5715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baseline="0">
                <a:solidFill>
                  <a:schemeClr val="accent1"/>
                </a:solidFill>
                <a:latin typeface="+mj-lt"/>
                <a:ea typeface="+mj-ea"/>
                <a:cs typeface="+mj-cs"/>
              </a:defRPr>
            </a:lvl1pPr>
          </a:lstStyle>
          <a:p>
            <a:r>
              <a:rPr lang="en-US" b="0" dirty="0" smtClean="0"/>
              <a:t>The clinical challenge</a:t>
            </a:r>
            <a:endParaRPr lang="en-US" b="0" dirty="0"/>
          </a:p>
        </p:txBody>
      </p:sp>
      <p:sp>
        <p:nvSpPr>
          <p:cNvPr id="8" name="Text Box 11"/>
          <p:cNvSpPr txBox="1">
            <a:spLocks noChangeArrowheads="1"/>
          </p:cNvSpPr>
          <p:nvPr/>
        </p:nvSpPr>
        <p:spPr bwMode="auto">
          <a:xfrm>
            <a:off x="2138627" y="1331944"/>
            <a:ext cx="3672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solidFill>
                  <a:schemeClr val="tx2"/>
                </a:solidFill>
                <a:latin typeface="+mj-lt"/>
              </a:rPr>
              <a:t>Flat-top implant design</a:t>
            </a:r>
            <a:endParaRPr lang="en-US" dirty="0">
              <a:solidFill>
                <a:schemeClr val="tx2"/>
              </a:solidFill>
              <a:latin typeface="+mj-lt"/>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4294" y="1933269"/>
            <a:ext cx="3021042" cy="3960931"/>
          </a:xfrm>
          <a:prstGeom prst="ellipse">
            <a:avLst/>
          </a:prstGeom>
          <a:ln>
            <a:noFill/>
          </a:ln>
          <a:effectLst>
            <a:softEdge rad="112500"/>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b="-2"/>
          <a:stretch/>
        </p:blipFill>
        <p:spPr>
          <a:xfrm>
            <a:off x="1018080" y="1933269"/>
            <a:ext cx="2849264" cy="3823201"/>
          </a:xfrm>
          <a:prstGeom prst="ellipse">
            <a:avLst/>
          </a:prstGeom>
          <a:ln>
            <a:noFill/>
          </a:ln>
          <a:effectLst>
            <a:softEdge rad="112500"/>
          </a:effectLst>
        </p:spPr>
      </p:pic>
      <p:sp>
        <p:nvSpPr>
          <p:cNvPr id="11" name="TextBox 10"/>
          <p:cNvSpPr txBox="1"/>
          <p:nvPr/>
        </p:nvSpPr>
        <p:spPr>
          <a:xfrm>
            <a:off x="790353" y="5226473"/>
            <a:ext cx="3744416" cy="738664"/>
          </a:xfrm>
          <a:prstGeom prst="rect">
            <a:avLst/>
          </a:prstGeom>
          <a:noFill/>
        </p:spPr>
        <p:txBody>
          <a:bodyPr wrap="square" rtlCol="0">
            <a:spAutoFit/>
          </a:bodyPr>
          <a:lstStyle/>
          <a:p>
            <a:r>
              <a:rPr lang="en-US" sz="1400" dirty="0" smtClean="0">
                <a:solidFill>
                  <a:schemeClr val="tx2"/>
                </a:solidFill>
              </a:rPr>
              <a:t>Can result in:</a:t>
            </a:r>
          </a:p>
          <a:p>
            <a:pPr marL="285750" indent="-285750">
              <a:buClr>
                <a:schemeClr val="accent2"/>
              </a:buClr>
              <a:buFont typeface="Wingdings" panose="05000000000000000000" pitchFamily="2" charset="2"/>
              <a:buChar char="§"/>
            </a:pPr>
            <a:r>
              <a:rPr lang="en-US" sz="1400" dirty="0" smtClean="0">
                <a:solidFill>
                  <a:schemeClr val="tx2"/>
                </a:solidFill>
              </a:rPr>
              <a:t>Discoloration of the soft tissue margin</a:t>
            </a:r>
          </a:p>
          <a:p>
            <a:pPr marL="285750" indent="-285750">
              <a:buClr>
                <a:schemeClr val="accent2"/>
              </a:buClr>
              <a:buFont typeface="Wingdings" panose="05000000000000000000" pitchFamily="2" charset="2"/>
              <a:buChar char="§"/>
            </a:pPr>
            <a:r>
              <a:rPr lang="en-US" sz="1400" dirty="0" smtClean="0">
                <a:solidFill>
                  <a:schemeClr val="tx2"/>
                </a:solidFill>
              </a:rPr>
              <a:t>Compromised esthetics</a:t>
            </a:r>
          </a:p>
        </p:txBody>
      </p:sp>
      <p:sp>
        <p:nvSpPr>
          <p:cNvPr id="12" name="TextBox 11"/>
          <p:cNvSpPr txBox="1"/>
          <p:nvPr/>
        </p:nvSpPr>
        <p:spPr>
          <a:xfrm>
            <a:off x="4625824" y="5207812"/>
            <a:ext cx="3744416" cy="954107"/>
          </a:xfrm>
          <a:prstGeom prst="rect">
            <a:avLst/>
          </a:prstGeom>
          <a:noFill/>
        </p:spPr>
        <p:txBody>
          <a:bodyPr wrap="square" rtlCol="0">
            <a:spAutoFit/>
          </a:bodyPr>
          <a:lstStyle/>
          <a:p>
            <a:r>
              <a:rPr lang="en-US" sz="1400" dirty="0" smtClean="0">
                <a:solidFill>
                  <a:schemeClr val="tx2"/>
                </a:solidFill>
                <a:latin typeface="+mj-lt"/>
              </a:rPr>
              <a:t>Can result in:</a:t>
            </a:r>
          </a:p>
          <a:p>
            <a:pPr marL="285750" indent="-285750">
              <a:buClr>
                <a:schemeClr val="accent2"/>
              </a:buClr>
              <a:buFont typeface="Wingdings" panose="05000000000000000000" pitchFamily="2" charset="2"/>
              <a:buChar char="§"/>
            </a:pPr>
            <a:r>
              <a:rPr lang="en-US" sz="1400" dirty="0" smtClean="0">
                <a:solidFill>
                  <a:schemeClr val="tx2"/>
                </a:solidFill>
                <a:latin typeface="+mj-lt"/>
              </a:rPr>
              <a:t>Loss of bone and soft tissue height</a:t>
            </a:r>
          </a:p>
          <a:p>
            <a:pPr marL="285750" indent="-285750">
              <a:buClr>
                <a:schemeClr val="accent2"/>
              </a:buClr>
              <a:buFont typeface="Wingdings" panose="05000000000000000000" pitchFamily="2" charset="2"/>
              <a:buChar char="§"/>
            </a:pPr>
            <a:r>
              <a:rPr lang="en-US" sz="1400" dirty="0" smtClean="0">
                <a:solidFill>
                  <a:schemeClr val="tx2"/>
                </a:solidFill>
                <a:latin typeface="+mj-lt"/>
              </a:rPr>
              <a:t>Compromised esthetics</a:t>
            </a:r>
          </a:p>
          <a:p>
            <a:pPr marL="285750" indent="-285750">
              <a:buFont typeface="Arial" panose="020B0604020202020204" pitchFamily="34" charset="0"/>
              <a:buChar char="•"/>
            </a:pPr>
            <a:endParaRPr lang="en-US" sz="1400" dirty="0" smtClean="0">
              <a:solidFill>
                <a:schemeClr val="tx2"/>
              </a:solidFill>
              <a:latin typeface="+mj-lt"/>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02286" y="1933269"/>
            <a:ext cx="2608316" cy="3960440"/>
          </a:xfrm>
          <a:prstGeom prst="ellipse">
            <a:avLst/>
          </a:prstGeom>
          <a:ln>
            <a:noFill/>
          </a:ln>
          <a:effectLst>
            <a:softEdge rad="112500"/>
          </a:effectLst>
        </p:spPr>
      </p:pic>
      <p:sp>
        <p:nvSpPr>
          <p:cNvPr id="14" name="Text Box 11"/>
          <p:cNvSpPr txBox="1">
            <a:spLocks noChangeArrowheads="1"/>
          </p:cNvSpPr>
          <p:nvPr/>
        </p:nvSpPr>
        <p:spPr bwMode="auto">
          <a:xfrm>
            <a:off x="7198234" y="1327588"/>
            <a:ext cx="3672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smtClean="0">
                <a:solidFill>
                  <a:schemeClr val="tx2"/>
                </a:solidFill>
                <a:latin typeface="+mj-lt"/>
              </a:rPr>
              <a:t>OsseoSpeed</a:t>
            </a:r>
            <a:r>
              <a:rPr lang="en-US" baseline="30000" dirty="0" smtClean="0">
                <a:solidFill>
                  <a:schemeClr val="tx2"/>
                </a:solidFill>
                <a:latin typeface="+mj-lt"/>
              </a:rPr>
              <a:t>™</a:t>
            </a:r>
            <a:r>
              <a:rPr lang="en-US" dirty="0" smtClean="0">
                <a:solidFill>
                  <a:schemeClr val="tx2"/>
                </a:solidFill>
                <a:latin typeface="+mj-lt"/>
              </a:rPr>
              <a:t> Profile EV</a:t>
            </a:r>
            <a:endParaRPr lang="en-US" dirty="0">
              <a:solidFill>
                <a:schemeClr val="tx2"/>
              </a:solidFill>
              <a:latin typeface="+mj-lt"/>
            </a:endParaRPr>
          </a:p>
        </p:txBody>
      </p:sp>
      <p:sp>
        <p:nvSpPr>
          <p:cNvPr id="15" name="TextBox 14"/>
          <p:cNvSpPr txBox="1"/>
          <p:nvPr/>
        </p:nvSpPr>
        <p:spPr>
          <a:xfrm>
            <a:off x="8154215" y="5244475"/>
            <a:ext cx="3004389" cy="307777"/>
          </a:xfrm>
          <a:prstGeom prst="rect">
            <a:avLst/>
          </a:prstGeom>
          <a:noFill/>
        </p:spPr>
        <p:txBody>
          <a:bodyPr wrap="square" rtlCol="0">
            <a:spAutoFit/>
          </a:bodyPr>
          <a:lstStyle/>
          <a:p>
            <a:r>
              <a:rPr lang="en-US" sz="1400" dirty="0" smtClean="0">
                <a:solidFill>
                  <a:schemeClr val="tx2"/>
                </a:solidFill>
                <a:latin typeface="+mj-lt"/>
              </a:rPr>
              <a:t>The ideal solution in a sloped ridge</a:t>
            </a:r>
          </a:p>
        </p:txBody>
      </p:sp>
      <p:sp>
        <p:nvSpPr>
          <p:cNvPr id="16" name="Action Button: Forward or Next 15">
            <a:hlinkClick r:id="rId6" action="ppaction://hlinksldjump" highlightClick="1"/>
          </p:cNvPr>
          <p:cNvSpPr/>
          <p:nvPr/>
        </p:nvSpPr>
        <p:spPr>
          <a:xfrm>
            <a:off x="11425618" y="432494"/>
            <a:ext cx="235215" cy="259340"/>
          </a:xfrm>
          <a:prstGeom prst="actionButtonForwardNext">
            <a:avLst/>
          </a:prstGeom>
          <a:solidFill>
            <a:schemeClr val="accent1">
              <a:lumMod val="40000"/>
              <a:lumOff val="6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smtClean="0"/>
          </a:p>
        </p:txBody>
      </p:sp>
    </p:spTree>
    <p:extLst>
      <p:ext uri="{BB962C8B-B14F-4D97-AF65-F5344CB8AC3E}">
        <p14:creationId xmlns:p14="http://schemas.microsoft.com/office/powerpoint/2010/main" val="3217029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p:pic>
      <p:sp>
        <p:nvSpPr>
          <p:cNvPr id="4" name="Title 3"/>
          <p:cNvSpPr>
            <a:spLocks noGrp="1"/>
          </p:cNvSpPr>
          <p:nvPr>
            <p:ph type="ctrTitle"/>
          </p:nvPr>
        </p:nvSpPr>
        <p:spPr>
          <a:xfrm>
            <a:off x="330200" y="2094357"/>
            <a:ext cx="5168900" cy="1231078"/>
          </a:xfrm>
          <a:noFill/>
        </p:spPr>
        <p:txBody>
          <a:bodyPr vert="horz" lIns="0" tIns="0" rIns="0" bIns="0" rtlCol="0" anchor="ctr" anchorCtr="0">
            <a:noAutofit/>
          </a:bodyPr>
          <a:lstStyle/>
          <a:p>
            <a:r>
              <a:rPr lang="en-US" dirty="0">
                <a:solidFill>
                  <a:schemeClr val="accent1"/>
                </a:solidFill>
              </a:rPr>
              <a:t>Astra Tech Implant </a:t>
            </a:r>
            <a:r>
              <a:rPr lang="en-US" dirty="0" smtClean="0">
                <a:solidFill>
                  <a:schemeClr val="accent1"/>
                </a:solidFill>
              </a:rPr>
              <a:t>System</a:t>
            </a:r>
            <a:r>
              <a:rPr lang="en-US" baseline="30000" dirty="0" smtClean="0">
                <a:solidFill>
                  <a:schemeClr val="accent1"/>
                </a:solidFill>
              </a:rPr>
              <a:t>®</a:t>
            </a:r>
            <a:r>
              <a:rPr lang="en-US" dirty="0" smtClean="0">
                <a:solidFill>
                  <a:schemeClr val="accent1"/>
                </a:solidFill>
              </a:rPr>
              <a:t/>
            </a:r>
            <a:br>
              <a:rPr lang="en-US" dirty="0" smtClean="0">
                <a:solidFill>
                  <a:schemeClr val="accent1"/>
                </a:solidFill>
              </a:rPr>
            </a:br>
            <a:r>
              <a:rPr lang="en-US" sz="2400" dirty="0" smtClean="0"/>
              <a:t/>
            </a:r>
            <a:br>
              <a:rPr lang="en-US" sz="2400" dirty="0" smtClean="0"/>
            </a:br>
            <a:r>
              <a:rPr lang="en-US" sz="3600" dirty="0" err="1" smtClean="0">
                <a:solidFill>
                  <a:schemeClr val="tx2"/>
                </a:solidFill>
              </a:rPr>
              <a:t>OsseoSpeed</a:t>
            </a:r>
            <a:r>
              <a:rPr lang="en-US" sz="3600" baseline="30000" dirty="0" smtClean="0">
                <a:solidFill>
                  <a:schemeClr val="tx2"/>
                </a:solidFill>
              </a:rPr>
              <a:t>®</a:t>
            </a:r>
            <a:r>
              <a:rPr lang="en-US" sz="3600" dirty="0" smtClean="0">
                <a:solidFill>
                  <a:schemeClr val="tx2"/>
                </a:solidFill>
              </a:rPr>
              <a:t> Profile EV</a:t>
            </a:r>
            <a:endParaRPr lang="en-US" sz="3600" b="1" dirty="0"/>
          </a:p>
        </p:txBody>
      </p:sp>
    </p:spTree>
    <p:extLst>
      <p:ext uri="{BB962C8B-B14F-4D97-AF65-F5344CB8AC3E}">
        <p14:creationId xmlns:p14="http://schemas.microsoft.com/office/powerpoint/2010/main" val="2007632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The clinical </a:t>
            </a:r>
            <a:r>
              <a:rPr lang="en-US" b="0" dirty="0" smtClean="0"/>
              <a:t>challenge</a:t>
            </a:r>
            <a:endParaRPr lang="en-US" b="0" dirty="0"/>
          </a:p>
        </p:txBody>
      </p:sp>
      <p:sp>
        <p:nvSpPr>
          <p:cNvPr id="3" name="Content Placeholder 2"/>
          <p:cNvSpPr>
            <a:spLocks noGrp="1"/>
          </p:cNvSpPr>
          <p:nvPr>
            <p:ph sz="half" idx="1"/>
          </p:nvPr>
        </p:nvSpPr>
        <p:spPr/>
        <p:txBody>
          <a:bodyPr/>
          <a:lstStyle/>
          <a:p>
            <a:endParaRPr lang="en-US" dirty="0"/>
          </a:p>
        </p:txBody>
      </p:sp>
      <p:pic>
        <p:nvPicPr>
          <p:cNvPr id="7" name="Boneresorb_impl in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6185" y="1477901"/>
            <a:ext cx="7584191" cy="4266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Action Button: Return 7">
            <a:hlinkClick r:id="rId6" action="ppaction://hlinksldjump" highlightClick="1"/>
          </p:cNvPr>
          <p:cNvSpPr/>
          <p:nvPr/>
        </p:nvSpPr>
        <p:spPr>
          <a:xfrm>
            <a:off x="10553700" y="5412257"/>
            <a:ext cx="431800" cy="410514"/>
          </a:xfrm>
          <a:prstGeom prst="actionButtonReturn">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smtClean="0"/>
          </a:p>
        </p:txBody>
      </p:sp>
    </p:spTree>
    <p:extLst>
      <p:ext uri="{BB962C8B-B14F-4D97-AF65-F5344CB8AC3E}">
        <p14:creationId xmlns:p14="http://schemas.microsoft.com/office/powerpoint/2010/main" val="392816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7948" y="2501507"/>
            <a:ext cx="28575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85012" y="1407896"/>
            <a:ext cx="6256459" cy="463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41773" y="1792395"/>
            <a:ext cx="2704497" cy="284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43588" y="4927912"/>
            <a:ext cx="2401648" cy="430887"/>
          </a:xfrm>
          <a:prstGeom prst="rect">
            <a:avLst/>
          </a:prstGeom>
          <a:noFill/>
        </p:spPr>
        <p:txBody>
          <a:bodyPr wrap="square" lIns="0" tIns="0" rIns="0" bIns="0" rtlCol="0">
            <a:spAutoFit/>
          </a:bodyPr>
          <a:lstStyle/>
          <a:p>
            <a:r>
              <a:rPr lang="sv-SE" sz="1400" dirty="0" smtClean="0">
                <a:solidFill>
                  <a:schemeClr val="tx2"/>
                </a:solidFill>
              </a:rPr>
              <a:t>One-position-only placement of all indexed components</a:t>
            </a:r>
          </a:p>
        </p:txBody>
      </p:sp>
      <p:sp>
        <p:nvSpPr>
          <p:cNvPr id="3" name="TextBox 2"/>
          <p:cNvSpPr txBox="1"/>
          <p:nvPr/>
        </p:nvSpPr>
        <p:spPr>
          <a:xfrm>
            <a:off x="9578108" y="5256320"/>
            <a:ext cx="2363770" cy="646331"/>
          </a:xfrm>
          <a:prstGeom prst="rect">
            <a:avLst/>
          </a:prstGeom>
          <a:noFill/>
        </p:spPr>
        <p:txBody>
          <a:bodyPr wrap="square" lIns="0" tIns="0" rIns="0" bIns="0" rtlCol="0">
            <a:spAutoFit/>
          </a:bodyPr>
          <a:lstStyle>
            <a:defPPr>
              <a:defRPr lang="en-US"/>
            </a:defPPr>
            <a:lvl1pPr>
              <a:defRPr sz="1200"/>
            </a:lvl1pPr>
          </a:lstStyle>
          <a:p>
            <a:r>
              <a:rPr lang="sv-SE" sz="1400" dirty="0">
                <a:solidFill>
                  <a:schemeClr val="tx2"/>
                </a:solidFill>
              </a:rPr>
              <a:t>Self-guiding impression components for an accurate and predictable workflow</a:t>
            </a:r>
          </a:p>
        </p:txBody>
      </p:sp>
      <p:sp>
        <p:nvSpPr>
          <p:cNvPr id="14" name="TextBox 13"/>
          <p:cNvSpPr txBox="1"/>
          <p:nvPr/>
        </p:nvSpPr>
        <p:spPr>
          <a:xfrm>
            <a:off x="540662" y="4617526"/>
            <a:ext cx="2285665" cy="430887"/>
          </a:xfrm>
          <a:prstGeom prst="rect">
            <a:avLst/>
          </a:prstGeom>
          <a:noFill/>
        </p:spPr>
        <p:txBody>
          <a:bodyPr wrap="square" lIns="0" tIns="0" rIns="0" bIns="0" rtlCol="0">
            <a:spAutoFit/>
          </a:bodyPr>
          <a:lstStyle>
            <a:defPPr>
              <a:defRPr lang="en-US"/>
            </a:defPPr>
            <a:lvl1pPr>
              <a:defRPr sz="1200"/>
            </a:lvl1pPr>
          </a:lstStyle>
          <a:p>
            <a:r>
              <a:rPr lang="sv-SE" sz="1400" dirty="0" smtClean="0">
                <a:solidFill>
                  <a:schemeClr val="tx2"/>
                </a:solidFill>
              </a:rPr>
              <a:t>Small Tray EV – supporting a procedure-based workflow</a:t>
            </a:r>
            <a:endParaRPr lang="sv-SE" sz="1400" dirty="0">
              <a:solidFill>
                <a:schemeClr val="tx2"/>
              </a:solidFill>
            </a:endParaRPr>
          </a:p>
        </p:txBody>
      </p:sp>
      <p:sp>
        <p:nvSpPr>
          <p:cNvPr id="16" name="Title 15"/>
          <p:cNvSpPr>
            <a:spLocks noGrp="1"/>
          </p:cNvSpPr>
          <p:nvPr>
            <p:ph type="title"/>
          </p:nvPr>
        </p:nvSpPr>
        <p:spPr>
          <a:xfrm>
            <a:off x="330201" y="636037"/>
            <a:ext cx="11530012" cy="1001712"/>
          </a:xfrm>
        </p:spPr>
        <p:txBody>
          <a:bodyPr/>
          <a:lstStyle/>
          <a:p>
            <a:r>
              <a:rPr lang="en-US" b="0" dirty="0" smtClean="0"/>
              <a:t>Simplifying the workflow</a:t>
            </a:r>
            <a:endParaRPr lang="en-US" b="0" dirty="0"/>
          </a:p>
        </p:txBody>
      </p:sp>
      <p:sp>
        <p:nvSpPr>
          <p:cNvPr id="15" name="TextBox 14"/>
          <p:cNvSpPr txBox="1"/>
          <p:nvPr/>
        </p:nvSpPr>
        <p:spPr>
          <a:xfrm>
            <a:off x="7696200" y="322770"/>
            <a:ext cx="4593772" cy="1538883"/>
          </a:xfrm>
          <a:prstGeom prst="rect">
            <a:avLst/>
          </a:prstGeom>
          <a:solidFill>
            <a:srgbClr val="7F7F7F">
              <a:alpha val="74902"/>
            </a:srgbClr>
          </a:solidFill>
        </p:spPr>
        <p:txBody>
          <a:bodyPr wrap="square" lIns="0" tIns="0" rIns="0" bIns="0" rtlCol="0" anchor="ctr">
            <a:spAutoFit/>
          </a:bodyPr>
          <a:lstStyle/>
          <a:p>
            <a:pPr marL="174625" indent="-55563"/>
            <a:endParaRPr lang="sv-SE" dirty="0" smtClean="0">
              <a:solidFill>
                <a:srgbClr val="FFFF00"/>
              </a:solidFill>
            </a:endParaRPr>
          </a:p>
          <a:p>
            <a:pPr marL="174625" indent="-55563"/>
            <a:r>
              <a:rPr lang="sv-SE" dirty="0" smtClean="0">
                <a:solidFill>
                  <a:schemeClr val="bg1"/>
                </a:solidFill>
              </a:rPr>
              <a:t>”With the new one-position feature and </a:t>
            </a:r>
          </a:p>
          <a:p>
            <a:pPr marL="174625" indent="-55563"/>
            <a:r>
              <a:rPr lang="sv-SE" dirty="0" smtClean="0">
                <a:solidFill>
                  <a:schemeClr val="bg1"/>
                </a:solidFill>
              </a:rPr>
              <a:t>new impression copings, the prosthetic </a:t>
            </a:r>
          </a:p>
          <a:p>
            <a:pPr marL="174625" indent="-55563"/>
            <a:r>
              <a:rPr lang="sv-SE" dirty="0" smtClean="0">
                <a:solidFill>
                  <a:schemeClr val="bg1"/>
                </a:solidFill>
              </a:rPr>
              <a:t>part of the treatment is simplified.”</a:t>
            </a:r>
          </a:p>
          <a:p>
            <a:pPr marL="174625" indent="-55563">
              <a:tabLst>
                <a:tab pos="4462463" algn="r"/>
                <a:tab pos="5834063" algn="r"/>
              </a:tabLst>
            </a:pPr>
            <a:r>
              <a:rPr lang="sv-SE" sz="1400" dirty="0" smtClean="0">
                <a:solidFill>
                  <a:schemeClr val="bg1"/>
                </a:solidFill>
              </a:rPr>
              <a:t>	- Dr. </a:t>
            </a:r>
            <a:r>
              <a:rPr lang="sv-SE" sz="1400" dirty="0">
                <a:solidFill>
                  <a:schemeClr val="bg1"/>
                </a:solidFill>
              </a:rPr>
              <a:t>M</a:t>
            </a:r>
            <a:r>
              <a:rPr lang="sv-SE" sz="1400" dirty="0" smtClean="0">
                <a:solidFill>
                  <a:schemeClr val="bg1"/>
                </a:solidFill>
              </a:rPr>
              <a:t>arcus Dagnelid, Sweden</a:t>
            </a:r>
          </a:p>
          <a:p>
            <a:pPr marL="174625" indent="-55563">
              <a:tabLst>
                <a:tab pos="5834063" algn="r"/>
              </a:tabLst>
            </a:pPr>
            <a:endParaRPr lang="sv-SE" sz="1400" dirty="0" smtClean="0">
              <a:solidFill>
                <a:schemeClr val="bg1"/>
              </a:solidFill>
            </a:endParaRPr>
          </a:p>
        </p:txBody>
      </p:sp>
    </p:spTree>
    <p:extLst>
      <p:ext uri="{BB962C8B-B14F-4D97-AF65-F5344CB8AC3E}">
        <p14:creationId xmlns:p14="http://schemas.microsoft.com/office/powerpoint/2010/main" val="381756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b="0" dirty="0" smtClean="0"/>
              <a:t>An integral part of the </a:t>
            </a:r>
            <a:br>
              <a:rPr lang="sv-SE" b="0" dirty="0" smtClean="0"/>
            </a:br>
            <a:r>
              <a:rPr lang="sv-SE" b="0" dirty="0" smtClean="0"/>
              <a:t>Astra Tech Implant System™ EV</a:t>
            </a:r>
            <a:endParaRPr lang="sv-SE" b="0" dirty="0"/>
          </a:p>
        </p:txBody>
      </p:sp>
      <p:sp>
        <p:nvSpPr>
          <p:cNvPr id="3" name="Content Placeholder 2"/>
          <p:cNvSpPr>
            <a:spLocks noGrp="1"/>
          </p:cNvSpPr>
          <p:nvPr>
            <p:ph sz="half" idx="1"/>
          </p:nvPr>
        </p:nvSpPr>
        <p:spPr/>
        <p:txBody>
          <a:bodyPr/>
          <a:lstStyle/>
          <a:p>
            <a:pPr>
              <a:spcBef>
                <a:spcPts val="500"/>
              </a:spcBef>
            </a:pPr>
            <a:r>
              <a:rPr lang="en-US" dirty="0"/>
              <a:t>Surgical simplicity </a:t>
            </a:r>
            <a:br>
              <a:rPr lang="en-US" dirty="0"/>
            </a:br>
            <a:r>
              <a:rPr lang="en-US" dirty="0"/>
              <a:t>and flexibility</a:t>
            </a:r>
          </a:p>
          <a:p>
            <a:pPr>
              <a:lnSpc>
                <a:spcPct val="110000"/>
              </a:lnSpc>
              <a:spcBef>
                <a:spcPts val="500"/>
              </a:spcBef>
            </a:pPr>
            <a:r>
              <a:rPr lang="en-US" dirty="0"/>
              <a:t>Primary stability</a:t>
            </a:r>
          </a:p>
          <a:p>
            <a:pPr>
              <a:lnSpc>
                <a:spcPct val="110000"/>
              </a:lnSpc>
              <a:spcBef>
                <a:spcPts val="500"/>
              </a:spcBef>
            </a:pPr>
            <a:r>
              <a:rPr lang="en-US" dirty="0"/>
              <a:t>Restorative ease</a:t>
            </a:r>
          </a:p>
          <a:p>
            <a:pPr>
              <a:lnSpc>
                <a:spcPct val="110000"/>
              </a:lnSpc>
              <a:spcBef>
                <a:spcPts val="500"/>
              </a:spcBef>
            </a:pPr>
            <a:r>
              <a:rPr lang="en-US" dirty="0"/>
              <a:t>System logics</a:t>
            </a:r>
          </a:p>
          <a:p>
            <a:pPr>
              <a:lnSpc>
                <a:spcPct val="110000"/>
              </a:lnSpc>
              <a:spcBef>
                <a:spcPts val="500"/>
              </a:spcBef>
            </a:pPr>
            <a:r>
              <a:rPr lang="en-US" dirty="0"/>
              <a:t>Robustness</a:t>
            </a:r>
          </a:p>
          <a:p>
            <a:endParaRPr lang="sv-SE" dirty="0"/>
          </a:p>
        </p:txBody>
      </p:sp>
      <p:sp>
        <p:nvSpPr>
          <p:cNvPr id="9" name="TextBox 8"/>
          <p:cNvSpPr txBox="1"/>
          <p:nvPr/>
        </p:nvSpPr>
        <p:spPr>
          <a:xfrm>
            <a:off x="6548238" y="5226049"/>
            <a:ext cx="4089402" cy="83099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1600" i="1" dirty="0" smtClean="0">
                <a:solidFill>
                  <a:schemeClr val="tx2"/>
                </a:solidFill>
              </a:rPr>
              <a:t>Astra Tech Implant System BioManagement  Complex</a:t>
            </a:r>
            <a:r>
              <a:rPr lang="en-US" sz="1600" i="1" baseline="30000" dirty="0" smtClean="0">
                <a:solidFill>
                  <a:schemeClr val="tx2"/>
                </a:solidFill>
              </a:rPr>
              <a:t>™ </a:t>
            </a:r>
            <a:r>
              <a:rPr lang="en-US" sz="1600" i="1" dirty="0" smtClean="0">
                <a:solidFill>
                  <a:schemeClr val="tx2"/>
                </a:solidFill>
              </a:rPr>
              <a:t>maintained.</a:t>
            </a:r>
            <a:r>
              <a:rPr lang="en-US" sz="1600" i="1" baseline="30000" dirty="0" smtClean="0">
                <a:solidFill>
                  <a:schemeClr val="tx2"/>
                </a:solidFill>
              </a:rPr>
              <a:t> </a:t>
            </a:r>
          </a:p>
          <a:p>
            <a:endParaRPr lang="en-US" sz="1600" dirty="0" smtClean="0">
              <a:solidFill>
                <a:schemeClr val="tx2"/>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48238" y="1147620"/>
            <a:ext cx="3945138" cy="4010890"/>
          </a:xfrm>
          <a:prstGeom prst="rect">
            <a:avLst/>
          </a:prstGeom>
          <a:ln>
            <a:noFill/>
          </a:ln>
          <a:effectLst/>
        </p:spPr>
      </p:pic>
    </p:spTree>
    <p:extLst>
      <p:ext uri="{BB962C8B-B14F-4D97-AF65-F5344CB8AC3E}">
        <p14:creationId xmlns:p14="http://schemas.microsoft.com/office/powerpoint/2010/main" val="1205403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b="0" dirty="0" smtClean="0"/>
              <a:t>A unique implant specifically designed for sloped ridges</a:t>
            </a:r>
            <a:endParaRPr lang="sv-SE" b="0" dirty="0"/>
          </a:p>
        </p:txBody>
      </p:sp>
      <p:sp>
        <p:nvSpPr>
          <p:cNvPr id="4" name="Content Placeholder 3"/>
          <p:cNvSpPr>
            <a:spLocks noGrp="1"/>
          </p:cNvSpPr>
          <p:nvPr>
            <p:ph sz="half" idx="1"/>
          </p:nvPr>
        </p:nvSpPr>
        <p:spPr>
          <a:xfrm>
            <a:off x="3807328" y="1858720"/>
            <a:ext cx="7297820" cy="3943350"/>
          </a:xfrm>
        </p:spPr>
        <p:txBody>
          <a:bodyPr/>
          <a:lstStyle/>
          <a:p>
            <a:r>
              <a:rPr lang="en-US" sz="2800" dirty="0" smtClean="0"/>
              <a:t>Maximize existing hard and soft tissue</a:t>
            </a:r>
          </a:p>
          <a:p>
            <a:r>
              <a:rPr lang="en-US" sz="2800" dirty="0" smtClean="0"/>
              <a:t>Reduce the need for augmentation</a:t>
            </a:r>
          </a:p>
          <a:p>
            <a:r>
              <a:rPr lang="en-US" sz="2800" dirty="0" smtClean="0"/>
              <a:t>Increased case acceptance</a:t>
            </a:r>
          </a:p>
          <a:p>
            <a:r>
              <a:rPr lang="en-US" sz="2800" dirty="0" smtClean="0"/>
              <a:t>One-position-only </a:t>
            </a:r>
            <a:r>
              <a:rPr lang="en-US" sz="2800" dirty="0"/>
              <a:t>components allowing a simple and accurate workflow</a:t>
            </a:r>
          </a:p>
          <a:p>
            <a:endParaRPr lang="en-US" sz="2800" dirty="0" smtClean="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99410"/>
            <a:ext cx="3500922" cy="4704347"/>
          </a:xfrm>
          <a:prstGeom prst="rect">
            <a:avLst/>
          </a:prstGeom>
        </p:spPr>
      </p:pic>
    </p:spTree>
    <p:extLst>
      <p:ext uri="{BB962C8B-B14F-4D97-AF65-F5344CB8AC3E}">
        <p14:creationId xmlns:p14="http://schemas.microsoft.com/office/powerpoint/2010/main" val="522793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856017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b="18148"/>
          <a:stretch/>
        </p:blipFill>
        <p:spPr>
          <a:xfrm>
            <a:off x="-12700" y="-12700"/>
            <a:ext cx="12314312" cy="5706918"/>
          </a:xfrm>
          <a:prstGeom prst="rect">
            <a:avLst/>
          </a:prstGeom>
        </p:spPr>
      </p:pic>
      <p:sp>
        <p:nvSpPr>
          <p:cNvPr id="8" name="TextBox 7"/>
          <p:cNvSpPr txBox="1"/>
          <p:nvPr/>
        </p:nvSpPr>
        <p:spPr>
          <a:xfrm>
            <a:off x="7543799" y="2387600"/>
            <a:ext cx="4578373" cy="861774"/>
          </a:xfrm>
          <a:prstGeom prst="rect">
            <a:avLst/>
          </a:prstGeom>
          <a:noFill/>
        </p:spPr>
        <p:txBody>
          <a:bodyPr wrap="square" lIns="0" tIns="0" rIns="0" bIns="0" rtlCol="0">
            <a:spAutoFit/>
          </a:bodyPr>
          <a:lstStyle/>
          <a:p>
            <a:r>
              <a:rPr lang="en-US" sz="2800" b="1" dirty="0" smtClean="0">
                <a:solidFill>
                  <a:schemeClr val="bg1"/>
                </a:solidFill>
                <a:effectLst>
                  <a:outerShdw blurRad="38100" dist="38100" dir="2700000" algn="tl">
                    <a:srgbClr val="000000">
                      <a:alpha val="43137"/>
                    </a:srgbClr>
                  </a:outerShdw>
                </a:effectLst>
              </a:rPr>
              <a:t>Neither is the anatomy of your implant patients.</a:t>
            </a:r>
          </a:p>
        </p:txBody>
      </p:sp>
    </p:spTree>
    <p:extLst>
      <p:ext uri="{BB962C8B-B14F-4D97-AF65-F5344CB8AC3E}">
        <p14:creationId xmlns:p14="http://schemas.microsoft.com/office/powerpoint/2010/main" val="193624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9598" y="565053"/>
            <a:ext cx="11530012" cy="1001712"/>
          </a:xfrm>
        </p:spPr>
        <p:txBody>
          <a:bodyPr/>
          <a:lstStyle/>
          <a:p>
            <a:r>
              <a:rPr lang="en-US" b="0" dirty="0" smtClean="0"/>
              <a:t>Did you know …?</a:t>
            </a:r>
            <a:endParaRPr lang="en-US" b="0" dirty="0"/>
          </a:p>
        </p:txBody>
      </p:sp>
      <p:sp>
        <p:nvSpPr>
          <p:cNvPr id="2" name="Oval 1"/>
          <p:cNvSpPr>
            <a:spLocks noChangeAspect="1"/>
          </p:cNvSpPr>
          <p:nvPr/>
        </p:nvSpPr>
        <p:spPr>
          <a:xfrm>
            <a:off x="1289357" y="1197901"/>
            <a:ext cx="4229134" cy="4233596"/>
          </a:xfrm>
          <a:prstGeom prst="ellipse">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sv-SE" sz="2000" dirty="0"/>
              <a:t>Of all implant sites</a:t>
            </a:r>
          </a:p>
          <a:p>
            <a:pPr algn="ctr"/>
            <a:r>
              <a:rPr lang="sv-SE" sz="8800" b="1" dirty="0" smtClean="0"/>
              <a:t>38%</a:t>
            </a:r>
          </a:p>
          <a:p>
            <a:pPr algn="ctr"/>
            <a:r>
              <a:rPr lang="sv-SE" sz="2000" dirty="0" smtClean="0"/>
              <a:t>present with, a sloped alveolar crest after healing* </a:t>
            </a:r>
          </a:p>
        </p:txBody>
      </p:sp>
      <p:sp>
        <p:nvSpPr>
          <p:cNvPr id="10" name="Oval 9"/>
          <p:cNvSpPr/>
          <p:nvPr/>
        </p:nvSpPr>
        <p:spPr>
          <a:xfrm>
            <a:off x="6415066" y="1197901"/>
            <a:ext cx="4194714" cy="4233598"/>
          </a:xfrm>
          <a:prstGeom prst="ellipse">
            <a:avLst/>
          </a:prstGeom>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sv-SE" sz="2000" dirty="0"/>
              <a:t>Of </a:t>
            </a:r>
            <a:r>
              <a:rPr lang="sv-SE" sz="2000" dirty="0" smtClean="0"/>
              <a:t>all</a:t>
            </a:r>
          </a:p>
          <a:p>
            <a:pPr algn="ctr"/>
            <a:r>
              <a:rPr lang="sv-SE" sz="2000" dirty="0" smtClean="0"/>
              <a:t>sloped </a:t>
            </a:r>
            <a:r>
              <a:rPr lang="sv-SE" sz="2000" dirty="0"/>
              <a:t>implant </a:t>
            </a:r>
            <a:r>
              <a:rPr lang="sv-SE" sz="2000" dirty="0" smtClean="0"/>
              <a:t>sites</a:t>
            </a:r>
          </a:p>
          <a:p>
            <a:pPr algn="ctr"/>
            <a:r>
              <a:rPr lang="sv-SE" sz="8800" b="1" dirty="0" smtClean="0"/>
              <a:t>58%</a:t>
            </a:r>
          </a:p>
          <a:p>
            <a:pPr algn="ctr"/>
            <a:r>
              <a:rPr lang="sv-SE" sz="2000" dirty="0"/>
              <a:t>h</a:t>
            </a:r>
            <a:r>
              <a:rPr lang="sv-SE" sz="2000" dirty="0" smtClean="0"/>
              <a:t>ave a reduced need for augmentation by utilizing the OsseoSpeed Profile implant*</a:t>
            </a:r>
          </a:p>
        </p:txBody>
      </p:sp>
      <p:sp>
        <p:nvSpPr>
          <p:cNvPr id="6" name="TextBox 5"/>
          <p:cNvSpPr txBox="1"/>
          <p:nvPr/>
        </p:nvSpPr>
        <p:spPr>
          <a:xfrm>
            <a:off x="7238305" y="5755355"/>
            <a:ext cx="4637488" cy="161583"/>
          </a:xfrm>
          <a:prstGeom prst="rect">
            <a:avLst/>
          </a:prstGeom>
          <a:noFill/>
        </p:spPr>
        <p:txBody>
          <a:bodyPr wrap="none" lIns="0" tIns="0" rIns="0" bIns="0" rtlCol="0">
            <a:spAutoFit/>
          </a:bodyPr>
          <a:lstStyle/>
          <a:p>
            <a:r>
              <a:rPr lang="en-US" sz="1050" i="1" dirty="0" smtClean="0"/>
              <a:t>*Customer </a:t>
            </a:r>
            <a:r>
              <a:rPr lang="en-US" sz="1050" i="1" dirty="0"/>
              <a:t>survey Austria, Germany, North America, Switzerland; data on file.</a:t>
            </a:r>
            <a:endParaRPr lang="sv-SE" sz="1050" i="1" dirty="0"/>
          </a:p>
        </p:txBody>
      </p:sp>
    </p:spTree>
    <p:extLst>
      <p:ext uri="{BB962C8B-B14F-4D97-AF65-F5344CB8AC3E}">
        <p14:creationId xmlns:p14="http://schemas.microsoft.com/office/powerpoint/2010/main" val="209505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9598" y="565053"/>
            <a:ext cx="11530012" cy="1001712"/>
          </a:xfrm>
        </p:spPr>
        <p:txBody>
          <a:bodyPr/>
          <a:lstStyle/>
          <a:p>
            <a:r>
              <a:rPr lang="en-US" b="0" dirty="0" smtClean="0"/>
              <a:t>Reduced need for augmentation</a:t>
            </a:r>
            <a:endParaRPr lang="en-US" b="0" dirty="0"/>
          </a:p>
        </p:txBody>
      </p:sp>
      <p:sp>
        <p:nvSpPr>
          <p:cNvPr id="2" name="Oval 1"/>
          <p:cNvSpPr/>
          <p:nvPr/>
        </p:nvSpPr>
        <p:spPr>
          <a:xfrm>
            <a:off x="3657600" y="1146563"/>
            <a:ext cx="4838700" cy="4696179"/>
          </a:xfrm>
          <a:prstGeom prst="ellipse">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sv-SE" sz="2000" dirty="0" smtClean="0"/>
              <a:t>Need for augmentation could be reduced/eleminated in</a:t>
            </a:r>
          </a:p>
          <a:p>
            <a:pPr algn="ctr"/>
            <a:r>
              <a:rPr lang="sv-SE" sz="5400" b="1" dirty="0" smtClean="0"/>
              <a:t>22%</a:t>
            </a:r>
            <a:endParaRPr lang="sv-SE" sz="5400" b="1" dirty="0"/>
          </a:p>
          <a:p>
            <a:pPr algn="ctr"/>
            <a:r>
              <a:rPr lang="sv-SE" sz="2400" dirty="0" smtClean="0"/>
              <a:t> </a:t>
            </a:r>
            <a:r>
              <a:rPr lang="sv-SE" sz="2000" dirty="0" smtClean="0"/>
              <a:t>of all implant cases if using OsseoSpeed Profile implant</a:t>
            </a:r>
            <a:endParaRPr lang="sv-SE" sz="2000" dirty="0"/>
          </a:p>
        </p:txBody>
      </p:sp>
      <p:sp>
        <p:nvSpPr>
          <p:cNvPr id="6" name="TextBox 5"/>
          <p:cNvSpPr txBox="1"/>
          <p:nvPr/>
        </p:nvSpPr>
        <p:spPr>
          <a:xfrm>
            <a:off x="7800550" y="5755355"/>
            <a:ext cx="3755836" cy="184666"/>
          </a:xfrm>
          <a:prstGeom prst="rect">
            <a:avLst/>
          </a:prstGeom>
          <a:noFill/>
        </p:spPr>
        <p:txBody>
          <a:bodyPr wrap="none" lIns="0" tIns="0" rIns="0" bIns="0" rtlCol="0">
            <a:spAutoFit/>
          </a:bodyPr>
          <a:lstStyle/>
          <a:p>
            <a:r>
              <a:rPr lang="en-US" sz="1200" i="1" dirty="0" smtClean="0"/>
              <a:t>Based </a:t>
            </a:r>
            <a:r>
              <a:rPr lang="en-US" sz="1200" i="1" dirty="0"/>
              <a:t>upon customer survey DACH, NAM, Data on </a:t>
            </a:r>
            <a:r>
              <a:rPr lang="en-US" sz="1200" i="1" dirty="0" smtClean="0"/>
              <a:t>file</a:t>
            </a:r>
            <a:endParaRPr lang="sv-SE" sz="1200" dirty="0"/>
          </a:p>
        </p:txBody>
      </p:sp>
    </p:spTree>
    <p:extLst>
      <p:ext uri="{BB962C8B-B14F-4D97-AF65-F5344CB8AC3E}">
        <p14:creationId xmlns:p14="http://schemas.microsoft.com/office/powerpoint/2010/main" val="975265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p:txBody>
          <a:bodyPr/>
          <a:lstStyle/>
          <a:p>
            <a:r>
              <a:rPr lang="sv-SE" b="0" dirty="0" smtClean="0"/>
              <a:t>Working around nature</a:t>
            </a:r>
            <a:endParaRPr lang="sv-SE" b="0" dirty="0"/>
          </a:p>
        </p:txBody>
      </p:sp>
      <p:sp>
        <p:nvSpPr>
          <p:cNvPr id="15" name="Content Placeholder 14"/>
          <p:cNvSpPr>
            <a:spLocks noGrp="1"/>
          </p:cNvSpPr>
          <p:nvPr>
            <p:ph sz="half" idx="1"/>
          </p:nvPr>
        </p:nvSpPr>
        <p:spPr>
          <a:xfrm>
            <a:off x="330202" y="1825625"/>
            <a:ext cx="6458526" cy="3319030"/>
          </a:xfrm>
        </p:spPr>
        <p:txBody>
          <a:bodyPr/>
          <a:lstStyle/>
          <a:p>
            <a:r>
              <a:rPr lang="en-US" dirty="0" smtClean="0"/>
              <a:t>“In </a:t>
            </a:r>
            <a:r>
              <a:rPr lang="en-US" dirty="0"/>
              <a:t>a scalloped situation, place the mesial/distal point of the outer rim of the implant to bone level. The lingual/</a:t>
            </a:r>
            <a:r>
              <a:rPr lang="en-US" dirty="0" err="1"/>
              <a:t>palatinal</a:t>
            </a:r>
            <a:r>
              <a:rPr lang="en-US" dirty="0"/>
              <a:t> wall will then extend slightly over the top line of the implant. The buccal wall is located somewhat below the implant edge</a:t>
            </a:r>
            <a:r>
              <a:rPr lang="en-US" dirty="0" smtClean="0"/>
              <a:t>.” *</a:t>
            </a:r>
            <a:endParaRPr lang="en-US" dirty="0"/>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20528" y="1235298"/>
            <a:ext cx="3361266" cy="3762549"/>
          </a:xfrm>
          <a:prstGeom prst="rect">
            <a:avLst/>
          </a:prstGeom>
        </p:spPr>
      </p:pic>
      <p:pic>
        <p:nvPicPr>
          <p:cNvPr id="10" name="Picture 9"/>
          <p:cNvPicPr>
            <a:picLocks noChangeAspect="1"/>
          </p:cNvPicPr>
          <p:nvPr/>
        </p:nvPicPr>
        <p:blipFill rotWithShape="1">
          <a:blip r:embed="rId4"/>
          <a:srcRect/>
          <a:stretch/>
        </p:blipFill>
        <p:spPr>
          <a:xfrm>
            <a:off x="6278818" y="4675807"/>
            <a:ext cx="5913182" cy="100680"/>
          </a:xfrm>
          <a:prstGeom prst="rect">
            <a:avLst/>
          </a:prstGeom>
        </p:spPr>
      </p:pic>
      <p:sp>
        <p:nvSpPr>
          <p:cNvPr id="11" name="Title 5"/>
          <p:cNvSpPr txBox="1">
            <a:spLocks/>
          </p:cNvSpPr>
          <p:nvPr/>
        </p:nvSpPr>
        <p:spPr>
          <a:xfrm>
            <a:off x="330201" y="555626"/>
            <a:ext cx="11530012" cy="10017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endParaRPr lang="sv-SE" dirty="0"/>
          </a:p>
        </p:txBody>
      </p:sp>
      <p:sp>
        <p:nvSpPr>
          <p:cNvPr id="13" name="TextBox 12"/>
          <p:cNvSpPr txBox="1"/>
          <p:nvPr/>
        </p:nvSpPr>
        <p:spPr>
          <a:xfrm>
            <a:off x="647624" y="4852849"/>
            <a:ext cx="7277100" cy="215444"/>
          </a:xfrm>
          <a:prstGeom prst="rect">
            <a:avLst/>
          </a:prstGeom>
          <a:noFill/>
        </p:spPr>
        <p:txBody>
          <a:bodyPr wrap="square" lIns="0" tIns="0" rIns="0" bIns="0" rtlCol="0">
            <a:spAutoFit/>
          </a:bodyPr>
          <a:lstStyle/>
          <a:p>
            <a:r>
              <a:rPr lang="en-US" sz="1400" i="1" dirty="0" smtClean="0"/>
              <a:t>* </a:t>
            </a:r>
            <a:r>
              <a:rPr lang="en-US" sz="1400" i="1" dirty="0" smtClean="0">
                <a:solidFill>
                  <a:schemeClr val="tx2"/>
                </a:solidFill>
              </a:rPr>
              <a:t>Sample </a:t>
            </a:r>
            <a:r>
              <a:rPr lang="en-US" sz="1400" i="1" dirty="0">
                <a:solidFill>
                  <a:schemeClr val="tx2"/>
                </a:solidFill>
              </a:rPr>
              <a:t>from other implant manufacturer’s guidelines</a:t>
            </a:r>
          </a:p>
        </p:txBody>
      </p:sp>
    </p:spTree>
    <p:extLst>
      <p:ext uri="{BB962C8B-B14F-4D97-AF65-F5344CB8AC3E}">
        <p14:creationId xmlns:p14="http://schemas.microsoft.com/office/powerpoint/2010/main" val="3673773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smtClean="0"/>
              <a:t>Isn’t it time to challenge conventional thinking?</a:t>
            </a:r>
            <a:endParaRPr lang="en-US" sz="4400" b="1" dirty="0"/>
          </a:p>
        </p:txBody>
      </p:sp>
    </p:spTree>
    <p:extLst>
      <p:ext uri="{BB962C8B-B14F-4D97-AF65-F5344CB8AC3E}">
        <p14:creationId xmlns:p14="http://schemas.microsoft.com/office/powerpoint/2010/main" val="1180916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2"/>
          </p:nvPr>
        </p:nvSpPr>
        <p:spPr>
          <a:xfrm>
            <a:off x="330201" y="1825625"/>
            <a:ext cx="5619749" cy="3943350"/>
          </a:xfrm>
        </p:spPr>
        <p:txBody>
          <a:bodyPr/>
          <a:lstStyle/>
          <a:p>
            <a:r>
              <a:rPr lang="en-US" dirty="0"/>
              <a:t>A uniquely shaped patented implant, specifically </a:t>
            </a:r>
            <a:r>
              <a:rPr lang="en-US" b="1" dirty="0"/>
              <a:t>designed for sloped ridge situations </a:t>
            </a:r>
            <a:r>
              <a:rPr lang="en-US" dirty="0"/>
              <a:t>that </a:t>
            </a:r>
            <a:r>
              <a:rPr lang="en-US" b="1" dirty="0"/>
              <a:t>preserves the marginal bone </a:t>
            </a:r>
            <a:r>
              <a:rPr lang="en-US" dirty="0"/>
              <a:t>and </a:t>
            </a:r>
            <a:r>
              <a:rPr lang="en-US" b="1" dirty="0"/>
              <a:t>supports the soft tissue </a:t>
            </a:r>
            <a:r>
              <a:rPr lang="en-US" dirty="0"/>
              <a:t>all around the implant.</a:t>
            </a:r>
          </a:p>
          <a:p>
            <a:endParaRPr lang="en-US" dirty="0"/>
          </a:p>
        </p:txBody>
      </p:sp>
      <p:sp>
        <p:nvSpPr>
          <p:cNvPr id="2" name="Title 1"/>
          <p:cNvSpPr>
            <a:spLocks noGrp="1"/>
          </p:cNvSpPr>
          <p:nvPr>
            <p:ph type="title"/>
          </p:nvPr>
        </p:nvSpPr>
        <p:spPr/>
        <p:txBody>
          <a:bodyPr/>
          <a:lstStyle/>
          <a:p>
            <a:r>
              <a:rPr lang="en-US" b="0" dirty="0" err="1" smtClean="0"/>
              <a:t>OsseoSpeed</a:t>
            </a:r>
            <a:r>
              <a:rPr lang="en-US" b="0" dirty="0" smtClean="0"/>
              <a:t>™ Profile EV</a:t>
            </a:r>
            <a:endParaRPr lang="en-US" b="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9711" y="555626"/>
            <a:ext cx="3261890" cy="5338418"/>
          </a:xfrm>
          <a:prstGeom prst="rect">
            <a:avLst/>
          </a:prstGeom>
        </p:spPr>
      </p:pic>
    </p:spTree>
    <p:extLst>
      <p:ext uri="{BB962C8B-B14F-4D97-AF65-F5344CB8AC3E}">
        <p14:creationId xmlns:p14="http://schemas.microsoft.com/office/powerpoint/2010/main" val="1486503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Maximize existing bone</a:t>
            </a:r>
          </a:p>
        </p:txBody>
      </p:sp>
      <p:sp>
        <p:nvSpPr>
          <p:cNvPr id="20" name="Rectangle 19"/>
          <p:cNvSpPr/>
          <p:nvPr/>
        </p:nvSpPr>
        <p:spPr>
          <a:xfrm>
            <a:off x="7220653" y="2725169"/>
            <a:ext cx="3924551" cy="646331"/>
          </a:xfrm>
          <a:prstGeom prst="rect">
            <a:avLst/>
          </a:prstGeom>
        </p:spPr>
        <p:txBody>
          <a:bodyPr wrap="square">
            <a:spAutoFit/>
          </a:bodyPr>
          <a:lstStyle/>
          <a:p>
            <a:r>
              <a:rPr lang="en-US" b="1" dirty="0"/>
              <a:t>Because our world is not flat </a:t>
            </a:r>
            <a:endParaRPr lang="en-US" b="1" dirty="0" smtClean="0"/>
          </a:p>
          <a:p>
            <a:r>
              <a:rPr lang="en-US" b="1" dirty="0" smtClean="0"/>
              <a:t>— every millimeter counts.</a:t>
            </a:r>
            <a:endParaRPr lang="en-US" dirty="0"/>
          </a:p>
        </p:txBody>
      </p:sp>
      <p:sp>
        <p:nvSpPr>
          <p:cNvPr id="19" name="Oval 18"/>
          <p:cNvSpPr/>
          <p:nvPr/>
        </p:nvSpPr>
        <p:spPr>
          <a:xfrm>
            <a:off x="546058" y="1251945"/>
            <a:ext cx="3009942" cy="283447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sv-SE" sz="1600" dirty="0"/>
              <a:t>Of all implant sites</a:t>
            </a:r>
          </a:p>
          <a:p>
            <a:pPr algn="ctr"/>
            <a:r>
              <a:rPr lang="sv-SE" sz="5400" dirty="0" smtClean="0"/>
              <a:t>38%</a:t>
            </a:r>
          </a:p>
          <a:p>
            <a:pPr algn="ctr"/>
            <a:r>
              <a:rPr lang="sv-SE" sz="1600" dirty="0" smtClean="0"/>
              <a:t>present with, a sloped alveolar crest after healing </a:t>
            </a: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98630" l="1747" r="96507"/>
                    </a14:imgEffect>
                  </a14:imgLayer>
                </a14:imgProps>
              </a:ext>
              <a:ext uri="{28A0092B-C50C-407E-A947-70E740481C1C}">
                <a14:useLocalDpi xmlns:a14="http://schemas.microsoft.com/office/drawing/2010/main"/>
              </a:ext>
            </a:extLst>
          </a:blip>
          <a:stretch>
            <a:fillRect/>
          </a:stretch>
        </p:blipFill>
        <p:spPr>
          <a:xfrm>
            <a:off x="5512629" y="1651920"/>
            <a:ext cx="1744980" cy="166878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45" b="96861" l="457" r="98174">
                        <a14:foregroundMark x1="39726" y1="52018" x2="45205" y2="65022"/>
                      </a14:backgroundRemoval>
                    </a14:imgEffect>
                  </a14:imgLayer>
                </a14:imgProps>
              </a:ext>
              <a:ext uri="{28A0092B-C50C-407E-A947-70E740481C1C}">
                <a14:useLocalDpi xmlns:a14="http://schemas.microsoft.com/office/drawing/2010/main"/>
              </a:ext>
            </a:extLst>
          </a:blip>
          <a:srcRect/>
          <a:stretch/>
        </p:blipFill>
        <p:spPr>
          <a:xfrm>
            <a:off x="10058400" y="1036744"/>
            <a:ext cx="1668780" cy="1703018"/>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922" b="100000" l="6276" r="96653"/>
                    </a14:imgEffect>
                  </a14:imgLayer>
                </a14:imgProps>
              </a:ext>
              <a:ext uri="{28A0092B-C50C-407E-A947-70E740481C1C}">
                <a14:useLocalDpi xmlns:a14="http://schemas.microsoft.com/office/drawing/2010/main"/>
              </a:ext>
            </a:extLst>
          </a:blip>
          <a:stretch>
            <a:fillRect/>
          </a:stretch>
        </p:blipFill>
        <p:spPr>
          <a:xfrm>
            <a:off x="5623983" y="3454400"/>
            <a:ext cx="1821180" cy="1653540"/>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0" b="99095" l="1747" r="98690"/>
                    </a14:imgEffect>
                  </a14:imgLayer>
                </a14:imgProps>
              </a:ext>
              <a:ext uri="{28A0092B-C50C-407E-A947-70E740481C1C}">
                <a14:useLocalDpi xmlns:a14="http://schemas.microsoft.com/office/drawing/2010/main"/>
              </a:ext>
            </a:extLst>
          </a:blip>
          <a:stretch>
            <a:fillRect/>
          </a:stretch>
        </p:blipFill>
        <p:spPr>
          <a:xfrm>
            <a:off x="10312400" y="2890269"/>
            <a:ext cx="1744980" cy="1684020"/>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901" b="98198" l="2203" r="98238"/>
                    </a14:imgEffect>
                  </a14:imgLayer>
                </a14:imgProps>
              </a:ext>
              <a:ext uri="{28A0092B-C50C-407E-A947-70E740481C1C}">
                <a14:useLocalDpi xmlns:a14="http://schemas.microsoft.com/office/drawing/2010/main"/>
              </a:ext>
            </a:extLst>
          </a:blip>
          <a:stretch>
            <a:fillRect/>
          </a:stretch>
        </p:blipFill>
        <p:spPr>
          <a:xfrm>
            <a:off x="7263536" y="4373152"/>
            <a:ext cx="1729740" cy="1691640"/>
          </a:xfrm>
          <a:prstGeom prst="rect">
            <a:avLst/>
          </a:prstGeom>
        </p:spPr>
      </p:pic>
      <p:pic>
        <p:nvPicPr>
          <p:cNvPr id="26" name="Picture 25"/>
          <p:cNvPicPr>
            <a:picLocks noChangeAspect="1"/>
          </p:cNvPicPr>
          <p:nvPr/>
        </p:nvPicPr>
        <p:blipFill>
          <a:blip r:embed="rId13">
            <a:extLst>
              <a:ext uri="{BEBA8EAE-BF5A-486C-A8C5-ECC9F3942E4B}">
                <a14:imgProps xmlns:a14="http://schemas.microsoft.com/office/drawing/2010/main">
                  <a14:imgLayer r:embed="rId14">
                    <a14:imgEffect>
                      <a14:backgroundRemoval t="893" b="97768" l="0" r="97260"/>
                    </a14:imgEffect>
                  </a14:imgLayer>
                </a14:imgProps>
              </a:ext>
              <a:ext uri="{28A0092B-C50C-407E-A947-70E740481C1C}">
                <a14:useLocalDpi xmlns:a14="http://schemas.microsoft.com/office/drawing/2010/main"/>
              </a:ext>
            </a:extLst>
          </a:blip>
          <a:stretch>
            <a:fillRect/>
          </a:stretch>
        </p:blipFill>
        <p:spPr>
          <a:xfrm>
            <a:off x="9224010" y="4261770"/>
            <a:ext cx="1668780" cy="1706880"/>
          </a:xfrm>
          <a:prstGeom prst="rect">
            <a:avLst/>
          </a:prstGeom>
        </p:spPr>
      </p:pic>
      <p:pic>
        <p:nvPicPr>
          <p:cNvPr id="27" name="Picture 26"/>
          <p:cNvPicPr>
            <a:picLocks noChangeAspect="1"/>
          </p:cNvPicPr>
          <p:nvPr/>
        </p:nvPicPr>
        <p:blipFill>
          <a:blip r:embed="rId15">
            <a:extLst>
              <a:ext uri="{BEBA8EAE-BF5A-486C-A8C5-ECC9F3942E4B}">
                <a14:imgProps xmlns:a14="http://schemas.microsoft.com/office/drawing/2010/main">
                  <a14:imgLayer r:embed="rId16">
                    <a14:imgEffect>
                      <a14:backgroundRemoval t="2203" b="97357" l="7113" r="97908">
                        <a14:foregroundMark x1="54812" y1="95154" x2="54812" y2="95154"/>
                      </a14:backgroundRemoval>
                    </a14:imgEffect>
                  </a14:imgLayer>
                </a14:imgProps>
              </a:ext>
              <a:ext uri="{28A0092B-C50C-407E-A947-70E740481C1C}">
                <a14:useLocalDpi xmlns:a14="http://schemas.microsoft.com/office/drawing/2010/main"/>
              </a:ext>
            </a:extLst>
          </a:blip>
          <a:stretch>
            <a:fillRect/>
          </a:stretch>
        </p:blipFill>
        <p:spPr>
          <a:xfrm>
            <a:off x="6534573" y="260774"/>
            <a:ext cx="1821180" cy="1729740"/>
          </a:xfrm>
          <a:prstGeom prst="rect">
            <a:avLst/>
          </a:prstGeom>
        </p:spPr>
      </p:pic>
      <p:pic>
        <p:nvPicPr>
          <p:cNvPr id="28" name="Picture 27"/>
          <p:cNvPicPr>
            <a:picLocks noChangeAspect="1"/>
          </p:cNvPicPr>
          <p:nvPr/>
        </p:nvPicPr>
        <p:blipFill>
          <a:blip r:embed="rId17">
            <a:extLst>
              <a:ext uri="{BEBA8EAE-BF5A-486C-A8C5-ECC9F3942E4B}">
                <a14:imgProps xmlns:a14="http://schemas.microsoft.com/office/drawing/2010/main">
                  <a14:imgLayer r:embed="rId18">
                    <a14:imgEffect>
                      <a14:backgroundRemoval t="2667" b="99556" l="2203" r="96476">
                        <a14:foregroundMark x1="41410" y1="54667" x2="42731" y2="53778"/>
                        <a14:foregroundMark x1="54626" y1="96000" x2="54626" y2="96000"/>
                        <a14:foregroundMark x1="52423" y1="98222" x2="52423" y2="98222"/>
                        <a14:foregroundMark x1="54626" y1="98222" x2="54626" y2="98222"/>
                      </a14:backgroundRemoval>
                    </a14:imgEffect>
                  </a14:imgLayer>
                </a14:imgProps>
              </a:ext>
              <a:ext uri="{28A0092B-C50C-407E-A947-70E740481C1C}">
                <a14:useLocalDpi xmlns:a14="http://schemas.microsoft.com/office/drawing/2010/main"/>
              </a:ext>
            </a:extLst>
          </a:blip>
          <a:stretch>
            <a:fillRect/>
          </a:stretch>
        </p:blipFill>
        <p:spPr>
          <a:xfrm>
            <a:off x="8485920" y="82602"/>
            <a:ext cx="1729740" cy="1714500"/>
          </a:xfrm>
          <a:prstGeom prst="rect">
            <a:avLst/>
          </a:prstGeom>
        </p:spPr>
      </p:pic>
      <p:sp>
        <p:nvSpPr>
          <p:cNvPr id="29" name="TextBox 28"/>
          <p:cNvSpPr txBox="1"/>
          <p:nvPr/>
        </p:nvSpPr>
        <p:spPr>
          <a:xfrm>
            <a:off x="9525000" y="260774"/>
            <a:ext cx="250410" cy="184666"/>
          </a:xfrm>
          <a:prstGeom prst="rect">
            <a:avLst/>
          </a:prstGeom>
          <a:noFill/>
        </p:spPr>
        <p:txBody>
          <a:bodyPr wrap="square" lIns="0" tIns="0" rIns="0" bIns="0" rtlCol="0">
            <a:spAutoFit/>
          </a:bodyPr>
          <a:lstStyle/>
          <a:p>
            <a:r>
              <a:rPr lang="en-US" sz="1200" b="1" dirty="0" smtClean="0">
                <a:solidFill>
                  <a:schemeClr val="bg1"/>
                </a:solidFill>
              </a:rPr>
              <a:t>1</a:t>
            </a:r>
          </a:p>
        </p:txBody>
      </p:sp>
      <p:sp>
        <p:nvSpPr>
          <p:cNvPr id="38" name="TextBox 37"/>
          <p:cNvSpPr txBox="1"/>
          <p:nvPr/>
        </p:nvSpPr>
        <p:spPr>
          <a:xfrm>
            <a:off x="11435300" y="1728271"/>
            <a:ext cx="250410" cy="184666"/>
          </a:xfrm>
          <a:prstGeom prst="rect">
            <a:avLst/>
          </a:prstGeom>
          <a:noFill/>
        </p:spPr>
        <p:txBody>
          <a:bodyPr wrap="square" lIns="0" tIns="0" rIns="0" bIns="0" rtlCol="0">
            <a:spAutoFit/>
          </a:bodyPr>
          <a:lstStyle/>
          <a:p>
            <a:r>
              <a:rPr lang="en-US" sz="1200" b="1" dirty="0" smtClean="0">
                <a:solidFill>
                  <a:schemeClr val="bg1"/>
                </a:solidFill>
              </a:rPr>
              <a:t>2</a:t>
            </a:r>
          </a:p>
        </p:txBody>
      </p:sp>
      <p:sp>
        <p:nvSpPr>
          <p:cNvPr id="39" name="TextBox 38"/>
          <p:cNvSpPr txBox="1"/>
          <p:nvPr/>
        </p:nvSpPr>
        <p:spPr>
          <a:xfrm>
            <a:off x="11712905" y="3870358"/>
            <a:ext cx="250410" cy="184666"/>
          </a:xfrm>
          <a:prstGeom prst="rect">
            <a:avLst/>
          </a:prstGeom>
          <a:noFill/>
        </p:spPr>
        <p:txBody>
          <a:bodyPr wrap="square" lIns="0" tIns="0" rIns="0" bIns="0" rtlCol="0">
            <a:spAutoFit/>
          </a:bodyPr>
          <a:lstStyle/>
          <a:p>
            <a:r>
              <a:rPr lang="en-US" sz="1200" b="1" dirty="0" smtClean="0">
                <a:solidFill>
                  <a:schemeClr val="bg1"/>
                </a:solidFill>
              </a:rPr>
              <a:t>3</a:t>
            </a:r>
          </a:p>
        </p:txBody>
      </p:sp>
      <p:sp>
        <p:nvSpPr>
          <p:cNvPr id="40" name="TextBox 39"/>
          <p:cNvSpPr txBox="1"/>
          <p:nvPr/>
        </p:nvSpPr>
        <p:spPr>
          <a:xfrm>
            <a:off x="10546715" y="5226348"/>
            <a:ext cx="250410" cy="184666"/>
          </a:xfrm>
          <a:prstGeom prst="rect">
            <a:avLst/>
          </a:prstGeom>
          <a:noFill/>
        </p:spPr>
        <p:txBody>
          <a:bodyPr wrap="square" lIns="0" tIns="0" rIns="0" bIns="0" rtlCol="0">
            <a:spAutoFit/>
          </a:bodyPr>
          <a:lstStyle/>
          <a:p>
            <a:r>
              <a:rPr lang="en-US" sz="1200" b="1" dirty="0" smtClean="0">
                <a:solidFill>
                  <a:schemeClr val="bg1"/>
                </a:solidFill>
              </a:rPr>
              <a:t>4</a:t>
            </a:r>
          </a:p>
        </p:txBody>
      </p:sp>
      <p:sp>
        <p:nvSpPr>
          <p:cNvPr id="41" name="TextBox 40"/>
          <p:cNvSpPr txBox="1"/>
          <p:nvPr/>
        </p:nvSpPr>
        <p:spPr>
          <a:xfrm>
            <a:off x="7730490" y="5620776"/>
            <a:ext cx="250410" cy="184666"/>
          </a:xfrm>
          <a:prstGeom prst="rect">
            <a:avLst/>
          </a:prstGeom>
          <a:noFill/>
        </p:spPr>
        <p:txBody>
          <a:bodyPr wrap="square" lIns="0" tIns="0" rIns="0" bIns="0" rtlCol="0">
            <a:spAutoFit/>
          </a:bodyPr>
          <a:lstStyle/>
          <a:p>
            <a:r>
              <a:rPr lang="en-US" sz="1200" b="1" dirty="0" smtClean="0">
                <a:solidFill>
                  <a:schemeClr val="bg1"/>
                </a:solidFill>
              </a:rPr>
              <a:t>5</a:t>
            </a:r>
          </a:p>
        </p:txBody>
      </p:sp>
      <p:sp>
        <p:nvSpPr>
          <p:cNvPr id="42" name="TextBox 41"/>
          <p:cNvSpPr txBox="1"/>
          <p:nvPr/>
        </p:nvSpPr>
        <p:spPr>
          <a:xfrm>
            <a:off x="5839985" y="4085802"/>
            <a:ext cx="250410" cy="184666"/>
          </a:xfrm>
          <a:prstGeom prst="rect">
            <a:avLst/>
          </a:prstGeom>
          <a:noFill/>
        </p:spPr>
        <p:txBody>
          <a:bodyPr wrap="square" lIns="0" tIns="0" rIns="0" bIns="0" rtlCol="0">
            <a:spAutoFit/>
          </a:bodyPr>
          <a:lstStyle/>
          <a:p>
            <a:r>
              <a:rPr lang="en-US" sz="1200" b="1" dirty="0" smtClean="0">
                <a:solidFill>
                  <a:schemeClr val="bg1"/>
                </a:solidFill>
              </a:rPr>
              <a:t>6</a:t>
            </a:r>
          </a:p>
        </p:txBody>
      </p:sp>
      <p:sp>
        <p:nvSpPr>
          <p:cNvPr id="43" name="TextBox 42"/>
          <p:cNvSpPr txBox="1"/>
          <p:nvPr/>
        </p:nvSpPr>
        <p:spPr>
          <a:xfrm>
            <a:off x="6215600" y="1708430"/>
            <a:ext cx="250410" cy="184666"/>
          </a:xfrm>
          <a:prstGeom prst="rect">
            <a:avLst/>
          </a:prstGeom>
          <a:noFill/>
        </p:spPr>
        <p:txBody>
          <a:bodyPr wrap="square" lIns="0" tIns="0" rIns="0" bIns="0" rtlCol="0">
            <a:spAutoFit/>
          </a:bodyPr>
          <a:lstStyle/>
          <a:p>
            <a:r>
              <a:rPr lang="en-US" sz="1200" b="1" dirty="0" smtClean="0">
                <a:solidFill>
                  <a:schemeClr val="bg1"/>
                </a:solidFill>
              </a:rPr>
              <a:t>7</a:t>
            </a:r>
          </a:p>
        </p:txBody>
      </p:sp>
      <p:sp>
        <p:nvSpPr>
          <p:cNvPr id="44" name="TextBox 43"/>
          <p:cNvSpPr txBox="1"/>
          <p:nvPr/>
        </p:nvSpPr>
        <p:spPr>
          <a:xfrm>
            <a:off x="7630685" y="432794"/>
            <a:ext cx="250410" cy="184666"/>
          </a:xfrm>
          <a:prstGeom prst="rect">
            <a:avLst/>
          </a:prstGeom>
          <a:noFill/>
        </p:spPr>
        <p:txBody>
          <a:bodyPr wrap="square" lIns="0" tIns="0" rIns="0" bIns="0" rtlCol="0">
            <a:spAutoFit/>
          </a:bodyPr>
          <a:lstStyle/>
          <a:p>
            <a:r>
              <a:rPr lang="en-US" sz="1200" b="1" dirty="0" smtClean="0">
                <a:solidFill>
                  <a:schemeClr val="bg1"/>
                </a:solidFill>
              </a:rPr>
              <a:t>8</a:t>
            </a:r>
          </a:p>
        </p:txBody>
      </p:sp>
      <p:sp>
        <p:nvSpPr>
          <p:cNvPr id="30" name="TextBox 29"/>
          <p:cNvSpPr txBox="1"/>
          <p:nvPr/>
        </p:nvSpPr>
        <p:spPr>
          <a:xfrm>
            <a:off x="723900" y="4483100"/>
            <a:ext cx="4597400" cy="1107996"/>
          </a:xfrm>
          <a:prstGeom prst="rect">
            <a:avLst/>
          </a:prstGeom>
          <a:noFill/>
        </p:spPr>
        <p:txBody>
          <a:bodyPr wrap="square" lIns="0" tIns="0" rIns="0" bIns="0" rtlCol="0">
            <a:spAutoFit/>
          </a:bodyPr>
          <a:lstStyle/>
          <a:p>
            <a:r>
              <a:rPr lang="en-US" sz="1200" baseline="30000" dirty="0" smtClean="0"/>
              <a:t>Courtesy of:</a:t>
            </a:r>
          </a:p>
          <a:p>
            <a:r>
              <a:rPr lang="en-US" sz="1200" baseline="30000" dirty="0" smtClean="0"/>
              <a:t>1. </a:t>
            </a:r>
            <a:r>
              <a:rPr lang="en-US" sz="1200" baseline="30000" dirty="0"/>
              <a:t>Dr. Homa Zadeh, USA. Palatally sloping bone after grafting procedure </a:t>
            </a:r>
          </a:p>
          <a:p>
            <a:r>
              <a:rPr lang="en-US" sz="1200" baseline="30000" dirty="0" smtClean="0"/>
              <a:t>2. </a:t>
            </a:r>
            <a:r>
              <a:rPr lang="en-US" sz="1200" baseline="30000" dirty="0"/>
              <a:t>Dr. Christian Mertens, Germany. Narrow alveolar crest in the posterior mandible.</a:t>
            </a:r>
          </a:p>
          <a:p>
            <a:r>
              <a:rPr lang="en-US" sz="1200" baseline="30000" dirty="0" smtClean="0"/>
              <a:t>3. </a:t>
            </a:r>
            <a:r>
              <a:rPr lang="en-US" sz="1200" baseline="30000" dirty="0"/>
              <a:t>Dr. Robert Nölken, Germany. Sloped alveolar crest in posterior </a:t>
            </a:r>
            <a:r>
              <a:rPr lang="en-US" sz="1200" baseline="30000" dirty="0" smtClean="0"/>
              <a:t>mandible.</a:t>
            </a:r>
          </a:p>
          <a:p>
            <a:r>
              <a:rPr lang="en-US" sz="1200" baseline="30000" dirty="0" smtClean="0"/>
              <a:t>4. </a:t>
            </a:r>
            <a:r>
              <a:rPr lang="en-US" sz="1200" baseline="30000" dirty="0"/>
              <a:t>Dr. Homa Zadeh, USA. Immediate implant placement</a:t>
            </a:r>
            <a:r>
              <a:rPr lang="en-US" sz="1200" baseline="30000" dirty="0" smtClean="0"/>
              <a:t>.</a:t>
            </a:r>
          </a:p>
          <a:p>
            <a:r>
              <a:rPr lang="en-US" sz="1200" baseline="30000" dirty="0" smtClean="0"/>
              <a:t>5. </a:t>
            </a:r>
            <a:r>
              <a:rPr lang="en-US" sz="1200" baseline="30000" dirty="0"/>
              <a:t>Dr. David Barack, USA. Distally sloping alveolar crest. </a:t>
            </a:r>
          </a:p>
          <a:p>
            <a:r>
              <a:rPr lang="en-US" sz="1200" baseline="30000" dirty="0" smtClean="0"/>
              <a:t>6. </a:t>
            </a:r>
            <a:r>
              <a:rPr lang="en-US" sz="1200" baseline="30000" dirty="0"/>
              <a:t>Dr. Barry Levin, USA. Distally sloping alveolar crest.</a:t>
            </a:r>
          </a:p>
          <a:p>
            <a:r>
              <a:rPr lang="en-US" sz="1200" baseline="30000" dirty="0" smtClean="0"/>
              <a:t>7. </a:t>
            </a:r>
            <a:r>
              <a:rPr lang="en-US" sz="1200" baseline="30000" dirty="0"/>
              <a:t>Dr. Marco Toia, Italy. Tilted implant positions</a:t>
            </a:r>
            <a:r>
              <a:rPr lang="en-US" sz="1200" baseline="30000" dirty="0" smtClean="0"/>
              <a:t>.</a:t>
            </a:r>
          </a:p>
          <a:p>
            <a:r>
              <a:rPr lang="en-US" sz="1200" baseline="30000" dirty="0"/>
              <a:t>8</a:t>
            </a:r>
            <a:r>
              <a:rPr lang="en-US" sz="1200" baseline="30000" dirty="0" smtClean="0"/>
              <a:t>. </a:t>
            </a:r>
            <a:r>
              <a:rPr lang="en-US" sz="1200" baseline="30000" dirty="0"/>
              <a:t>Dr. David Barack, USA. Distally sloping alveolar crest. </a:t>
            </a:r>
          </a:p>
        </p:txBody>
      </p:sp>
    </p:spTree>
    <p:extLst>
      <p:ext uri="{BB962C8B-B14F-4D97-AF65-F5344CB8AC3E}">
        <p14:creationId xmlns:p14="http://schemas.microsoft.com/office/powerpoint/2010/main" val="63513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16-9_new logo_Implants-Template">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48B98E-646E-4220-B738-71A39C0B56C1}">
  <ds:schemaRefs>
    <ds:schemaRef ds:uri="dd1728fc-9460-4dd0-a268-f9a3c3818728"/>
    <ds:schemaRef ds:uri="http://www.w3.org/XML/1998/namespace"/>
    <ds:schemaRef ds:uri="http://schemas.microsoft.com/sharepoint/v3"/>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0d6f2f7c-2d4a-4bd8-8446-d22239876416"/>
  </ds:schemaRefs>
</ds:datastoreItem>
</file>

<file path=customXml/itemProps3.xml><?xml version="1.0" encoding="utf-8"?>
<ds:datastoreItem xmlns:ds="http://schemas.openxmlformats.org/officeDocument/2006/customXml" ds:itemID="{F58BACF0-2A03-4FA6-B906-60683CE271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Presentation_16-9_new logo_Implants-Template</Template>
  <TotalTime>0</TotalTime>
  <Words>2125</Words>
  <Application>Microsoft Office PowerPoint</Application>
  <PresentationFormat>Widescreen</PresentationFormat>
  <Paragraphs>222</Paragraphs>
  <Slides>24</Slides>
  <Notes>21</Notes>
  <HiddenSlides>3</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Wingdings</vt:lpstr>
      <vt:lpstr>Presentation_16-9_new logo_Implants-Template</vt:lpstr>
      <vt:lpstr>PowerPoint Presentation</vt:lpstr>
      <vt:lpstr>Astra Tech Implant System®  OsseoSpeed® Profile EV</vt:lpstr>
      <vt:lpstr>PowerPoint Presentation</vt:lpstr>
      <vt:lpstr>Did you know …?</vt:lpstr>
      <vt:lpstr>Reduced need for augmentation</vt:lpstr>
      <vt:lpstr>Working around nature</vt:lpstr>
      <vt:lpstr>Isn’t it time to challenge conventional thinking?</vt:lpstr>
      <vt:lpstr>OsseoSpeed™ Profile EV</vt:lpstr>
      <vt:lpstr>Maximize existing bone</vt:lpstr>
      <vt:lpstr>Documented for peace of mind</vt:lpstr>
      <vt:lpstr>Manage risk and reduce complexity</vt:lpstr>
      <vt:lpstr>PowerPoint Presentation</vt:lpstr>
      <vt:lpstr>PowerPoint Presentation</vt:lpstr>
      <vt:lpstr>Let’s take a closer look…</vt:lpstr>
      <vt:lpstr>Clinical realities (1)  – bone remodeling after tooth loss</vt:lpstr>
      <vt:lpstr>Clinical realities (1)  – bone remodeling after tooth loss</vt:lpstr>
      <vt:lpstr>Clinical realities (2) –bone remodeling after immediate installation</vt:lpstr>
      <vt:lpstr>Clinical realities (2) –bone remodeling after immediate installation</vt:lpstr>
      <vt:lpstr>PowerPoint Presentation</vt:lpstr>
      <vt:lpstr>The clinical challenge</vt:lpstr>
      <vt:lpstr>Simplifying the workflow</vt:lpstr>
      <vt:lpstr>An integral part of the  Astra Tech Implant System™ EV</vt:lpstr>
      <vt:lpstr>A unique implant specifically designed for sloped ridges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2016-06-07T21:56:02Z</dcterms:created>
  <dcterms:modified xsi:type="dcterms:W3CDTF">2017-06-14T20:33:36Z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