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wmv" ContentType="video/x-ms-wmv"/>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52"/>
  </p:notesMasterIdLst>
  <p:handoutMasterIdLst>
    <p:handoutMasterId r:id="rId53"/>
  </p:handoutMasterIdLst>
  <p:sldIdLst>
    <p:sldId id="296"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43" r:id="rId32"/>
    <p:sldId id="328" r:id="rId33"/>
    <p:sldId id="329" r:id="rId34"/>
    <p:sldId id="330" r:id="rId35"/>
    <p:sldId id="331" r:id="rId36"/>
    <p:sldId id="332" r:id="rId37"/>
    <p:sldId id="333" r:id="rId38"/>
    <p:sldId id="334" r:id="rId39"/>
    <p:sldId id="342" r:id="rId40"/>
    <p:sldId id="335" r:id="rId41"/>
    <p:sldId id="344" r:id="rId42"/>
    <p:sldId id="348" r:id="rId43"/>
    <p:sldId id="336" r:id="rId44"/>
    <p:sldId id="349" r:id="rId45"/>
    <p:sldId id="350" r:id="rId46"/>
    <p:sldId id="337" r:id="rId47"/>
    <p:sldId id="338" r:id="rId48"/>
    <p:sldId id="341" r:id="rId49"/>
    <p:sldId id="340" r:id="rId50"/>
    <p:sldId id="29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yst layout 1 - Markerin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yst layout 2 - Marker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yst layout 3 - Marker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40" autoAdjust="0"/>
    <p:restoredTop sz="84979" autoAdjust="0"/>
  </p:normalViewPr>
  <p:slideViewPr>
    <p:cSldViewPr snapToGrid="0" showGuides="1">
      <p:cViewPr varScale="1">
        <p:scale>
          <a:sx n="73" d="100"/>
          <a:sy n="73" d="100"/>
        </p:scale>
        <p:origin x="168"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9" d="100"/>
          <a:sy n="99" d="100"/>
        </p:scale>
        <p:origin x="-35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54657A-DB7C-4792-8F38-D90C0C51FA15}" type="datetimeFigureOut">
              <a:rPr lang="en-GB" smtClean="0"/>
              <a:t>14/06/2017</a:t>
            </a:fld>
            <a:endParaRPr lang="en-GB"/>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D580E4-869C-47B4-97E2-9E4FBD178084}" type="slidenum">
              <a:rPr lang="en-GB" smtClean="0"/>
              <a:t>‹#›</a:t>
            </a:fld>
            <a:endParaRPr lang="en-GB"/>
          </a:p>
        </p:txBody>
      </p:sp>
    </p:spTree>
    <p:extLst>
      <p:ext uri="{BB962C8B-B14F-4D97-AF65-F5344CB8AC3E}">
        <p14:creationId xmlns:p14="http://schemas.microsoft.com/office/powerpoint/2010/main" val="3878031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14/06/2017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unique </a:t>
            </a:r>
            <a:r>
              <a:rPr lang="en-US" sz="1200" b="1" i="0" u="none" strike="noStrike" kern="1200" baseline="0" dirty="0" err="1" smtClean="0">
                <a:solidFill>
                  <a:schemeClr val="tx1"/>
                </a:solidFill>
                <a:latin typeface="Arial" charset="0"/>
                <a:ea typeface="+mn-ea"/>
                <a:cs typeface="+mn-cs"/>
              </a:rPr>
              <a:t>OsseoSpeed</a:t>
            </a:r>
            <a:r>
              <a:rPr lang="en-US" sz="1200" b="1" i="0" u="none" strike="noStrike" kern="1200" baseline="0" dirty="0" smtClean="0">
                <a:solidFill>
                  <a:schemeClr val="tx1"/>
                </a:solidFill>
                <a:latin typeface="Arial" charset="0"/>
                <a:ea typeface="+mn-ea"/>
                <a:cs typeface="+mn-cs"/>
              </a:rPr>
              <a:t> EV </a:t>
            </a:r>
            <a:r>
              <a:rPr lang="en-US" sz="1200" b="0" i="0" u="none" strike="noStrike" kern="1200" baseline="0" dirty="0" smtClean="0">
                <a:solidFill>
                  <a:schemeClr val="tx1"/>
                </a:solidFill>
                <a:latin typeface="Arial" charset="0"/>
                <a:ea typeface="+mn-ea"/>
                <a:cs typeface="+mn-cs"/>
              </a:rPr>
              <a:t>implant-abutment connection with three indexing solutions </a:t>
            </a:r>
          </a:p>
          <a:p>
            <a:pPr marL="628650" lvl="1" indent="-171450">
              <a:buFont typeface="Arial" pitchFamily="34" charset="0"/>
              <a:buChar char="•"/>
            </a:pPr>
            <a:r>
              <a:rPr lang="sv-SE" sz="1200" b="1" i="0" u="none" strike="noStrike" kern="1200" baseline="0" dirty="0" err="1" smtClean="0">
                <a:solidFill>
                  <a:schemeClr val="tx1"/>
                </a:solidFill>
                <a:latin typeface="Arial" charset="0"/>
                <a:ea typeface="+mn-ea"/>
                <a:cs typeface="+mn-cs"/>
              </a:rPr>
              <a:t>One</a:t>
            </a:r>
            <a:r>
              <a:rPr lang="sv-SE" sz="1200" b="1" i="0" u="none" strike="noStrike" kern="1200" baseline="0" dirty="0" smtClean="0">
                <a:solidFill>
                  <a:schemeClr val="tx1"/>
                </a:solidFill>
                <a:latin typeface="Arial" charset="0"/>
                <a:ea typeface="+mn-ea"/>
                <a:cs typeface="+mn-cs"/>
              </a:rPr>
              <a:t>-position-</a:t>
            </a:r>
            <a:r>
              <a:rPr lang="sv-SE" sz="1200" b="1" i="0" u="none" strike="noStrike" kern="1200" baseline="0" dirty="0" err="1" smtClean="0">
                <a:solidFill>
                  <a:schemeClr val="tx1"/>
                </a:solidFill>
                <a:latin typeface="Arial" charset="0"/>
                <a:ea typeface="+mn-ea"/>
                <a:cs typeface="+mn-cs"/>
              </a:rPr>
              <a:t>only</a:t>
            </a:r>
            <a:endParaRPr lang="sv-SE" sz="1200" b="1" i="0" u="none" strike="noStrike" kern="1200" baseline="0" dirty="0" smtClean="0">
              <a:solidFill>
                <a:schemeClr val="tx1"/>
              </a:solidFill>
              <a:latin typeface="Arial" charset="0"/>
              <a:ea typeface="+mn-ea"/>
              <a:cs typeface="+mn-cs"/>
            </a:endParaRPr>
          </a:p>
          <a:p>
            <a:pPr marL="628650" lvl="1" indent="-171450">
              <a:buFont typeface="Arial" pitchFamily="34" charset="0"/>
              <a:buChar char="•"/>
            </a:pPr>
            <a:r>
              <a:rPr lang="sv-SE" sz="1200" b="1" i="0" u="none" strike="noStrike" kern="1200" baseline="0" dirty="0" err="1" smtClean="0">
                <a:solidFill>
                  <a:schemeClr val="tx1"/>
                </a:solidFill>
                <a:latin typeface="Arial" charset="0"/>
                <a:ea typeface="+mn-ea"/>
                <a:cs typeface="+mn-cs"/>
              </a:rPr>
              <a:t>Six</a:t>
            </a:r>
            <a:r>
              <a:rPr lang="sv-SE" sz="1200" b="1" i="0" u="none" strike="noStrike" kern="1200" baseline="0" dirty="0" smtClean="0">
                <a:solidFill>
                  <a:schemeClr val="tx1"/>
                </a:solidFill>
                <a:latin typeface="Arial" charset="0"/>
                <a:ea typeface="+mn-ea"/>
                <a:cs typeface="+mn-cs"/>
              </a:rPr>
              <a:t> positions</a:t>
            </a:r>
          </a:p>
          <a:p>
            <a:pPr marL="628650" lvl="1" indent="-171450">
              <a:buFont typeface="Arial" pitchFamily="34" charset="0"/>
              <a:buChar char="•"/>
            </a:pPr>
            <a:r>
              <a:rPr lang="sv-SE" sz="1200" b="1" i="0" u="none" strike="noStrike" kern="1200" baseline="0" dirty="0" smtClean="0">
                <a:solidFill>
                  <a:schemeClr val="tx1"/>
                </a:solidFill>
                <a:latin typeface="Arial" charset="0"/>
                <a:ea typeface="+mn-ea"/>
                <a:cs typeface="+mn-cs"/>
              </a:rPr>
              <a:t>Index </a:t>
            </a:r>
            <a:r>
              <a:rPr lang="sv-SE" sz="1200" b="1" i="0" u="none" strike="noStrike" kern="1200" baseline="0" dirty="0" err="1" smtClean="0">
                <a:solidFill>
                  <a:schemeClr val="tx1"/>
                </a:solidFill>
                <a:latin typeface="Arial" charset="0"/>
                <a:ea typeface="+mn-ea"/>
                <a:cs typeface="+mn-cs"/>
              </a:rPr>
              <a:t>free</a:t>
            </a:r>
            <a:endParaRPr lang="en-US" sz="1200" b="0" i="0" u="none" strike="noStrike" kern="1200" baseline="0" dirty="0" smtClean="0">
              <a:solidFill>
                <a:schemeClr val="tx1"/>
              </a:solidFill>
              <a:latin typeface="Arial" charset="0"/>
              <a:ea typeface="+mn-ea"/>
              <a:cs typeface="+mn-cs"/>
            </a:endParaRPr>
          </a:p>
          <a:p>
            <a:r>
              <a:rPr lang="en-US" dirty="0" smtClean="0"/>
              <a:t>The interface design and indexing solutions</a:t>
            </a:r>
            <a:r>
              <a:rPr lang="en-US" baseline="0" dirty="0" smtClean="0"/>
              <a:t> have a patent pending.</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a:t>
            </a:fld>
            <a:endParaRPr lang="en-US"/>
          </a:p>
        </p:txBody>
      </p:sp>
    </p:spTree>
    <p:extLst>
      <p:ext uri="{BB962C8B-B14F-4D97-AF65-F5344CB8AC3E}">
        <p14:creationId xmlns:p14="http://schemas.microsoft.com/office/powerpoint/2010/main" val="382876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Symbols </a:t>
            </a:r>
            <a:r>
              <a:rPr lang="en-US" sz="1200" b="0" i="0" u="none" strike="noStrike" kern="1200" baseline="0" dirty="0" smtClean="0">
                <a:solidFill>
                  <a:schemeClr val="tx1"/>
                </a:solidFill>
                <a:latin typeface="Arial" charset="0"/>
                <a:ea typeface="+mn-ea"/>
                <a:cs typeface="+mn-cs"/>
              </a:rPr>
              <a:t>illustrates different procedures/handling, design of products and product groups.</a:t>
            </a:r>
            <a:r>
              <a:rPr lang="en-US" sz="1200" b="1" i="0" u="none" strike="noStrike" kern="1200" baseline="0" dirty="0" smtClean="0">
                <a:solidFill>
                  <a:schemeClr val="tx1"/>
                </a:solidFill>
                <a:latin typeface="Arial" charset="0"/>
                <a:ea typeface="+mn-ea"/>
                <a:cs typeface="+mn-cs"/>
              </a:rPr>
              <a:t> </a:t>
            </a:r>
          </a:p>
          <a:p>
            <a:r>
              <a:rPr lang="en-US" sz="1200" b="1" i="0" u="none" strike="noStrike" kern="1200" baseline="0" dirty="0" smtClean="0">
                <a:solidFill>
                  <a:schemeClr val="tx1"/>
                </a:solidFill>
                <a:latin typeface="Arial" charset="0"/>
                <a:ea typeface="+mn-ea"/>
                <a:cs typeface="+mn-cs"/>
              </a:rPr>
              <a:t>Procedure sequence</a:t>
            </a:r>
            <a:r>
              <a:rPr lang="en-US" sz="1200" b="0" i="0" u="none" strike="noStrike" kern="1200" baseline="0" dirty="0" smtClean="0">
                <a:solidFill>
                  <a:schemeClr val="tx1"/>
                </a:solidFill>
                <a:latin typeface="Arial" charset="0"/>
                <a:ea typeface="+mn-ea"/>
                <a:cs typeface="+mn-cs"/>
              </a:rPr>
              <a:t> illustrates the different restorative stages and in which order the products should be used. </a:t>
            </a:r>
            <a:br>
              <a:rPr lang="en-US" sz="1200" b="0" i="0" u="none" strike="noStrike" kern="1200" baseline="0" dirty="0" smtClean="0">
                <a:solidFill>
                  <a:schemeClr val="tx1"/>
                </a:solidFill>
                <a:latin typeface="Arial" charset="0"/>
                <a:ea typeface="+mn-ea"/>
                <a:cs typeface="+mn-cs"/>
              </a:rPr>
            </a:br>
            <a:r>
              <a:rPr lang="en-US" sz="1200" b="0" i="0" u="none" strike="noStrike" kern="1200" baseline="0" dirty="0" smtClean="0">
                <a:solidFill>
                  <a:schemeClr val="tx1"/>
                </a:solidFill>
                <a:latin typeface="Arial" charset="0"/>
                <a:ea typeface="+mn-ea"/>
                <a:cs typeface="+mn-cs"/>
              </a:rPr>
              <a:t>Can be found throughout e.g. manuals for easy reference. </a:t>
            </a:r>
          </a:p>
          <a:p>
            <a:r>
              <a:rPr lang="en-US" sz="1200" b="0" i="0" u="none" strike="noStrike" kern="1200" baseline="0" dirty="0" smtClean="0">
                <a:solidFill>
                  <a:schemeClr val="tx1"/>
                </a:solidFill>
                <a:latin typeface="Arial" charset="0"/>
                <a:ea typeface="+mn-ea"/>
                <a:cs typeface="+mn-cs"/>
              </a:rPr>
              <a:t>The stage of the treatment procedure being reviewed is highlighted with a </a:t>
            </a:r>
            <a:r>
              <a:rPr lang="sv-SE" sz="1200" b="0" i="0" u="none" strike="noStrike" kern="1200" baseline="0" dirty="0" err="1" smtClean="0">
                <a:solidFill>
                  <a:schemeClr val="tx1"/>
                </a:solidFill>
                <a:latin typeface="Arial" charset="0"/>
                <a:ea typeface="+mn-ea"/>
                <a:cs typeface="+mn-cs"/>
              </a:rPr>
              <a:t>circle</a:t>
            </a:r>
            <a:r>
              <a:rPr lang="sv-SE" sz="1200" b="0" i="0" u="none" strike="noStrike" kern="1200" baseline="0" dirty="0" smtClean="0">
                <a:solidFill>
                  <a:schemeClr val="tx1"/>
                </a:solidFill>
                <a:latin typeface="Arial" charset="0"/>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11</a:t>
            </a:fld>
            <a:endParaRPr lang="en-US"/>
          </a:p>
        </p:txBody>
      </p:sp>
    </p:spTree>
    <p:extLst>
      <p:ext uri="{BB962C8B-B14F-4D97-AF65-F5344CB8AC3E}">
        <p14:creationId xmlns:p14="http://schemas.microsoft.com/office/powerpoint/2010/main" val="2297919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12</a:t>
            </a:fld>
            <a:endParaRPr lang="en-US"/>
          </a:p>
        </p:txBody>
      </p:sp>
    </p:spTree>
    <p:extLst>
      <p:ext uri="{BB962C8B-B14F-4D97-AF65-F5344CB8AC3E}">
        <p14:creationId xmlns:p14="http://schemas.microsoft.com/office/powerpoint/2010/main" val="2529827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i="0" u="none" strike="noStrike" kern="1200" baseline="0" dirty="0" smtClean="0">
                <a:solidFill>
                  <a:schemeClr val="tx1"/>
                </a:solidFill>
                <a:latin typeface="Arial" charset="0"/>
                <a:ea typeface="+mn-ea"/>
                <a:cs typeface="+mn-cs"/>
              </a:rPr>
              <a:t>HealDesign EV</a:t>
            </a:r>
          </a:p>
          <a:p>
            <a:r>
              <a:rPr lang="en-US" sz="1200" b="0" i="0" u="none" strike="noStrike" kern="1200" baseline="0" dirty="0" smtClean="0">
                <a:solidFill>
                  <a:schemeClr val="tx1"/>
                </a:solidFill>
                <a:latin typeface="Arial" charset="0"/>
                <a:ea typeface="+mn-ea"/>
                <a:cs typeface="+mn-cs"/>
              </a:rPr>
              <a:t>• Round shapes are primarily indicated for posterior </a:t>
            </a:r>
            <a:r>
              <a:rPr lang="sv-SE" sz="1200" b="0" i="0" u="none" strike="noStrike" kern="1200" baseline="0" dirty="0" smtClean="0">
                <a:solidFill>
                  <a:schemeClr val="tx1"/>
                </a:solidFill>
                <a:latin typeface="Arial" charset="0"/>
                <a:ea typeface="+mn-ea"/>
                <a:cs typeface="+mn-cs"/>
              </a:rPr>
              <a:t>positions, and in </a:t>
            </a:r>
            <a:r>
              <a:rPr lang="sv-SE" sz="1200" b="0" i="0" u="none" strike="noStrike" kern="1200" baseline="0" dirty="0" err="1" smtClean="0">
                <a:solidFill>
                  <a:schemeClr val="tx1"/>
                </a:solidFill>
                <a:latin typeface="Arial" charset="0"/>
                <a:ea typeface="+mn-ea"/>
                <a:cs typeface="+mn-cs"/>
              </a:rPr>
              <a:t>cases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with</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thicker</a:t>
            </a:r>
            <a:r>
              <a:rPr lang="sv-SE" sz="1200" b="0" i="0" u="none" strike="noStrike" kern="1200" baseline="0" dirty="0" smtClean="0">
                <a:solidFill>
                  <a:schemeClr val="tx1"/>
                </a:solidFill>
                <a:latin typeface="Arial" charset="0"/>
                <a:ea typeface="+mn-ea"/>
                <a:cs typeface="+mn-cs"/>
              </a:rPr>
              <a:t> soft </a:t>
            </a:r>
            <a:r>
              <a:rPr lang="sv-SE" sz="1200" b="0" i="0" u="none" strike="noStrike" kern="1200" baseline="0" dirty="0" err="1" smtClean="0">
                <a:solidFill>
                  <a:schemeClr val="tx1"/>
                </a:solidFill>
                <a:latin typeface="Arial" charset="0"/>
                <a:ea typeface="+mn-ea"/>
                <a:cs typeface="+mn-cs"/>
              </a:rPr>
              <a:t>tissue</a:t>
            </a:r>
            <a:endParaRPr lang="sv-SE"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Triangular shapes are designed for anterior implant sites and mimic the specific shape for incisors and canines</a:t>
            </a:r>
          </a:p>
          <a:p>
            <a:pPr marL="0" indent="0">
              <a:buFont typeface="Arial" pitchFamily="34" charset="0"/>
              <a:buNone/>
            </a:pPr>
            <a:r>
              <a:rPr lang="en-US" sz="1200" b="0" i="0" u="none" strike="noStrike" kern="1200" baseline="0" dirty="0" smtClean="0">
                <a:solidFill>
                  <a:schemeClr val="tx1"/>
                </a:solidFill>
                <a:latin typeface="Arial" charset="0"/>
                <a:ea typeface="+mn-ea"/>
                <a:cs typeface="+mn-cs"/>
              </a:rPr>
              <a:t>• W</a:t>
            </a:r>
            <a:r>
              <a:rPr lang="en-US" sz="1200" dirty="0" smtClean="0"/>
              <a:t>ith possibilities to sculpture individual soft tissue shapes</a:t>
            </a:r>
            <a:endParaRPr lang="en-US" sz="1200" b="0" dirty="0" smtClean="0"/>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13</a:t>
            </a:fld>
            <a:endParaRPr lang="en-US"/>
          </a:p>
        </p:txBody>
      </p:sp>
    </p:spTree>
    <p:extLst>
      <p:ext uri="{BB962C8B-B14F-4D97-AF65-F5344CB8AC3E}">
        <p14:creationId xmlns:p14="http://schemas.microsoft.com/office/powerpoint/2010/main" val="1538342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i="0" u="none" strike="noStrike" kern="1200" baseline="0" dirty="0" err="1" smtClean="0">
                <a:solidFill>
                  <a:schemeClr val="tx1"/>
                </a:solidFill>
                <a:latin typeface="Arial" charset="0"/>
                <a:ea typeface="+mn-ea"/>
                <a:cs typeface="+mn-cs"/>
              </a:rPr>
              <a:t>Implant</a:t>
            </a:r>
            <a:r>
              <a:rPr lang="sv-SE" sz="1200" b="1" i="0" u="none" strike="noStrike" kern="1200" baseline="0" dirty="0" smtClean="0">
                <a:solidFill>
                  <a:schemeClr val="tx1"/>
                </a:solidFill>
                <a:latin typeface="Arial" charset="0"/>
                <a:ea typeface="+mn-ea"/>
                <a:cs typeface="+mn-cs"/>
              </a:rPr>
              <a:t> Pick-</a:t>
            </a:r>
            <a:r>
              <a:rPr lang="sv-SE" sz="1200" b="1" i="0" u="none" strike="noStrike" kern="1200" baseline="0" dirty="0" err="1" smtClean="0">
                <a:solidFill>
                  <a:schemeClr val="tx1"/>
                </a:solidFill>
                <a:latin typeface="Arial" charset="0"/>
                <a:ea typeface="+mn-ea"/>
                <a:cs typeface="+mn-cs"/>
              </a:rPr>
              <a:t>Up</a:t>
            </a:r>
            <a:r>
              <a:rPr lang="sv-SE" sz="1200" b="1" i="0" u="none" strike="noStrike" kern="1200" baseline="0" dirty="0" smtClean="0">
                <a:solidFill>
                  <a:schemeClr val="tx1"/>
                </a:solidFill>
                <a:latin typeface="Arial" charset="0"/>
                <a:ea typeface="+mn-ea"/>
                <a:cs typeface="+mn-cs"/>
              </a:rPr>
              <a:t> EV</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i="0" u="none" strike="noStrike" kern="1200" baseline="0" dirty="0" err="1" smtClean="0">
                <a:solidFill>
                  <a:schemeClr val="tx1"/>
                </a:solidFill>
                <a:latin typeface="Arial" charset="0"/>
                <a:ea typeface="+mn-ea"/>
                <a:cs typeface="+mn-cs"/>
              </a:rPr>
              <a:t>Implant</a:t>
            </a:r>
            <a:r>
              <a:rPr lang="sv-SE" sz="1200" b="1" i="0" u="none" strike="noStrike" kern="1200" baseline="0" dirty="0" smtClean="0">
                <a:solidFill>
                  <a:schemeClr val="tx1"/>
                </a:solidFill>
                <a:latin typeface="Arial" charset="0"/>
                <a:ea typeface="+mn-ea"/>
                <a:cs typeface="+mn-cs"/>
              </a:rPr>
              <a:t> Pick-</a:t>
            </a:r>
            <a:r>
              <a:rPr lang="sv-SE" sz="1200" b="1" i="0" u="none" strike="noStrike" kern="1200" baseline="0" dirty="0" err="1" smtClean="0">
                <a:solidFill>
                  <a:schemeClr val="tx1"/>
                </a:solidFill>
                <a:latin typeface="Arial" charset="0"/>
                <a:ea typeface="+mn-ea"/>
                <a:cs typeface="+mn-cs"/>
              </a:rPr>
              <a:t>Up</a:t>
            </a:r>
            <a:r>
              <a:rPr lang="sv-SE" sz="1200" b="1" i="0" u="none" strike="noStrike" kern="1200" baseline="0" dirty="0" smtClean="0">
                <a:solidFill>
                  <a:schemeClr val="tx1"/>
                </a:solidFill>
                <a:latin typeface="Arial" charset="0"/>
                <a:ea typeface="+mn-ea"/>
                <a:cs typeface="+mn-cs"/>
              </a:rPr>
              <a:t> Design EV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i="0" u="none" strike="noStrike" kern="1200" baseline="0" dirty="0" err="1" smtClean="0">
                <a:solidFill>
                  <a:schemeClr val="tx1"/>
                </a:solidFill>
                <a:latin typeface="Arial" charset="0"/>
                <a:ea typeface="+mn-ea"/>
                <a:cs typeface="+mn-cs"/>
              </a:rPr>
              <a:t>Implant</a:t>
            </a:r>
            <a:r>
              <a:rPr lang="sv-SE" sz="1200" b="1" i="0" u="none" strike="noStrike" kern="1200" baseline="0" dirty="0" smtClean="0">
                <a:solidFill>
                  <a:schemeClr val="tx1"/>
                </a:solidFill>
                <a:latin typeface="Arial" charset="0"/>
                <a:ea typeface="+mn-ea"/>
                <a:cs typeface="+mn-cs"/>
              </a:rPr>
              <a:t> Transfer EV</a:t>
            </a:r>
            <a:endParaRPr lang="sv-SE" sz="1200" b="0" i="0" u="none" strike="noStrike" kern="1200" baseline="0" dirty="0" smtClean="0">
              <a:solidFill>
                <a:schemeClr val="tx1"/>
              </a:solidFill>
              <a:latin typeface="Arial" charset="0"/>
              <a:ea typeface="+mn-ea"/>
              <a:cs typeface="+mn-cs"/>
            </a:endParaRPr>
          </a:p>
          <a:p>
            <a:r>
              <a:rPr lang="sv-SE" sz="1200" b="0" i="0" u="none" strike="noStrike" kern="1200" baseline="0" dirty="0" smtClean="0">
                <a:solidFill>
                  <a:schemeClr val="tx1"/>
                </a:solidFill>
                <a:latin typeface="Arial" charset="0"/>
                <a:ea typeface="+mn-ea"/>
                <a:cs typeface="+mn-cs"/>
              </a:rPr>
              <a:t>• Self-</a:t>
            </a:r>
            <a:r>
              <a:rPr lang="sv-SE" sz="1200" b="0" i="0" u="none" strike="noStrike" kern="1200" baseline="0" dirty="0" err="1" smtClean="0">
                <a:solidFill>
                  <a:schemeClr val="tx1"/>
                </a:solidFill>
                <a:latin typeface="Arial" charset="0"/>
                <a:ea typeface="+mn-ea"/>
                <a:cs typeface="+mn-cs"/>
              </a:rPr>
              <a:t>guiding</a:t>
            </a:r>
            <a:r>
              <a:rPr lang="sv-SE" sz="1200" b="0" i="0" u="none" strike="noStrike" kern="1200" baseline="0" dirty="0" smtClean="0">
                <a:solidFill>
                  <a:schemeClr val="tx1"/>
                </a:solidFill>
                <a:latin typeface="Arial" charset="0"/>
                <a:ea typeface="+mn-ea"/>
                <a:cs typeface="+mn-cs"/>
              </a:rPr>
              <a:t> impression </a:t>
            </a:r>
            <a:r>
              <a:rPr lang="sv-SE" sz="1200" b="0" i="0" u="none" strike="noStrike" kern="1200" baseline="0" dirty="0" err="1" smtClean="0">
                <a:solidFill>
                  <a:schemeClr val="tx1"/>
                </a:solidFill>
                <a:latin typeface="Arial" charset="0"/>
                <a:ea typeface="+mn-ea"/>
                <a:cs typeface="+mn-cs"/>
              </a:rPr>
              <a:t>components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engages</a:t>
            </a:r>
            <a:r>
              <a:rPr lang="sv-SE"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into the implant only when correctly seated</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One</a:t>
            </a:r>
            <a:r>
              <a:rPr lang="sv-SE" sz="1200" b="0" i="0" u="none" strike="noStrike" kern="1200" baseline="0" dirty="0" smtClean="0">
                <a:solidFill>
                  <a:schemeClr val="tx1"/>
                </a:solidFill>
                <a:latin typeface="Arial" charset="0"/>
                <a:ea typeface="+mn-ea"/>
                <a:cs typeface="+mn-cs"/>
              </a:rPr>
              <a:t> hand </a:t>
            </a:r>
            <a:r>
              <a:rPr lang="sv-SE" sz="1200" b="0" i="0" u="none" strike="noStrike" kern="1200" baseline="0" dirty="0" err="1" smtClean="0">
                <a:solidFill>
                  <a:schemeClr val="tx1"/>
                </a:solidFill>
                <a:latin typeface="Arial" charset="0"/>
                <a:ea typeface="+mn-ea"/>
                <a:cs typeface="+mn-cs"/>
              </a:rPr>
              <a:t>procedure</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carrying</a:t>
            </a:r>
            <a:r>
              <a:rPr lang="sv-SE" sz="1200" b="0" i="0" u="none" strike="noStrike" kern="1200" baseline="0" dirty="0" smtClean="0">
                <a:solidFill>
                  <a:schemeClr val="tx1"/>
                </a:solidFill>
                <a:latin typeface="Arial" charset="0"/>
                <a:ea typeface="+mn-ea"/>
                <a:cs typeface="+mn-cs"/>
              </a:rPr>
              <a:t> and </a:t>
            </a:r>
            <a:r>
              <a:rPr lang="sv-SE" sz="1200" b="0" i="0" u="none" strike="noStrike" kern="1200" baseline="0" dirty="0" err="1" smtClean="0">
                <a:solidFill>
                  <a:schemeClr val="tx1"/>
                </a:solidFill>
                <a:latin typeface="Arial" charset="0"/>
                <a:ea typeface="+mn-ea"/>
                <a:cs typeface="+mn-cs"/>
              </a:rPr>
              <a:t>tightening</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with</a:t>
            </a:r>
            <a:r>
              <a:rPr lang="sv-SE" sz="1200" b="0" i="0" u="none" strike="noStrike" kern="1200" baseline="0" dirty="0" smtClean="0">
                <a:solidFill>
                  <a:schemeClr val="tx1"/>
                </a:solidFill>
                <a:latin typeface="Arial" charset="0"/>
                <a:ea typeface="+mn-ea"/>
                <a:cs typeface="+mn-cs"/>
              </a:rPr>
              <a:t> the </a:t>
            </a:r>
            <a:r>
              <a:rPr lang="sv-SE" sz="1200" b="0" i="0" u="none" strike="noStrike" kern="1200" baseline="0" dirty="0" err="1" smtClean="0">
                <a:solidFill>
                  <a:schemeClr val="tx1"/>
                </a:solidFill>
                <a:latin typeface="Arial" charset="0"/>
                <a:ea typeface="+mn-ea"/>
                <a:cs typeface="+mn-cs"/>
              </a:rPr>
              <a:t>Screwdriver</a:t>
            </a:r>
            <a:r>
              <a:rPr lang="sv-SE" sz="1200" b="0" i="0" u="none" strike="noStrike" kern="1200" baseline="0" dirty="0" smtClean="0">
                <a:solidFill>
                  <a:schemeClr val="tx1"/>
                </a:solidFill>
                <a:latin typeface="Arial" charset="0"/>
                <a:ea typeface="+mn-ea"/>
                <a:cs typeface="+mn-cs"/>
              </a:rPr>
              <a:t> in </a:t>
            </a:r>
            <a:r>
              <a:rPr lang="sv-SE" sz="1200" b="0" i="0" u="none" strike="noStrike" kern="1200" baseline="0" dirty="0" err="1" smtClean="0">
                <a:solidFill>
                  <a:schemeClr val="tx1"/>
                </a:solidFill>
                <a:latin typeface="Arial" charset="0"/>
                <a:ea typeface="+mn-ea"/>
                <a:cs typeface="+mn-cs"/>
              </a:rPr>
              <a:t>one</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sequence</a:t>
            </a:r>
            <a:r>
              <a:rPr lang="sv-SE" sz="1200" b="0" i="0" u="none" strike="noStrike" kern="1200" baseline="0" dirty="0" smtClean="0">
                <a:solidFill>
                  <a:schemeClr val="tx1"/>
                </a:solidFill>
                <a:latin typeface="Arial" charset="0"/>
                <a:ea typeface="+mn-ea"/>
                <a:cs typeface="+mn-cs"/>
              </a:rPr>
              <a:t> </a:t>
            </a:r>
          </a:p>
          <a:p>
            <a:r>
              <a:rPr lang="en-US" sz="1200" b="0" i="0" u="none" strike="noStrike" kern="1200" baseline="0" dirty="0" smtClean="0">
                <a:solidFill>
                  <a:schemeClr val="tx1"/>
                </a:solidFill>
                <a:latin typeface="Arial" charset="0"/>
                <a:ea typeface="+mn-ea"/>
                <a:cs typeface="+mn-cs"/>
              </a:rPr>
              <a:t>• Supports all indexing options; one-position-</a:t>
            </a:r>
            <a:r>
              <a:rPr lang="en-US" sz="1200" b="0" i="0" u="none" strike="noStrike" kern="1200" baseline="0" dirty="0" err="1" smtClean="0">
                <a:solidFill>
                  <a:schemeClr val="tx1"/>
                </a:solidFill>
                <a:latin typeface="Arial" charset="0"/>
                <a:ea typeface="+mn-ea"/>
                <a:cs typeface="+mn-cs"/>
              </a:rPr>
              <a:t>only,six</a:t>
            </a:r>
            <a:r>
              <a:rPr lang="en-US" sz="1200" b="0" i="0" u="none" strike="noStrike" kern="1200" baseline="0" dirty="0" smtClean="0">
                <a:solidFill>
                  <a:schemeClr val="tx1"/>
                </a:solidFill>
                <a:latin typeface="Arial" charset="0"/>
                <a:ea typeface="+mn-ea"/>
                <a:cs typeface="+mn-cs"/>
              </a:rPr>
              <a:t> position and index free</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Integrated</a:t>
            </a:r>
            <a:r>
              <a:rPr lang="sv-SE" sz="1200" b="0" i="0" u="none" strike="noStrike" kern="1200" baseline="0" dirty="0" smtClean="0">
                <a:solidFill>
                  <a:schemeClr val="tx1"/>
                </a:solidFill>
                <a:latin typeface="Arial" charset="0"/>
                <a:ea typeface="+mn-ea"/>
                <a:cs typeface="+mn-cs"/>
              </a:rPr>
              <a:t> pin for </a:t>
            </a:r>
            <a:r>
              <a:rPr lang="sv-SE" sz="1200" b="0" i="0" u="none" strike="noStrike" kern="1200" baseline="0" dirty="0" err="1" smtClean="0">
                <a:solidFill>
                  <a:schemeClr val="tx1"/>
                </a:solidFill>
                <a:latin typeface="Arial" charset="0"/>
                <a:ea typeface="+mn-ea"/>
                <a:cs typeface="+mn-cs"/>
              </a:rPr>
              <a:t>safe</a:t>
            </a:r>
            <a:r>
              <a:rPr lang="sv-SE" sz="1200" b="0" i="0" u="none" strike="noStrike" kern="1200" baseline="0" dirty="0" smtClean="0">
                <a:solidFill>
                  <a:schemeClr val="tx1"/>
                </a:solidFill>
                <a:latin typeface="Arial" charset="0"/>
                <a:ea typeface="+mn-ea"/>
                <a:cs typeface="+mn-cs"/>
              </a:rPr>
              <a:t> handling</a:t>
            </a:r>
          </a:p>
          <a:p>
            <a:r>
              <a:rPr lang="en-US" sz="1200" b="0" i="0" u="none" strike="noStrike" kern="1200" baseline="0" dirty="0" smtClean="0">
                <a:solidFill>
                  <a:schemeClr val="tx1"/>
                </a:solidFill>
                <a:latin typeface="Arial" charset="0"/>
                <a:ea typeface="+mn-ea"/>
                <a:cs typeface="+mn-cs"/>
              </a:rPr>
              <a:t>• Capturing individualized sculptured soft tissue (Implant Pick-Up Design EV)</a:t>
            </a:r>
          </a:p>
          <a:p>
            <a:endParaRPr lang="en-US" sz="1200" dirty="0" smtClean="0">
              <a:solidFill>
                <a:schemeClr val="bg1"/>
              </a:solidFill>
            </a:endParaRPr>
          </a:p>
          <a:p>
            <a:endParaRPr lang="en-US" sz="1200" dirty="0" smtClean="0"/>
          </a:p>
          <a:p>
            <a:endParaRPr lang="en-US" sz="12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14</a:t>
            </a:fld>
            <a:endParaRPr lang="en-US"/>
          </a:p>
        </p:txBody>
      </p:sp>
    </p:spTree>
    <p:extLst>
      <p:ext uri="{BB962C8B-B14F-4D97-AF65-F5344CB8AC3E}">
        <p14:creationId xmlns:p14="http://schemas.microsoft.com/office/powerpoint/2010/main" val="3227849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i="0" u="none" strike="noStrike" kern="1200" baseline="0" dirty="0" err="1" smtClean="0">
                <a:solidFill>
                  <a:schemeClr val="tx1"/>
                </a:solidFill>
                <a:latin typeface="Arial" charset="0"/>
                <a:ea typeface="+mn-ea"/>
                <a:cs typeface="+mn-cs"/>
              </a:rPr>
              <a:t>Implant</a:t>
            </a:r>
            <a:r>
              <a:rPr lang="sv-SE" sz="1200" b="1" i="0" u="none" strike="noStrike" kern="1200" baseline="0" dirty="0" smtClean="0">
                <a:solidFill>
                  <a:schemeClr val="tx1"/>
                </a:solidFill>
                <a:latin typeface="Arial" charset="0"/>
                <a:ea typeface="+mn-ea"/>
                <a:cs typeface="+mn-cs"/>
              </a:rPr>
              <a:t> Pick-</a:t>
            </a:r>
            <a:r>
              <a:rPr lang="sv-SE" sz="1200" b="1" i="0" u="none" strike="noStrike" kern="1200" baseline="0" dirty="0" err="1" smtClean="0">
                <a:solidFill>
                  <a:schemeClr val="tx1"/>
                </a:solidFill>
                <a:latin typeface="Arial" charset="0"/>
                <a:ea typeface="+mn-ea"/>
                <a:cs typeface="+mn-cs"/>
              </a:rPr>
              <a:t>Up</a:t>
            </a:r>
            <a:r>
              <a:rPr lang="sv-SE" sz="1200" b="1" i="0" u="none" strike="noStrike" kern="1200" baseline="0" dirty="0" smtClean="0">
                <a:solidFill>
                  <a:schemeClr val="tx1"/>
                </a:solidFill>
                <a:latin typeface="Arial" charset="0"/>
                <a:ea typeface="+mn-ea"/>
                <a:cs typeface="+mn-cs"/>
              </a:rPr>
              <a:t> EV, </a:t>
            </a:r>
            <a:r>
              <a:rPr lang="sv-SE" sz="1200" b="1" i="0" u="none" strike="noStrike" kern="1200" baseline="0" dirty="0" err="1" smtClean="0">
                <a:solidFill>
                  <a:schemeClr val="tx1"/>
                </a:solidFill>
                <a:latin typeface="Arial" charset="0"/>
                <a:ea typeface="+mn-ea"/>
                <a:cs typeface="+mn-cs"/>
              </a:rPr>
              <a:t>Implant</a:t>
            </a:r>
            <a:r>
              <a:rPr lang="sv-SE" sz="1200" b="1" i="0" u="none" strike="noStrike" kern="1200" baseline="0" dirty="0" smtClean="0">
                <a:solidFill>
                  <a:schemeClr val="tx1"/>
                </a:solidFill>
                <a:latin typeface="Arial" charset="0"/>
                <a:ea typeface="+mn-ea"/>
                <a:cs typeface="+mn-cs"/>
              </a:rPr>
              <a:t> Pick-</a:t>
            </a:r>
            <a:r>
              <a:rPr lang="sv-SE" sz="1200" b="1" i="0" u="none" strike="noStrike" kern="1200" baseline="0" dirty="0" err="1" smtClean="0">
                <a:solidFill>
                  <a:schemeClr val="tx1"/>
                </a:solidFill>
                <a:latin typeface="Arial" charset="0"/>
                <a:ea typeface="+mn-ea"/>
                <a:cs typeface="+mn-cs"/>
              </a:rPr>
              <a:t>Up</a:t>
            </a:r>
            <a:r>
              <a:rPr lang="sv-SE" sz="1200" b="1" i="0" u="none" strike="noStrike" kern="1200" baseline="0" dirty="0" smtClean="0">
                <a:solidFill>
                  <a:schemeClr val="tx1"/>
                </a:solidFill>
                <a:latin typeface="Arial" charset="0"/>
                <a:ea typeface="+mn-ea"/>
                <a:cs typeface="+mn-cs"/>
              </a:rPr>
              <a:t> Design EV and </a:t>
            </a:r>
            <a:r>
              <a:rPr lang="sv-SE" sz="1200" b="1" i="0" u="none" strike="noStrike" kern="1200" baseline="0" dirty="0" err="1" smtClean="0">
                <a:solidFill>
                  <a:schemeClr val="tx1"/>
                </a:solidFill>
                <a:latin typeface="Arial" charset="0"/>
                <a:ea typeface="+mn-ea"/>
                <a:cs typeface="+mn-cs"/>
              </a:rPr>
              <a:t>Implant</a:t>
            </a:r>
            <a:r>
              <a:rPr lang="sv-SE" sz="1200" b="1" i="0" u="none" strike="noStrike" kern="1200" baseline="0" dirty="0" smtClean="0">
                <a:solidFill>
                  <a:schemeClr val="tx1"/>
                </a:solidFill>
                <a:latin typeface="Arial" charset="0"/>
                <a:ea typeface="+mn-ea"/>
                <a:cs typeface="+mn-cs"/>
              </a:rPr>
              <a:t> Transfer EV</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kern="1200" baseline="0" dirty="0" smtClean="0">
                <a:solidFill>
                  <a:schemeClr val="tx1"/>
                </a:solidFill>
                <a:latin typeface="Arial" charset="0"/>
                <a:ea typeface="+mn-ea"/>
                <a:cs typeface="+mn-cs"/>
              </a:rPr>
              <a:t>The </a:t>
            </a:r>
            <a:r>
              <a:rPr lang="sv-SE" sz="1200" b="0" i="0" u="none" strike="noStrike" kern="1200" baseline="0" dirty="0" err="1" smtClean="0">
                <a:solidFill>
                  <a:schemeClr val="tx1"/>
                </a:solidFill>
                <a:latin typeface="Arial" charset="0"/>
                <a:ea typeface="+mn-ea"/>
                <a:cs typeface="+mn-cs"/>
              </a:rPr>
              <a:t>self-guiding</a:t>
            </a:r>
            <a:r>
              <a:rPr lang="sv-SE" sz="1200" b="0" i="0" u="none" strike="noStrike" kern="1200" baseline="0" dirty="0" smtClean="0">
                <a:solidFill>
                  <a:schemeClr val="tx1"/>
                </a:solidFill>
                <a:latin typeface="Arial" charset="0"/>
                <a:ea typeface="+mn-ea"/>
                <a:cs typeface="+mn-cs"/>
              </a:rPr>
              <a:t> installation </a:t>
            </a:r>
            <a:r>
              <a:rPr lang="sv-SE" sz="1200" b="0" i="0" u="none" strike="noStrike" kern="1200" baseline="0" dirty="0" err="1" smtClean="0">
                <a:solidFill>
                  <a:schemeClr val="tx1"/>
                </a:solidFill>
                <a:latin typeface="Arial" charset="0"/>
                <a:ea typeface="+mn-ea"/>
                <a:cs typeface="+mn-cs"/>
              </a:rPr>
              <a:t>procedure</a:t>
            </a:r>
            <a:r>
              <a:rPr lang="sv-SE" sz="1200" b="0" i="0" u="none" strike="noStrike" kern="1200" baseline="0" dirty="0" smtClean="0">
                <a:solidFill>
                  <a:schemeClr val="tx1"/>
                </a:solidFill>
                <a:latin typeface="Arial" charset="0"/>
                <a:ea typeface="+mn-ea"/>
                <a:cs typeface="+mn-cs"/>
              </a:rPr>
              <a:t> is </a:t>
            </a:r>
            <a:r>
              <a:rPr lang="sv-SE" sz="1200" b="0" i="0" u="none" strike="noStrike" kern="1200" baseline="0" dirty="0" err="1" smtClean="0">
                <a:solidFill>
                  <a:schemeClr val="tx1"/>
                </a:solidFill>
                <a:latin typeface="Arial" charset="0"/>
                <a:ea typeface="+mn-ea"/>
                <a:cs typeface="+mn-cs"/>
              </a:rPr>
              <a:t>applicable</a:t>
            </a:r>
            <a:r>
              <a:rPr lang="sv-SE" sz="1200" b="0" i="0" u="none" strike="noStrike" kern="1200" baseline="0" dirty="0" smtClean="0">
                <a:solidFill>
                  <a:schemeClr val="tx1"/>
                </a:solidFill>
                <a:latin typeface="Arial" charset="0"/>
                <a:ea typeface="+mn-ea"/>
                <a:cs typeface="+mn-cs"/>
              </a:rPr>
              <a:t> for all </a:t>
            </a:r>
            <a:r>
              <a:rPr lang="sv-SE" sz="1200" b="0" i="0" u="none" strike="noStrike" kern="1200" baseline="0" dirty="0" err="1" smtClean="0">
                <a:solidFill>
                  <a:schemeClr val="tx1"/>
                </a:solidFill>
                <a:latin typeface="Arial" charset="0"/>
                <a:ea typeface="+mn-ea"/>
                <a:cs typeface="+mn-cs"/>
              </a:rPr>
              <a:t>implant-level</a:t>
            </a:r>
            <a:r>
              <a:rPr lang="sv-SE" sz="1200" b="0" i="0" u="none" strike="noStrike" kern="1200" baseline="0" dirty="0" smtClean="0">
                <a:solidFill>
                  <a:schemeClr val="tx1"/>
                </a:solidFill>
                <a:latin typeface="Arial" charset="0"/>
                <a:ea typeface="+mn-ea"/>
                <a:cs typeface="+mn-cs"/>
              </a:rPr>
              <a:t> impression </a:t>
            </a:r>
            <a:r>
              <a:rPr lang="sv-SE" sz="1200" b="0" i="0" u="none" strike="noStrike" kern="1200" baseline="0" dirty="0" err="1" smtClean="0">
                <a:solidFill>
                  <a:schemeClr val="tx1"/>
                </a:solidFill>
                <a:latin typeface="Arial" charset="0"/>
                <a:ea typeface="+mn-ea"/>
                <a:cs typeface="+mn-cs"/>
              </a:rPr>
              <a:t>components</a:t>
            </a:r>
            <a:r>
              <a:rPr lang="sv-SE" sz="1200" b="0" i="0" u="none" strike="noStrike" kern="1200" baseline="0" dirty="0" smtClean="0">
                <a:solidFill>
                  <a:schemeClr val="tx1"/>
                </a:solidFill>
                <a:latin typeface="Arial"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15</a:t>
            </a:fld>
            <a:endParaRPr lang="en-US"/>
          </a:p>
        </p:txBody>
      </p:sp>
    </p:spTree>
    <p:extLst>
      <p:ext uri="{BB962C8B-B14F-4D97-AF65-F5344CB8AC3E}">
        <p14:creationId xmlns:p14="http://schemas.microsoft.com/office/powerpoint/2010/main" val="2051240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TempDesign EV</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Designed</a:t>
            </a:r>
            <a:r>
              <a:rPr lang="sv-SE" sz="1200" b="0" i="0" u="none" strike="noStrike" kern="1200" baseline="0" dirty="0" smtClean="0">
                <a:solidFill>
                  <a:schemeClr val="tx1"/>
                </a:solidFill>
                <a:latin typeface="Arial" charset="0"/>
                <a:ea typeface="+mn-ea"/>
                <a:cs typeface="+mn-cs"/>
              </a:rPr>
              <a:t> for </a:t>
            </a:r>
            <a:r>
              <a:rPr lang="sv-SE" sz="1200" b="0" i="0" u="none" strike="noStrike" kern="1200" baseline="0" dirty="0" err="1" smtClean="0">
                <a:solidFill>
                  <a:schemeClr val="tx1"/>
                </a:solidFill>
                <a:latin typeface="Arial" charset="0"/>
                <a:ea typeface="+mn-ea"/>
                <a:cs typeface="+mn-cs"/>
              </a:rPr>
              <a:t>reduction</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technique</a:t>
            </a:r>
            <a:endParaRPr lang="sv-SE" sz="1200" b="0" i="0" u="none" strike="noStrike" kern="1200" baseline="0" dirty="0" smtClean="0">
              <a:solidFill>
                <a:schemeClr val="tx1"/>
              </a:solidFill>
              <a:latin typeface="Arial" charset="0"/>
              <a:ea typeface="+mn-ea"/>
              <a:cs typeface="+mn-cs"/>
            </a:endParaRP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Developed</a:t>
            </a:r>
            <a:r>
              <a:rPr lang="sv-SE" sz="1200" b="0" i="0" u="none" strike="noStrike" kern="1200" baseline="0" dirty="0" smtClean="0">
                <a:solidFill>
                  <a:schemeClr val="tx1"/>
                </a:solidFill>
                <a:latin typeface="Arial" charset="0"/>
                <a:ea typeface="+mn-ea"/>
                <a:cs typeface="+mn-cs"/>
              </a:rPr>
              <a:t> for </a:t>
            </a:r>
            <a:r>
              <a:rPr lang="sv-SE" sz="1200" b="0" i="0" u="none" strike="noStrike" kern="1200" baseline="0" dirty="0" err="1" smtClean="0">
                <a:solidFill>
                  <a:schemeClr val="tx1"/>
                </a:solidFill>
                <a:latin typeface="Arial" charset="0"/>
                <a:ea typeface="+mn-ea"/>
                <a:cs typeface="+mn-cs"/>
              </a:rPr>
              <a:t>esthetic</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temporization</a:t>
            </a:r>
            <a:endParaRPr lang="sv-SE"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Design compensates for off-set positions</a:t>
            </a:r>
          </a:p>
          <a:p>
            <a:r>
              <a:rPr lang="en-US" sz="1200" b="0" i="0" u="none" strike="noStrike" kern="1200" baseline="0" dirty="0" smtClean="0">
                <a:solidFill>
                  <a:schemeClr val="tx1"/>
                </a:solidFill>
                <a:latin typeface="Arial" charset="0"/>
                <a:ea typeface="+mn-ea"/>
                <a:cs typeface="+mn-cs"/>
              </a:rPr>
              <a:t>• For clinical use up to 180 days</a:t>
            </a:r>
          </a:p>
          <a:p>
            <a:endParaRPr lang="en-US" sz="1200" b="0" i="0" u="none" strike="noStrike" kern="1200" baseline="0" dirty="0" smtClean="0">
              <a:solidFill>
                <a:schemeClr val="tx1"/>
              </a:solidFill>
              <a:latin typeface="Arial" charset="0"/>
              <a:ea typeface="+mn-ea"/>
              <a:cs typeface="+mn-cs"/>
            </a:endParaRPr>
          </a:p>
          <a:p>
            <a:r>
              <a:rPr lang="sv-SE" sz="1200" b="1" i="0" u="none" strike="noStrike" kern="1200" baseline="0" dirty="0" smtClean="0">
                <a:solidFill>
                  <a:schemeClr val="tx1"/>
                </a:solidFill>
                <a:latin typeface="Arial" charset="0"/>
                <a:ea typeface="+mn-ea"/>
                <a:cs typeface="+mn-cs"/>
              </a:rPr>
              <a:t>Temp </a:t>
            </a:r>
            <a:r>
              <a:rPr lang="sv-SE" sz="1200" b="1" i="0" u="none" strike="noStrike" kern="1200" baseline="0" dirty="0" err="1" smtClean="0">
                <a:solidFill>
                  <a:schemeClr val="tx1"/>
                </a:solidFill>
                <a:latin typeface="Arial" charset="0"/>
                <a:ea typeface="+mn-ea"/>
                <a:cs typeface="+mn-cs"/>
              </a:rPr>
              <a:t>Abutment</a:t>
            </a:r>
            <a:r>
              <a:rPr lang="sv-SE" sz="1200" b="1" i="0" u="none" strike="noStrike" kern="1200" baseline="0" dirty="0" smtClean="0">
                <a:solidFill>
                  <a:schemeClr val="tx1"/>
                </a:solidFill>
                <a:latin typeface="Arial" charset="0"/>
                <a:ea typeface="+mn-ea"/>
                <a:cs typeface="+mn-cs"/>
              </a:rPr>
              <a:t> EV</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Designed</a:t>
            </a:r>
            <a:r>
              <a:rPr lang="sv-SE" sz="1200" b="0" i="0" u="none" strike="noStrike" kern="1200" baseline="0" dirty="0" smtClean="0">
                <a:solidFill>
                  <a:schemeClr val="tx1"/>
                </a:solidFill>
                <a:latin typeface="Arial" charset="0"/>
                <a:ea typeface="+mn-ea"/>
                <a:cs typeface="+mn-cs"/>
              </a:rPr>
              <a:t> for </a:t>
            </a:r>
            <a:r>
              <a:rPr lang="sv-SE" sz="1200" b="0" i="0" u="none" strike="noStrike" kern="1200" baseline="0" dirty="0" err="1" smtClean="0">
                <a:solidFill>
                  <a:schemeClr val="tx1"/>
                </a:solidFill>
                <a:latin typeface="Arial" charset="0"/>
                <a:ea typeface="+mn-ea"/>
                <a:cs typeface="+mn-cs"/>
              </a:rPr>
              <a:t>build-up</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technique</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with</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composite</a:t>
            </a:r>
            <a:r>
              <a:rPr lang="sv-SE" sz="1200" b="0" i="0" u="none" strike="noStrike" kern="1200" baseline="0" dirty="0" smtClean="0">
                <a:solidFill>
                  <a:schemeClr val="tx1"/>
                </a:solidFill>
                <a:latin typeface="Arial" charset="0"/>
                <a:ea typeface="+mn-ea"/>
                <a:cs typeface="+mn-cs"/>
              </a:rPr>
              <a:t> or </a:t>
            </a:r>
            <a:r>
              <a:rPr lang="sv-SE" sz="1200" b="0" i="0" u="none" strike="noStrike" kern="1200" baseline="0" dirty="0" err="1" smtClean="0">
                <a:solidFill>
                  <a:schemeClr val="tx1"/>
                </a:solidFill>
                <a:latin typeface="Arial" charset="0"/>
                <a:ea typeface="+mn-ea"/>
                <a:cs typeface="+mn-cs"/>
              </a:rPr>
              <a:t>acrylic</a:t>
            </a:r>
            <a:endParaRPr lang="sv-SE" sz="1200" b="0" i="0" u="none" strike="noStrike" kern="1200" baseline="0" dirty="0" smtClean="0">
              <a:solidFill>
                <a:schemeClr val="tx1"/>
              </a:solidFill>
              <a:latin typeface="Arial" charset="0"/>
              <a:ea typeface="+mn-ea"/>
              <a:cs typeface="+mn-cs"/>
            </a:endParaRP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Developed</a:t>
            </a:r>
            <a:r>
              <a:rPr lang="sv-SE" sz="1200" b="0" i="0" u="none" strike="noStrike" kern="1200" baseline="0" dirty="0" smtClean="0">
                <a:solidFill>
                  <a:schemeClr val="tx1"/>
                </a:solidFill>
                <a:latin typeface="Arial" charset="0"/>
                <a:ea typeface="+mn-ea"/>
                <a:cs typeface="+mn-cs"/>
              </a:rPr>
              <a:t> for multi-</a:t>
            </a:r>
            <a:r>
              <a:rPr lang="sv-SE" sz="1200" b="0" i="0" u="none" strike="noStrike" kern="1200" baseline="0" dirty="0" err="1" smtClean="0">
                <a:solidFill>
                  <a:schemeClr val="tx1"/>
                </a:solidFill>
                <a:latin typeface="Arial" charset="0"/>
                <a:ea typeface="+mn-ea"/>
                <a:cs typeface="+mn-cs"/>
              </a:rPr>
              <a:t>unit</a:t>
            </a:r>
            <a:r>
              <a:rPr lang="sv-SE" sz="1200" b="0" i="0" u="none" strike="noStrike" kern="1200" baseline="0" dirty="0" smtClean="0">
                <a:solidFill>
                  <a:schemeClr val="tx1"/>
                </a:solidFill>
                <a:latin typeface="Arial" charset="0"/>
                <a:ea typeface="+mn-ea"/>
                <a:cs typeface="+mn-cs"/>
              </a:rPr>
              <a:t> restorations (</a:t>
            </a:r>
            <a:r>
              <a:rPr lang="sv-SE" sz="1200" b="0" i="0" u="none" strike="noStrike" kern="1200" baseline="0" dirty="0" err="1" smtClean="0">
                <a:solidFill>
                  <a:schemeClr val="tx1"/>
                </a:solidFill>
                <a:latin typeface="Arial" charset="0"/>
                <a:ea typeface="+mn-ea"/>
                <a:cs typeface="+mn-cs"/>
              </a:rPr>
              <a:t>cementable</a:t>
            </a:r>
            <a:r>
              <a:rPr lang="sv-SE" sz="1200" b="0" i="0" u="none" strike="noStrike" kern="1200" baseline="0" dirty="0" smtClean="0">
                <a:solidFill>
                  <a:schemeClr val="tx1"/>
                </a:solidFill>
                <a:latin typeface="Arial" charset="0"/>
                <a:ea typeface="+mn-ea"/>
                <a:cs typeface="+mn-cs"/>
              </a:rPr>
              <a:t>)</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Designed</a:t>
            </a:r>
            <a:r>
              <a:rPr lang="sv-SE" sz="1200" b="0" i="0" u="none" strike="noStrike" kern="1200" baseline="0" dirty="0" smtClean="0">
                <a:solidFill>
                  <a:schemeClr val="tx1"/>
                </a:solidFill>
                <a:latin typeface="Arial" charset="0"/>
                <a:ea typeface="+mn-ea"/>
                <a:cs typeface="+mn-cs"/>
              </a:rPr>
              <a:t> for long-term </a:t>
            </a:r>
            <a:r>
              <a:rPr lang="sv-SE" sz="1200" b="0" i="0" u="none" strike="noStrike" kern="1200" baseline="0" dirty="0" err="1" smtClean="0">
                <a:solidFill>
                  <a:schemeClr val="tx1"/>
                </a:solidFill>
                <a:latin typeface="Arial" charset="0"/>
                <a:ea typeface="+mn-ea"/>
                <a:cs typeface="+mn-cs"/>
              </a:rPr>
              <a:t>temporization</a:t>
            </a:r>
            <a:endParaRPr lang="sv-SE" sz="1200" b="0" i="0" u="none" strike="noStrike"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16</a:t>
            </a:fld>
            <a:endParaRPr lang="en-US"/>
          </a:p>
        </p:txBody>
      </p:sp>
    </p:spTree>
    <p:extLst>
      <p:ext uri="{BB962C8B-B14F-4D97-AF65-F5344CB8AC3E}">
        <p14:creationId xmlns:p14="http://schemas.microsoft.com/office/powerpoint/2010/main" val="644037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TempDesign EV</a:t>
            </a:r>
          </a:p>
          <a:p>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Designed</a:t>
            </a:r>
            <a:r>
              <a:rPr lang="sv-SE" sz="1200" b="0" i="0" u="none" strike="noStrike" kern="1200" baseline="0" dirty="0" smtClean="0">
                <a:solidFill>
                  <a:schemeClr val="tx1"/>
                </a:solidFill>
                <a:latin typeface="Arial" charset="0"/>
                <a:ea typeface="+mn-ea"/>
                <a:cs typeface="+mn-cs"/>
              </a:rPr>
              <a:t> for </a:t>
            </a:r>
            <a:r>
              <a:rPr lang="sv-SE" sz="1200" b="0" i="0" u="none" strike="noStrike" kern="1200" baseline="0" dirty="0" err="1" smtClean="0">
                <a:solidFill>
                  <a:schemeClr val="tx1"/>
                </a:solidFill>
                <a:latin typeface="Arial" charset="0"/>
                <a:ea typeface="+mn-ea"/>
                <a:cs typeface="+mn-cs"/>
              </a:rPr>
              <a:t>grinding</a:t>
            </a:r>
            <a:r>
              <a:rPr lang="sv-SE" sz="1200" b="0" i="0" u="none" strike="noStrike" kern="1200" baseline="0" dirty="0" smtClean="0">
                <a:solidFill>
                  <a:schemeClr val="tx1"/>
                </a:solidFill>
                <a:latin typeface="Arial" charset="0"/>
                <a:ea typeface="+mn-ea"/>
                <a:cs typeface="+mn-cs"/>
              </a:rPr>
              <a:t> at </a:t>
            </a:r>
            <a:r>
              <a:rPr lang="sv-SE" sz="1200" b="0" i="0" u="none" strike="noStrike" kern="1200" baseline="0" dirty="0" err="1" smtClean="0">
                <a:solidFill>
                  <a:schemeClr val="tx1"/>
                </a:solidFill>
                <a:latin typeface="Arial" charset="0"/>
                <a:ea typeface="+mn-ea"/>
                <a:cs typeface="+mn-cs"/>
              </a:rPr>
              <a:t>low</a:t>
            </a:r>
            <a:r>
              <a:rPr lang="sv-SE" sz="1200" b="0" i="0" u="none" strike="noStrike" kern="1200" baseline="0" dirty="0" smtClean="0">
                <a:solidFill>
                  <a:schemeClr val="tx1"/>
                </a:solidFill>
                <a:latin typeface="Arial" charset="0"/>
                <a:ea typeface="+mn-ea"/>
                <a:cs typeface="+mn-cs"/>
              </a:rPr>
              <a:t> speed and </a:t>
            </a:r>
            <a:r>
              <a:rPr lang="sv-SE" sz="1200" b="0" i="0" u="none" strike="noStrike" kern="1200" baseline="0" dirty="0" err="1" smtClean="0">
                <a:solidFill>
                  <a:schemeClr val="tx1"/>
                </a:solidFill>
                <a:latin typeface="Arial" charset="0"/>
                <a:ea typeface="+mn-ea"/>
                <a:cs typeface="+mn-cs"/>
              </a:rPr>
              <a:t>light</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pressure</a:t>
            </a:r>
            <a:endParaRPr lang="sv-SE" sz="1200" b="0" i="0" u="none" strike="noStrike" kern="1200" baseline="0" dirty="0" smtClean="0">
              <a:solidFill>
                <a:schemeClr val="tx1"/>
              </a:solidFill>
              <a:latin typeface="Arial" charset="0"/>
              <a:ea typeface="+mn-ea"/>
              <a:cs typeface="+mn-cs"/>
            </a:endParaRPr>
          </a:p>
          <a:p>
            <a:r>
              <a:rPr lang="sv-SE"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Design may compensate for a dislocated implant in respect to the natural tooth location</a:t>
            </a: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17</a:t>
            </a:fld>
            <a:endParaRPr lang="en-US"/>
          </a:p>
        </p:txBody>
      </p:sp>
    </p:spTree>
    <p:extLst>
      <p:ext uri="{BB962C8B-B14F-4D97-AF65-F5344CB8AC3E}">
        <p14:creationId xmlns:p14="http://schemas.microsoft.com/office/powerpoint/2010/main" val="3137162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Atlantis Abutment</a:t>
            </a:r>
          </a:p>
          <a:p>
            <a:r>
              <a:rPr lang="en-US" sz="1200" b="0" i="0" u="none" strike="noStrike" kern="1200" baseline="0" dirty="0" smtClean="0">
                <a:solidFill>
                  <a:schemeClr val="tx1"/>
                </a:solidFill>
                <a:latin typeface="Arial" charset="0"/>
                <a:ea typeface="+mn-ea"/>
                <a:cs typeface="+mn-cs"/>
              </a:rPr>
              <a:t>• Patient-specific, CAD-CAM abutments individually designed from the final tooth shape</a:t>
            </a:r>
          </a:p>
          <a:p>
            <a:r>
              <a:rPr lang="en-US" sz="1200" b="0" i="0" u="none" strike="noStrike" kern="1200" baseline="0" dirty="0" smtClean="0">
                <a:solidFill>
                  <a:schemeClr val="tx1"/>
                </a:solidFill>
                <a:latin typeface="Arial" charset="0"/>
                <a:ea typeface="+mn-ea"/>
                <a:cs typeface="+mn-cs"/>
              </a:rPr>
              <a:t>• One-position-only seating on </a:t>
            </a:r>
            <a:r>
              <a:rPr lang="en-US" sz="1200" b="0" i="0" u="none" strike="noStrike" kern="1200" baseline="0" dirty="0" err="1" smtClean="0">
                <a:solidFill>
                  <a:schemeClr val="tx1"/>
                </a:solidFill>
                <a:latin typeface="Arial" charset="0"/>
                <a:ea typeface="+mn-ea"/>
                <a:cs typeface="+mn-cs"/>
              </a:rPr>
              <a:t>OsseoSpeed</a:t>
            </a:r>
            <a:r>
              <a:rPr lang="en-US" sz="1200" b="0" i="0" u="none" strike="noStrike" kern="1200" baseline="0" dirty="0" smtClean="0">
                <a:solidFill>
                  <a:schemeClr val="tx1"/>
                </a:solidFill>
                <a:latin typeface="Arial" charset="0"/>
                <a:ea typeface="+mn-ea"/>
                <a:cs typeface="+mn-cs"/>
              </a:rPr>
              <a:t> EV implants</a:t>
            </a:r>
          </a:p>
          <a:p>
            <a:r>
              <a:rPr lang="en-US" sz="1200" b="0" i="0" u="none" strike="noStrike" kern="1200" baseline="0" dirty="0" smtClean="0">
                <a:solidFill>
                  <a:schemeClr val="tx1"/>
                </a:solidFill>
                <a:latin typeface="Arial" charset="0"/>
                <a:ea typeface="+mn-ea"/>
                <a:cs typeface="+mn-cs"/>
              </a:rPr>
              <a:t>• Abutment Screw EV is color coded according to the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connection</a:t>
            </a:r>
            <a:endParaRPr lang="sv-SE" b="1" dirty="0" smtClean="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18</a:t>
            </a:fld>
            <a:endParaRPr lang="en-US"/>
          </a:p>
        </p:txBody>
      </p:sp>
    </p:spTree>
    <p:extLst>
      <p:ext uri="{BB962C8B-B14F-4D97-AF65-F5344CB8AC3E}">
        <p14:creationId xmlns:p14="http://schemas.microsoft.com/office/powerpoint/2010/main" val="2789197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0" u="none" strike="noStrike" kern="1200" baseline="0" dirty="0" smtClean="0">
                <a:solidFill>
                  <a:schemeClr val="tx1"/>
                </a:solidFill>
                <a:latin typeface="Arial" charset="0"/>
                <a:ea typeface="+mn-ea"/>
                <a:cs typeface="+mn-cs"/>
              </a:rPr>
              <a:t>Atlantis Abutment</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kern="1200" baseline="0" dirty="0" smtClean="0">
                <a:solidFill>
                  <a:schemeClr val="tx1"/>
                </a:solidFill>
                <a:latin typeface="Arial" charset="0"/>
                <a:ea typeface="+mn-ea"/>
                <a:cs typeface="+mn-cs"/>
              </a:rPr>
              <a:t>The Atlantis Abutment will only seat in the one-position-only , unique</a:t>
            </a:r>
            <a:r>
              <a:rPr lang="sv-SE" sz="1200" b="1" i="0" u="none" strike="noStrike" kern="1200" baseline="0" dirty="0" smtClean="0">
                <a:solidFill>
                  <a:schemeClr val="tx1"/>
                </a:solidFill>
                <a:latin typeface="Arial" charset="0"/>
                <a:ea typeface="+mn-ea"/>
                <a:cs typeface="+mn-cs"/>
              </a:rPr>
              <a:t> </a:t>
            </a:r>
            <a:r>
              <a:rPr lang="sv-SE" sz="1200" b="0" i="0" u="none" strike="noStrike" kern="1200" baseline="0" dirty="0" smtClean="0">
                <a:solidFill>
                  <a:schemeClr val="tx1"/>
                </a:solidFill>
                <a:latin typeface="Arial" charset="0"/>
                <a:ea typeface="+mn-ea"/>
                <a:cs typeface="+mn-cs"/>
              </a:rPr>
              <a:t>for the ASTRA TECH Implant System EV</a:t>
            </a:r>
            <a:endParaRPr lang="sv-SE" b="1" dirty="0" smtClean="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19</a:t>
            </a:fld>
            <a:endParaRPr lang="en-US"/>
          </a:p>
        </p:txBody>
      </p:sp>
    </p:spTree>
    <p:extLst>
      <p:ext uri="{BB962C8B-B14F-4D97-AF65-F5344CB8AC3E}">
        <p14:creationId xmlns:p14="http://schemas.microsoft.com/office/powerpoint/2010/main" val="3786653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TiDesign/ZirDesign</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round and triangular options mimic a variety of tooth shapes and are harmonized with the soft tissue sculpturing created by </a:t>
            </a:r>
            <a:r>
              <a:rPr lang="en-US" sz="1200" b="0" i="0" u="none" strike="noStrike" kern="1200" baseline="0" dirty="0" err="1" smtClean="0">
                <a:solidFill>
                  <a:schemeClr val="tx1"/>
                </a:solidFill>
                <a:latin typeface="Arial" charset="0"/>
                <a:ea typeface="+mn-ea"/>
                <a:cs typeface="+mn-cs"/>
              </a:rPr>
              <a:t>HealDesign</a:t>
            </a:r>
            <a:r>
              <a:rPr lang="en-US" sz="1200" b="0" i="0" u="none" strike="noStrike" kern="1200" baseline="0" dirty="0" smtClean="0">
                <a:solidFill>
                  <a:schemeClr val="tx1"/>
                </a:solidFill>
                <a:latin typeface="Arial" charset="0"/>
                <a:ea typeface="+mn-ea"/>
                <a:cs typeface="+mn-cs"/>
              </a:rPr>
              <a:t> EV</a:t>
            </a:r>
          </a:p>
          <a:p>
            <a:r>
              <a:rPr lang="en-US" sz="1200" b="0" i="0" u="none" strike="noStrike" kern="1200" baseline="0" dirty="0" smtClean="0">
                <a:solidFill>
                  <a:schemeClr val="tx1"/>
                </a:solidFill>
                <a:latin typeface="Arial" charset="0"/>
                <a:ea typeface="+mn-ea"/>
                <a:cs typeface="+mn-cs"/>
              </a:rPr>
              <a:t>• Round – design for the majority of restorative situations </a:t>
            </a:r>
            <a:endParaRPr lang="sv-SE"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Triangular – primarily for incisors and canines with distinct </a:t>
            </a:r>
            <a:r>
              <a:rPr lang="sv-SE" sz="1200" b="0" i="0" u="none" strike="noStrike" kern="1200" baseline="0" dirty="0" err="1" smtClean="0">
                <a:solidFill>
                  <a:schemeClr val="tx1"/>
                </a:solidFill>
                <a:latin typeface="Arial" charset="0"/>
                <a:ea typeface="+mn-ea"/>
                <a:cs typeface="+mn-cs"/>
              </a:rPr>
              <a:t>triangular</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shape</a:t>
            </a:r>
            <a:endParaRPr lang="sv-SE"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Angled – for offset situations both in the anterior and posterior regions, compensating for implants in a </a:t>
            </a:r>
            <a:r>
              <a:rPr lang="sv-SE" sz="1200" b="0" i="0" u="none" strike="noStrike" kern="1200" baseline="0" dirty="0" err="1" smtClean="0">
                <a:solidFill>
                  <a:schemeClr val="tx1"/>
                </a:solidFill>
                <a:latin typeface="Arial" charset="0"/>
                <a:ea typeface="+mn-ea"/>
                <a:cs typeface="+mn-cs"/>
              </a:rPr>
              <a:t>restoratively</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unfavorable</a:t>
            </a:r>
            <a:r>
              <a:rPr lang="sv-SE" sz="1200" b="0" i="0" u="none" strike="noStrike" kern="1200" baseline="0" dirty="0" smtClean="0">
                <a:solidFill>
                  <a:schemeClr val="tx1"/>
                </a:solidFill>
                <a:latin typeface="Arial" charset="0"/>
                <a:ea typeface="+mn-ea"/>
                <a:cs typeface="+mn-cs"/>
              </a:rPr>
              <a:t> position</a:t>
            </a:r>
          </a:p>
          <a:p>
            <a:r>
              <a:rPr lang="en-US" sz="1200" b="0" i="0" u="none" strike="noStrike" kern="1200" baseline="0" dirty="0" smtClean="0">
                <a:solidFill>
                  <a:schemeClr val="tx1"/>
                </a:solidFill>
                <a:latin typeface="Arial" charset="0"/>
                <a:ea typeface="+mn-ea"/>
                <a:cs typeface="+mn-cs"/>
              </a:rPr>
              <a:t>• Abutment Screw EV is color coded.</a:t>
            </a: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20</a:t>
            </a:fld>
            <a:endParaRPr lang="en-US"/>
          </a:p>
        </p:txBody>
      </p:sp>
    </p:spTree>
    <p:extLst>
      <p:ext uri="{BB962C8B-B14F-4D97-AF65-F5344CB8AC3E}">
        <p14:creationId xmlns:p14="http://schemas.microsoft.com/office/powerpoint/2010/main" val="4262244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unique </a:t>
            </a:r>
            <a:r>
              <a:rPr lang="en-US" sz="1200" b="1" i="0" u="none" strike="noStrike" kern="1200" baseline="0" dirty="0" err="1" smtClean="0">
                <a:solidFill>
                  <a:schemeClr val="tx1"/>
                </a:solidFill>
                <a:latin typeface="Arial" charset="0"/>
                <a:ea typeface="+mn-ea"/>
                <a:cs typeface="+mn-cs"/>
              </a:rPr>
              <a:t>OsseoSpeed</a:t>
            </a:r>
            <a:r>
              <a:rPr lang="en-US" sz="1200" b="1" i="0" u="none" strike="noStrike" kern="1200" baseline="0" dirty="0" smtClean="0">
                <a:solidFill>
                  <a:schemeClr val="tx1"/>
                </a:solidFill>
                <a:latin typeface="Arial" charset="0"/>
                <a:ea typeface="+mn-ea"/>
                <a:cs typeface="+mn-cs"/>
              </a:rPr>
              <a:t> EV </a:t>
            </a:r>
            <a:r>
              <a:rPr lang="en-US" sz="1200" b="0" i="0" u="none" strike="noStrike" kern="1200" baseline="0" dirty="0" smtClean="0">
                <a:solidFill>
                  <a:schemeClr val="tx1"/>
                </a:solidFill>
                <a:latin typeface="Arial" charset="0"/>
                <a:ea typeface="+mn-ea"/>
                <a:cs typeface="+mn-cs"/>
              </a:rPr>
              <a:t>implant-abutment connection with three indexing solutions has a</a:t>
            </a:r>
          </a:p>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sv-SE" sz="1200" b="1" i="0" u="none" strike="noStrike" kern="1200" baseline="0" dirty="0" smtClean="0">
                <a:solidFill>
                  <a:schemeClr val="tx1"/>
                </a:solidFill>
                <a:latin typeface="Arial" charset="0"/>
                <a:ea typeface="+mn-ea"/>
                <a:cs typeface="+mn-cs"/>
              </a:rPr>
              <a:t>1. </a:t>
            </a:r>
            <a:r>
              <a:rPr lang="sv-SE" sz="1200" b="1" i="0" u="none" strike="noStrike" kern="1200" baseline="0" dirty="0" err="1" smtClean="0">
                <a:solidFill>
                  <a:schemeClr val="tx1"/>
                </a:solidFill>
                <a:latin typeface="Arial" charset="0"/>
                <a:ea typeface="+mn-ea"/>
                <a:cs typeface="+mn-cs"/>
              </a:rPr>
              <a:t>One</a:t>
            </a:r>
            <a:r>
              <a:rPr lang="sv-SE" sz="1200" b="1" i="0" u="none" strike="noStrike" kern="1200" baseline="0" dirty="0" smtClean="0">
                <a:solidFill>
                  <a:schemeClr val="tx1"/>
                </a:solidFill>
                <a:latin typeface="Arial" charset="0"/>
                <a:ea typeface="+mn-ea"/>
                <a:cs typeface="+mn-cs"/>
              </a:rPr>
              <a:t>-position-</a:t>
            </a:r>
            <a:r>
              <a:rPr lang="sv-SE" sz="1200" b="1" i="0" u="none" strike="noStrike" kern="1200" baseline="0" dirty="0" err="1" smtClean="0">
                <a:solidFill>
                  <a:schemeClr val="tx1"/>
                </a:solidFill>
                <a:latin typeface="Arial" charset="0"/>
                <a:ea typeface="+mn-ea"/>
                <a:cs typeface="+mn-cs"/>
              </a:rPr>
              <a:t>only</a:t>
            </a:r>
            <a:endParaRPr lang="sv-SE" sz="1200" b="1" i="0" u="none" strike="noStrike" kern="1200" baseline="0" dirty="0" smtClean="0">
              <a:solidFill>
                <a:schemeClr val="tx1"/>
              </a:solidFill>
              <a:latin typeface="Arial" charset="0"/>
              <a:ea typeface="+mn-ea"/>
              <a:cs typeface="+mn-cs"/>
            </a:endParaRPr>
          </a:p>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i="0" u="none" strike="noStrike" kern="1200" baseline="0" dirty="0" smtClean="0">
                <a:solidFill>
                  <a:schemeClr val="tx1"/>
                </a:solidFill>
                <a:latin typeface="Arial" charset="0"/>
                <a:ea typeface="+mn-ea"/>
                <a:cs typeface="+mn-cs"/>
              </a:rPr>
              <a:t>Atlantis patient-specific CAD/CAM abutments will seat in one position only</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a:t>
            </a:fld>
            <a:endParaRPr lang="en-US"/>
          </a:p>
        </p:txBody>
      </p:sp>
    </p:spTree>
    <p:extLst>
      <p:ext uri="{BB962C8B-B14F-4D97-AF65-F5344CB8AC3E}">
        <p14:creationId xmlns:p14="http://schemas.microsoft.com/office/powerpoint/2010/main" val="1720650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err="1" smtClean="0">
                <a:solidFill>
                  <a:schemeClr val="tx1"/>
                </a:solidFill>
                <a:latin typeface="Arial" charset="0"/>
                <a:ea typeface="+mn-ea"/>
                <a:cs typeface="+mn-cs"/>
              </a:rPr>
              <a:t>Implant</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Replica</a:t>
            </a:r>
            <a:r>
              <a:rPr lang="sv-SE" sz="1200" b="1" i="0" u="none" strike="noStrike" kern="1200" baseline="0" dirty="0" smtClean="0">
                <a:solidFill>
                  <a:schemeClr val="tx1"/>
                </a:solidFill>
                <a:latin typeface="Arial" charset="0"/>
                <a:ea typeface="+mn-ea"/>
                <a:cs typeface="+mn-cs"/>
              </a:rPr>
              <a:t> EV</a:t>
            </a:r>
          </a:p>
          <a:p>
            <a:r>
              <a:rPr lang="en-US" sz="1200" b="0" i="0" u="none" strike="noStrike" kern="1200" baseline="0" dirty="0" smtClean="0">
                <a:solidFill>
                  <a:schemeClr val="tx1"/>
                </a:solidFill>
                <a:latin typeface="Arial" charset="0"/>
                <a:ea typeface="+mn-ea"/>
                <a:cs typeface="+mn-cs"/>
              </a:rPr>
              <a:t>Can be removed and repositioned without sectioning the master model after simple modification of the replica apex</a:t>
            </a:r>
          </a:p>
          <a:p>
            <a:r>
              <a:rPr lang="sv-SE" sz="1200" b="1" i="0" u="none" strike="noStrike" kern="1200" baseline="0" dirty="0" smtClean="0">
                <a:solidFill>
                  <a:schemeClr val="tx1"/>
                </a:solidFill>
                <a:latin typeface="Arial" charset="0"/>
                <a:ea typeface="+mn-ea"/>
                <a:cs typeface="+mn-cs"/>
              </a:rPr>
              <a:t>Lab </a:t>
            </a:r>
            <a:r>
              <a:rPr lang="sv-SE" sz="1200" b="1" i="0" u="none" strike="noStrike" kern="1200" baseline="0" dirty="0" err="1" smtClean="0">
                <a:solidFill>
                  <a:schemeClr val="tx1"/>
                </a:solidFill>
                <a:latin typeface="Arial" charset="0"/>
                <a:ea typeface="+mn-ea"/>
                <a:cs typeface="+mn-cs"/>
              </a:rPr>
              <a:t>Abutment</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Screw</a:t>
            </a:r>
            <a:r>
              <a:rPr lang="sv-SE" sz="1200" b="1" i="0" u="none" strike="noStrike" kern="1200" baseline="0" dirty="0" smtClean="0">
                <a:solidFill>
                  <a:schemeClr val="tx1"/>
                </a:solidFill>
                <a:latin typeface="Arial" charset="0"/>
                <a:ea typeface="+mn-ea"/>
                <a:cs typeface="+mn-cs"/>
              </a:rPr>
              <a:t> EV</a:t>
            </a:r>
          </a:p>
          <a:p>
            <a:r>
              <a:rPr lang="en-US" sz="1200" b="0" i="0" u="none" strike="noStrike" kern="1200" baseline="0" dirty="0" smtClean="0">
                <a:solidFill>
                  <a:schemeClr val="tx1"/>
                </a:solidFill>
                <a:latin typeface="Arial" charset="0"/>
                <a:ea typeface="+mn-ea"/>
                <a:cs typeface="+mn-cs"/>
              </a:rPr>
              <a:t>• Fits only into the Implant Replica EV and not into the implant due to its specific guiding tip</a:t>
            </a:r>
          </a:p>
          <a:p>
            <a:r>
              <a:rPr lang="sv-SE" sz="1200" b="0" i="0" u="none" strike="noStrike" kern="1200" baseline="0" dirty="0" smtClean="0">
                <a:solidFill>
                  <a:schemeClr val="tx1"/>
                </a:solidFill>
                <a:latin typeface="Arial" charset="0"/>
                <a:ea typeface="+mn-ea"/>
                <a:cs typeface="+mn-cs"/>
              </a:rPr>
              <a:t>• Guide </a:t>
            </a:r>
            <a:r>
              <a:rPr lang="sv-SE" sz="1200" b="0" i="0" u="none" strike="noStrike" kern="1200" baseline="0" dirty="0" err="1" smtClean="0">
                <a:solidFill>
                  <a:schemeClr val="tx1"/>
                </a:solidFill>
                <a:latin typeface="Arial" charset="0"/>
                <a:ea typeface="+mn-ea"/>
                <a:cs typeface="+mn-cs"/>
              </a:rPr>
              <a:t>tip</a:t>
            </a:r>
            <a:r>
              <a:rPr lang="sv-SE" sz="1200" b="0" i="0" u="none" strike="noStrike" kern="1200" baseline="0" dirty="0" smtClean="0">
                <a:solidFill>
                  <a:schemeClr val="tx1"/>
                </a:solidFill>
                <a:latin typeface="Arial" charset="0"/>
                <a:ea typeface="+mn-ea"/>
                <a:cs typeface="+mn-cs"/>
              </a:rPr>
              <a:t> supports </a:t>
            </a:r>
            <a:r>
              <a:rPr lang="sv-SE" sz="1200" b="0" i="0" u="none" strike="noStrike" kern="1200" baseline="0" dirty="0" err="1" smtClean="0">
                <a:solidFill>
                  <a:schemeClr val="tx1"/>
                </a:solidFill>
                <a:latin typeface="Arial" charset="0"/>
                <a:ea typeface="+mn-ea"/>
                <a:cs typeface="+mn-cs"/>
              </a:rPr>
              <a:t>efficient</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lab</a:t>
            </a:r>
            <a:r>
              <a:rPr lang="sv-SE" sz="1200" b="0" i="0" u="none" strike="noStrike" kern="1200" baseline="0" dirty="0" smtClean="0">
                <a:solidFill>
                  <a:schemeClr val="tx1"/>
                </a:solidFill>
                <a:latin typeface="Arial" charset="0"/>
                <a:ea typeface="+mn-ea"/>
                <a:cs typeface="+mn-cs"/>
              </a:rPr>
              <a:t> handling</a:t>
            </a:r>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21</a:t>
            </a:fld>
            <a:endParaRPr lang="en-US"/>
          </a:p>
        </p:txBody>
      </p:sp>
    </p:spTree>
    <p:extLst>
      <p:ext uri="{BB962C8B-B14F-4D97-AF65-F5344CB8AC3E}">
        <p14:creationId xmlns:p14="http://schemas.microsoft.com/office/powerpoint/2010/main" val="579561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CastDesign EV</a:t>
            </a:r>
          </a:p>
          <a:p>
            <a:r>
              <a:rPr lang="en-US" sz="1200" b="0" i="0" u="none" strike="noStrike" kern="1200" baseline="0" dirty="0" smtClean="0">
                <a:solidFill>
                  <a:schemeClr val="tx1"/>
                </a:solidFill>
                <a:latin typeface="Arial" charset="0"/>
                <a:ea typeface="+mn-ea"/>
                <a:cs typeface="+mn-cs"/>
              </a:rPr>
              <a:t>The </a:t>
            </a:r>
            <a:r>
              <a:rPr lang="en-US" sz="1200" b="0" i="0" u="none" strike="noStrike" kern="1200" baseline="0" dirty="0" err="1" smtClean="0">
                <a:solidFill>
                  <a:schemeClr val="tx1"/>
                </a:solidFill>
                <a:latin typeface="Arial" charset="0"/>
                <a:ea typeface="+mn-ea"/>
                <a:cs typeface="+mn-cs"/>
              </a:rPr>
              <a:t>CastDesign</a:t>
            </a:r>
            <a:r>
              <a:rPr lang="en-US" sz="1200" b="0" i="0" u="none" strike="noStrike" kern="1200" baseline="0" dirty="0" smtClean="0">
                <a:solidFill>
                  <a:schemeClr val="tx1"/>
                </a:solidFill>
                <a:latin typeface="Arial" charset="0"/>
                <a:ea typeface="+mn-ea"/>
                <a:cs typeface="+mn-cs"/>
              </a:rPr>
              <a:t> EV is a non-oxidizing high precious abutment designed and manufactured at the laboratory.</a:t>
            </a:r>
          </a:p>
          <a:p>
            <a:endParaRPr lang="en-US" sz="1200" b="0" i="0" u="none" strike="noStrike" kern="1200" baseline="0" dirty="0" smtClean="0">
              <a:solidFill>
                <a:schemeClr val="tx1"/>
              </a:solidFill>
              <a:latin typeface="Arial" charset="0"/>
              <a:ea typeface="+mn-ea"/>
              <a:cs typeface="+mn-cs"/>
            </a:endParaRPr>
          </a:p>
          <a:p>
            <a:r>
              <a:rPr lang="en-US" sz="1000" b="1" i="0" u="none" strike="noStrike" kern="1200" baseline="0" dirty="0" smtClean="0">
                <a:solidFill>
                  <a:schemeClr val="tx1"/>
                </a:solidFill>
                <a:latin typeface="Arial" charset="0"/>
                <a:ea typeface="+mn-ea"/>
                <a:cs typeface="+mn-cs"/>
              </a:rPr>
              <a:t>Note: </a:t>
            </a:r>
            <a:r>
              <a:rPr lang="en-US" sz="1000" b="0" i="0" u="none" strike="noStrike" kern="1200" baseline="0" dirty="0" smtClean="0">
                <a:solidFill>
                  <a:schemeClr val="tx1"/>
                </a:solidFill>
                <a:latin typeface="Arial" charset="0"/>
                <a:ea typeface="+mn-ea"/>
                <a:cs typeface="+mn-cs"/>
              </a:rPr>
              <a:t>For screw-retained restoration, </a:t>
            </a:r>
            <a:r>
              <a:rPr lang="en-US" sz="1000" b="0" i="0" u="none" strike="noStrike" kern="1200" baseline="0" dirty="0" err="1" smtClean="0">
                <a:solidFill>
                  <a:schemeClr val="tx1"/>
                </a:solidFill>
                <a:latin typeface="Arial" charset="0"/>
                <a:ea typeface="+mn-ea"/>
                <a:cs typeface="+mn-cs"/>
              </a:rPr>
              <a:t>CastDesign</a:t>
            </a:r>
            <a:r>
              <a:rPr lang="en-US" sz="1000" b="0" i="0" u="none" strike="noStrike" kern="1200" baseline="0" dirty="0" smtClean="0">
                <a:solidFill>
                  <a:schemeClr val="tx1"/>
                </a:solidFill>
                <a:latin typeface="Arial" charset="0"/>
                <a:ea typeface="+mn-ea"/>
                <a:cs typeface="+mn-cs"/>
              </a:rPr>
              <a:t> EV should be used for single-tooth applications </a:t>
            </a:r>
            <a:r>
              <a:rPr lang="en-US" sz="1000" b="1" i="0" u="none" strike="noStrike" kern="1200" baseline="0" dirty="0" smtClean="0">
                <a:solidFill>
                  <a:schemeClr val="tx1"/>
                </a:solidFill>
                <a:latin typeface="Arial" charset="0"/>
                <a:ea typeface="+mn-ea"/>
                <a:cs typeface="+mn-cs"/>
              </a:rPr>
              <a:t>only</a:t>
            </a:r>
            <a:r>
              <a:rPr lang="en-US" sz="1000" b="0" i="0" u="none" strike="noStrike" kern="1200" baseline="0" dirty="0" smtClean="0">
                <a:solidFill>
                  <a:schemeClr val="tx1"/>
                </a:solidFill>
                <a:latin typeface="Arial" charset="0"/>
                <a:ea typeface="+mn-ea"/>
                <a:cs typeface="+mn-cs"/>
              </a:rPr>
              <a:t>.</a:t>
            </a:r>
          </a:p>
          <a:p>
            <a:r>
              <a:rPr lang="en-US" sz="1000" b="0" i="0" u="none" strike="noStrike" kern="1200" baseline="0" dirty="0" smtClean="0">
                <a:solidFill>
                  <a:schemeClr val="tx1"/>
                </a:solidFill>
                <a:latin typeface="Arial" charset="0"/>
                <a:ea typeface="+mn-ea"/>
                <a:cs typeface="+mn-cs"/>
              </a:rPr>
              <a:t>Use of this product outside the listed indications will compromise the function of the Conical Seal Design and void </a:t>
            </a:r>
            <a:r>
              <a:rPr lang="sv-SE" sz="1000" b="0" i="0" u="none" strike="noStrike" kern="1200" baseline="0" dirty="0" smtClean="0">
                <a:solidFill>
                  <a:schemeClr val="tx1"/>
                </a:solidFill>
                <a:latin typeface="Arial" charset="0"/>
                <a:ea typeface="+mn-ea"/>
                <a:cs typeface="+mn-cs"/>
              </a:rPr>
              <a:t>the DENTSPLY </a:t>
            </a:r>
            <a:r>
              <a:rPr lang="sv-SE" sz="1000" b="0" i="0" u="none" strike="noStrike" kern="1200" baseline="0" dirty="0" err="1" smtClean="0">
                <a:solidFill>
                  <a:schemeClr val="tx1"/>
                </a:solidFill>
                <a:latin typeface="Arial" charset="0"/>
                <a:ea typeface="+mn-ea"/>
                <a:cs typeface="+mn-cs"/>
              </a:rPr>
              <a:t>Implants</a:t>
            </a:r>
            <a:r>
              <a:rPr lang="sv-SE" sz="1000" b="0" i="0" u="none" strike="noStrike" kern="1200" baseline="0" dirty="0" smtClean="0">
                <a:solidFill>
                  <a:schemeClr val="tx1"/>
                </a:solidFill>
                <a:latin typeface="Arial" charset="0"/>
                <a:ea typeface="+mn-ea"/>
                <a:cs typeface="+mn-cs"/>
              </a:rPr>
              <a:t> </a:t>
            </a:r>
            <a:r>
              <a:rPr lang="sv-SE" sz="1000" b="0" i="0" u="none" strike="noStrike" kern="1200" baseline="0" dirty="0" err="1" smtClean="0">
                <a:solidFill>
                  <a:schemeClr val="tx1"/>
                </a:solidFill>
                <a:latin typeface="Arial" charset="0"/>
                <a:ea typeface="+mn-ea"/>
                <a:cs typeface="+mn-cs"/>
              </a:rPr>
              <a:t>Warranty</a:t>
            </a:r>
            <a:r>
              <a:rPr lang="sv-SE" sz="1000" b="0" i="0" u="none" strike="noStrike" kern="1200" baseline="0" dirty="0" smtClean="0">
                <a:solidFill>
                  <a:schemeClr val="tx1"/>
                </a:solidFill>
                <a:latin typeface="Arial" charset="0"/>
                <a:ea typeface="+mn-ea"/>
                <a:cs typeface="+mn-cs"/>
              </a:rPr>
              <a:t>.</a:t>
            </a:r>
            <a:endParaRPr lang="sv-SE" sz="10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22</a:t>
            </a:fld>
            <a:endParaRPr lang="en-US"/>
          </a:p>
        </p:txBody>
      </p:sp>
    </p:spTree>
    <p:extLst>
      <p:ext uri="{BB962C8B-B14F-4D97-AF65-F5344CB8AC3E}">
        <p14:creationId xmlns:p14="http://schemas.microsoft.com/office/powerpoint/2010/main" val="1569911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23</a:t>
            </a:fld>
            <a:endParaRPr lang="en-US"/>
          </a:p>
        </p:txBody>
      </p:sp>
    </p:spTree>
    <p:extLst>
      <p:ext uri="{BB962C8B-B14F-4D97-AF65-F5344CB8AC3E}">
        <p14:creationId xmlns:p14="http://schemas.microsoft.com/office/powerpoint/2010/main" val="233470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Direct Abutment</a:t>
            </a:r>
          </a:p>
          <a:p>
            <a:r>
              <a:rPr lang="en-US" sz="1200" b="0" i="0" u="none" strike="noStrike" kern="1200" baseline="0" dirty="0" smtClean="0">
                <a:solidFill>
                  <a:schemeClr val="tx1"/>
                </a:solidFill>
                <a:latin typeface="Arial" charset="0"/>
                <a:ea typeface="+mn-ea"/>
                <a:cs typeface="+mn-cs"/>
              </a:rPr>
              <a:t>Direct Abutment EV is a one-piece abutment, available in different diameters and heights for all implant connections sizes, in different diameters and heights,</a:t>
            </a:r>
          </a:p>
          <a:p>
            <a:r>
              <a:rPr lang="en-US" sz="1200" b="0" i="0" u="none" strike="noStrike" kern="1200" baseline="0" dirty="0" smtClean="0">
                <a:solidFill>
                  <a:schemeClr val="tx1"/>
                </a:solidFill>
                <a:latin typeface="Arial" charset="0"/>
                <a:ea typeface="+mn-ea"/>
                <a:cs typeface="+mn-cs"/>
              </a:rPr>
              <a:t>mimicking preparations of natural teeth.</a:t>
            </a: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smtClean="0">
                <a:solidFill>
                  <a:schemeClr val="tx1"/>
                </a:solidFill>
                <a:latin typeface="Arial" charset="0"/>
                <a:ea typeface="+mn-ea"/>
                <a:cs typeface="+mn-cs"/>
              </a:rPr>
              <a:t>the Direct Abutment EV has to be ordered separately as it is not included in the Direct API-kit</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24</a:t>
            </a:fld>
            <a:endParaRPr lang="en-US"/>
          </a:p>
        </p:txBody>
      </p:sp>
    </p:spTree>
    <p:extLst>
      <p:ext uri="{BB962C8B-B14F-4D97-AF65-F5344CB8AC3E}">
        <p14:creationId xmlns:p14="http://schemas.microsoft.com/office/powerpoint/2010/main" val="793323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Direct EV API</a:t>
            </a:r>
          </a:p>
          <a:p>
            <a:pPr marL="171450" indent="-171450">
              <a:buFont typeface="Arial" pitchFamily="34" charset="0"/>
              <a:buChar char="•"/>
            </a:pPr>
            <a:r>
              <a:rPr lang="en-US" sz="1200" b="0" i="0" u="none" strike="noStrike" kern="1200" baseline="0" dirty="0" smtClean="0">
                <a:solidFill>
                  <a:schemeClr val="tx1"/>
                </a:solidFill>
                <a:latin typeface="Arial" charset="0"/>
                <a:ea typeface="+mn-ea"/>
                <a:cs typeface="+mn-cs"/>
              </a:rPr>
              <a:t>All necessary components for the restorative and laboratory procedures, including pick-up, healing cap, replica and burnout cap</a:t>
            </a:r>
          </a:p>
          <a:p>
            <a:pPr marL="171450" indent="-171450">
              <a:buFont typeface="Arial" pitchFamily="34" charset="0"/>
              <a:buChar char="•"/>
            </a:pPr>
            <a:r>
              <a:rPr lang="en-US" sz="1200" b="0" i="0" u="none" strike="noStrike" kern="1200" baseline="0" dirty="0" smtClean="0">
                <a:solidFill>
                  <a:schemeClr val="tx1"/>
                </a:solidFill>
                <a:latin typeface="Arial" charset="0"/>
                <a:ea typeface="+mn-ea"/>
                <a:cs typeface="+mn-cs"/>
              </a:rPr>
              <a:t>Delivered in a non-sterile, Direct EV API kit, consisting of one clinical and one laboratory container</a:t>
            </a:r>
          </a:p>
          <a:p>
            <a:endParaRPr lang="sv-SE" sz="12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25</a:t>
            </a:fld>
            <a:endParaRPr lang="en-US"/>
          </a:p>
        </p:txBody>
      </p:sp>
    </p:spTree>
    <p:extLst>
      <p:ext uri="{BB962C8B-B14F-4D97-AF65-F5344CB8AC3E}">
        <p14:creationId xmlns:p14="http://schemas.microsoft.com/office/powerpoint/2010/main" val="3537516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26</a:t>
            </a:fld>
            <a:endParaRPr lang="en-US"/>
          </a:p>
        </p:txBody>
      </p:sp>
    </p:spTree>
    <p:extLst>
      <p:ext uri="{BB962C8B-B14F-4D97-AF65-F5344CB8AC3E}">
        <p14:creationId xmlns:p14="http://schemas.microsoft.com/office/powerpoint/2010/main" val="18061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charset="0"/>
                <a:ea typeface="+mn-ea"/>
                <a:cs typeface="+mn-cs"/>
              </a:rPr>
              <a:t>Healing </a:t>
            </a:r>
            <a:r>
              <a:rPr lang="en-US" sz="1200" b="1" i="0" u="none" strike="noStrike" kern="1200" baseline="0" dirty="0" err="1" smtClean="0">
                <a:solidFill>
                  <a:schemeClr val="tx1"/>
                </a:solidFill>
                <a:latin typeface="Arial" charset="0"/>
                <a:ea typeface="+mn-ea"/>
                <a:cs typeface="+mn-cs"/>
              </a:rPr>
              <a:t>Uni</a:t>
            </a:r>
            <a:r>
              <a:rPr lang="en-US" sz="1200" b="1" i="0" u="none" strike="noStrike" kern="1200" baseline="0" dirty="0" smtClean="0">
                <a:solidFill>
                  <a:schemeClr val="tx1"/>
                </a:solidFill>
                <a:latin typeface="Arial" charset="0"/>
                <a:ea typeface="+mn-ea"/>
                <a:cs typeface="+mn-cs"/>
              </a:rPr>
              <a:t> EV </a:t>
            </a:r>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Used for soft tissue support during the healing phase</a:t>
            </a:r>
          </a:p>
          <a:p>
            <a:r>
              <a:rPr lang="en-US" sz="1200" b="0" i="0" u="none" strike="noStrike" kern="1200" baseline="0" dirty="0" smtClean="0">
                <a:solidFill>
                  <a:schemeClr val="tx1"/>
                </a:solidFill>
                <a:latin typeface="Arial" charset="0"/>
                <a:ea typeface="+mn-ea"/>
                <a:cs typeface="+mn-cs"/>
              </a:rPr>
              <a:t>• Designed to support and simplify permanent abutment </a:t>
            </a:r>
            <a:r>
              <a:rPr lang="sv-SE" sz="1200" b="0" i="0" u="none" strike="noStrike" kern="1200" baseline="0" dirty="0" err="1" smtClean="0">
                <a:solidFill>
                  <a:schemeClr val="tx1"/>
                </a:solidFill>
                <a:latin typeface="Arial" charset="0"/>
                <a:ea typeface="+mn-ea"/>
                <a:cs typeface="+mn-cs"/>
              </a:rPr>
              <a:t>selection</a:t>
            </a:r>
            <a:endParaRPr lang="sv-SE"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Harmonized with the heights and diameters for the final </a:t>
            </a:r>
            <a:r>
              <a:rPr lang="en-US" sz="1200" b="0" i="0" u="none" strike="noStrike" kern="1200" baseline="0" dirty="0" err="1" smtClean="0">
                <a:solidFill>
                  <a:schemeClr val="tx1"/>
                </a:solidFill>
                <a:latin typeface="Arial" charset="0"/>
                <a:ea typeface="+mn-ea"/>
                <a:cs typeface="+mn-cs"/>
              </a:rPr>
              <a:t>Uni</a:t>
            </a:r>
            <a:r>
              <a:rPr lang="en-US" sz="1200" b="0" i="0" u="none" strike="noStrike" kern="1200" baseline="0" dirty="0" smtClean="0">
                <a:solidFill>
                  <a:schemeClr val="tx1"/>
                </a:solidFill>
                <a:latin typeface="Arial" charset="0"/>
                <a:ea typeface="+mn-ea"/>
                <a:cs typeface="+mn-cs"/>
              </a:rPr>
              <a:t> Abutment EV</a:t>
            </a:r>
          </a:p>
          <a:p>
            <a:r>
              <a:rPr lang="sv-SE" sz="1200" b="0" i="0" u="none" strike="noStrike" kern="1200" baseline="0" dirty="0" smtClean="0">
                <a:solidFill>
                  <a:schemeClr val="tx1"/>
                </a:solidFill>
                <a:latin typeface="Arial" charset="0"/>
                <a:ea typeface="+mn-ea"/>
                <a:cs typeface="+mn-cs"/>
              </a:rPr>
              <a:t>• Laser </a:t>
            </a:r>
            <a:r>
              <a:rPr lang="sv-SE" sz="1200" b="0" i="0" u="none" strike="noStrike" kern="1200" baseline="0" dirty="0" err="1" smtClean="0">
                <a:solidFill>
                  <a:schemeClr val="tx1"/>
                </a:solidFill>
                <a:latin typeface="Arial" charset="0"/>
                <a:ea typeface="+mn-ea"/>
                <a:cs typeface="+mn-cs"/>
              </a:rPr>
              <a:t>etched</a:t>
            </a:r>
            <a:r>
              <a:rPr lang="sv-SE" sz="1200" b="0" i="0" u="none" strike="noStrike" kern="1200" baseline="0" dirty="0" smtClean="0">
                <a:solidFill>
                  <a:schemeClr val="tx1"/>
                </a:solidFill>
                <a:latin typeface="Arial" charset="0"/>
                <a:ea typeface="+mn-ea"/>
                <a:cs typeface="+mn-cs"/>
              </a:rPr>
              <a:t> bands for </a:t>
            </a:r>
            <a:r>
              <a:rPr lang="sv-SE" sz="1200" b="0" i="0" u="none" strike="noStrike" kern="1200" baseline="0" dirty="0" err="1" smtClean="0">
                <a:solidFill>
                  <a:schemeClr val="tx1"/>
                </a:solidFill>
                <a:latin typeface="Arial" charset="0"/>
                <a:ea typeface="+mn-ea"/>
                <a:cs typeface="+mn-cs"/>
              </a:rPr>
              <a:t>gauging</a:t>
            </a:r>
            <a:endParaRPr lang="sv-SE" dirty="0" smtClean="0"/>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27</a:t>
            </a:fld>
            <a:endParaRPr lang="en-US"/>
          </a:p>
        </p:txBody>
      </p:sp>
    </p:spTree>
    <p:extLst>
      <p:ext uri="{BB962C8B-B14F-4D97-AF65-F5344CB8AC3E}">
        <p14:creationId xmlns:p14="http://schemas.microsoft.com/office/powerpoint/2010/main" val="907769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36F85-577F-4A92-A47F-D540A2BCC821}" type="slidenum">
              <a:rPr lang="en-GB" smtClean="0"/>
              <a:t>28</a:t>
            </a:fld>
            <a:endParaRPr lang="en-GB"/>
          </a:p>
        </p:txBody>
      </p:sp>
    </p:spTree>
    <p:extLst>
      <p:ext uri="{BB962C8B-B14F-4D97-AF65-F5344CB8AC3E}">
        <p14:creationId xmlns:p14="http://schemas.microsoft.com/office/powerpoint/2010/main" val="4252999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err="1" smtClean="0">
                <a:solidFill>
                  <a:schemeClr val="tx1"/>
                </a:solidFill>
                <a:latin typeface="Arial" charset="0"/>
                <a:ea typeface="+mn-ea"/>
                <a:cs typeface="+mn-cs"/>
              </a:rPr>
              <a:t>Uni</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Abutment</a:t>
            </a:r>
            <a:r>
              <a:rPr lang="sv-SE" sz="1200" b="1" i="0" u="none" strike="noStrike" kern="1200" baseline="0" dirty="0" smtClean="0">
                <a:solidFill>
                  <a:schemeClr val="tx1"/>
                </a:solidFill>
                <a:latin typeface="Arial" charset="0"/>
                <a:ea typeface="+mn-ea"/>
                <a:cs typeface="+mn-cs"/>
              </a:rPr>
              <a:t> EV</a:t>
            </a:r>
          </a:p>
          <a:p>
            <a:r>
              <a:rPr lang="en-US" sz="1200" b="0" i="0" u="none" strike="noStrike" kern="1200" baseline="0" dirty="0" smtClean="0">
                <a:solidFill>
                  <a:schemeClr val="tx1"/>
                </a:solidFill>
                <a:latin typeface="Arial" charset="0"/>
                <a:ea typeface="+mn-ea"/>
                <a:cs typeface="+mn-cs"/>
              </a:rPr>
              <a:t>• A solid prosthetic interface with a 33° top cone </a:t>
            </a:r>
          </a:p>
          <a:p>
            <a:r>
              <a:rPr lang="en-US" sz="1200" b="0" i="0" u="none" strike="noStrike" kern="1200" baseline="0" dirty="0" smtClean="0">
                <a:solidFill>
                  <a:schemeClr val="tx1"/>
                </a:solidFill>
                <a:latin typeface="Arial" charset="0"/>
                <a:ea typeface="+mn-ea"/>
                <a:cs typeface="+mn-cs"/>
              </a:rPr>
              <a:t>• Compatible with Atlantis ISUS restorations</a:t>
            </a:r>
          </a:p>
          <a:p>
            <a:r>
              <a:rPr lang="sv-SE" sz="1200" b="0" i="0" u="none" strike="noStrike" kern="1200" baseline="0" dirty="0" smtClean="0">
                <a:solidFill>
                  <a:schemeClr val="tx1"/>
                </a:solidFill>
                <a:latin typeface="Arial" charset="0"/>
                <a:ea typeface="+mn-ea"/>
                <a:cs typeface="+mn-cs"/>
              </a:rPr>
              <a:t>• For all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interface </a:t>
            </a:r>
            <a:r>
              <a:rPr lang="sv-SE" sz="1200" b="0" i="0" u="none" strike="noStrike" kern="1200" baseline="0" dirty="0" err="1" smtClean="0">
                <a:solidFill>
                  <a:schemeClr val="tx1"/>
                </a:solidFill>
                <a:latin typeface="Arial" charset="0"/>
                <a:ea typeface="+mn-ea"/>
                <a:cs typeface="+mn-cs"/>
              </a:rPr>
              <a:t>connections</a:t>
            </a:r>
            <a:r>
              <a:rPr lang="sv-SE" sz="1200" b="0" i="0" u="none" strike="noStrike" kern="1200" baseline="0" dirty="0" smtClean="0">
                <a:solidFill>
                  <a:schemeClr val="tx1"/>
                </a:solidFill>
                <a:latin typeface="Arial" charset="0"/>
                <a:ea typeface="+mn-ea"/>
                <a:cs typeface="+mn-cs"/>
              </a:rPr>
              <a:t> (3.0–5.4).</a:t>
            </a:r>
          </a:p>
          <a:p>
            <a:r>
              <a:rPr lang="en-US"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Similar</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restorative</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heights</a:t>
            </a:r>
            <a:r>
              <a:rPr lang="sv-SE" sz="1200" b="0" i="0" u="none" strike="noStrike" kern="1200" baseline="0" dirty="0" smtClean="0">
                <a:solidFill>
                  <a:schemeClr val="tx1"/>
                </a:solidFill>
                <a:latin typeface="Arial" charset="0"/>
                <a:ea typeface="+mn-ea"/>
                <a:cs typeface="+mn-cs"/>
              </a:rPr>
              <a:t> as </a:t>
            </a:r>
            <a:r>
              <a:rPr lang="sv-SE" sz="1200" b="0" i="0" u="none" strike="noStrike" kern="1200" baseline="0" dirty="0" err="1" smtClean="0">
                <a:solidFill>
                  <a:schemeClr val="tx1"/>
                </a:solidFill>
                <a:latin typeface="Arial" charset="0"/>
                <a:ea typeface="+mn-ea"/>
                <a:cs typeface="+mn-cs"/>
              </a:rPr>
              <a:t>previous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Uni</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Abutment</a:t>
            </a:r>
            <a:r>
              <a:rPr lang="sv-SE" sz="1200" b="0" i="0" u="none" strike="noStrike" kern="1200" baseline="0" dirty="0" smtClean="0">
                <a:solidFill>
                  <a:schemeClr val="tx1"/>
                </a:solidFill>
                <a:latin typeface="Arial" charset="0"/>
                <a:ea typeface="+mn-ea"/>
                <a:cs typeface="+mn-cs"/>
              </a:rPr>
              <a:t> 20/45 </a:t>
            </a:r>
            <a:r>
              <a:rPr lang="sv-SE" sz="1200" b="0" i="0" u="none" strike="noStrike" kern="1200" baseline="0" dirty="0" err="1" smtClean="0">
                <a:solidFill>
                  <a:schemeClr val="tx1"/>
                </a:solidFill>
                <a:latin typeface="Arial" charset="0"/>
                <a:ea typeface="+mn-ea"/>
                <a:cs typeface="+mn-cs"/>
              </a:rPr>
              <a:t>Uni</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Abutment</a:t>
            </a:r>
            <a:endParaRPr lang="sv-SE" sz="1200" b="0" i="0" u="none" strike="noStrike"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29</a:t>
            </a:fld>
            <a:endParaRPr lang="en-US"/>
          </a:p>
        </p:txBody>
      </p:sp>
    </p:spTree>
    <p:extLst>
      <p:ext uri="{BB962C8B-B14F-4D97-AF65-F5344CB8AC3E}">
        <p14:creationId xmlns:p14="http://schemas.microsoft.com/office/powerpoint/2010/main" val="3494135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err="1" smtClean="0">
                <a:solidFill>
                  <a:schemeClr val="tx1"/>
                </a:solidFill>
                <a:latin typeface="Arial" charset="0"/>
                <a:ea typeface="+mn-ea"/>
                <a:cs typeface="+mn-cs"/>
              </a:rPr>
              <a:t>Uni</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Abutment</a:t>
            </a:r>
            <a:r>
              <a:rPr lang="sv-SE" sz="1200" b="1" i="0" u="none" strike="noStrike" kern="1200" baseline="0" dirty="0" smtClean="0">
                <a:solidFill>
                  <a:schemeClr val="tx1"/>
                </a:solidFill>
                <a:latin typeface="Arial" charset="0"/>
                <a:ea typeface="+mn-ea"/>
                <a:cs typeface="+mn-cs"/>
              </a:rPr>
              <a:t> EV</a:t>
            </a:r>
          </a:p>
          <a:p>
            <a:r>
              <a:rPr lang="en-US" sz="1200" b="0" i="0" u="none" strike="noStrike" kern="1200" baseline="0" dirty="0" smtClean="0">
                <a:solidFill>
                  <a:schemeClr val="tx1"/>
                </a:solidFill>
                <a:latin typeface="Arial" charset="0"/>
                <a:ea typeface="+mn-ea"/>
                <a:cs typeface="+mn-cs"/>
              </a:rPr>
              <a:t>• </a:t>
            </a:r>
            <a:r>
              <a:rPr lang="en-US" sz="1200" b="0" i="0" u="none" strike="noStrike" kern="1200" baseline="0" dirty="0" err="1" smtClean="0">
                <a:solidFill>
                  <a:schemeClr val="tx1"/>
                </a:solidFill>
                <a:latin typeface="Arial" charset="0"/>
                <a:ea typeface="+mn-ea"/>
                <a:cs typeface="+mn-cs"/>
              </a:rPr>
              <a:t>Uni</a:t>
            </a:r>
            <a:r>
              <a:rPr lang="en-US" sz="1200" b="0" i="0" u="none" strike="noStrike" kern="1200" baseline="0" dirty="0" smtClean="0">
                <a:solidFill>
                  <a:schemeClr val="tx1"/>
                </a:solidFill>
                <a:latin typeface="Arial" charset="0"/>
                <a:ea typeface="+mn-ea"/>
                <a:cs typeface="+mn-cs"/>
              </a:rPr>
              <a:t> Driver EV facilitates a convenient procedure for both carrying, installing and retrieving the </a:t>
            </a:r>
            <a:r>
              <a:rPr lang="en-US" sz="1200" b="0" i="0" u="none" strike="noStrike" kern="1200" baseline="0" dirty="0" err="1" smtClean="0">
                <a:solidFill>
                  <a:schemeClr val="tx1"/>
                </a:solidFill>
                <a:latin typeface="Arial" charset="0"/>
                <a:ea typeface="+mn-ea"/>
                <a:cs typeface="+mn-cs"/>
              </a:rPr>
              <a:t>Uni</a:t>
            </a:r>
            <a:r>
              <a:rPr lang="en-US" sz="1200" b="0" i="0" u="none" strike="noStrike" kern="1200" baseline="0" dirty="0" smtClean="0">
                <a:solidFill>
                  <a:schemeClr val="tx1"/>
                </a:solidFill>
                <a:latin typeface="Arial" charset="0"/>
                <a:ea typeface="+mn-ea"/>
                <a:cs typeface="+mn-cs"/>
              </a:rPr>
              <a:t> Abutment EV</a:t>
            </a:r>
          </a:p>
          <a:p>
            <a:r>
              <a:rPr lang="en-US" sz="1200" b="0" i="0" u="none" strike="noStrike" kern="1200" baseline="0" dirty="0" smtClean="0">
                <a:solidFill>
                  <a:schemeClr val="tx1"/>
                </a:solidFill>
                <a:latin typeface="Arial" charset="0"/>
                <a:ea typeface="+mn-ea"/>
                <a:cs typeface="+mn-cs"/>
              </a:rPr>
              <a:t>• Several different restorative Atlantis ISUS solutions for </a:t>
            </a:r>
            <a:r>
              <a:rPr lang="en-US" sz="1200" b="0" i="0" u="none" strike="noStrike" kern="1200" baseline="0" dirty="0" err="1" smtClean="0">
                <a:solidFill>
                  <a:schemeClr val="tx1"/>
                </a:solidFill>
                <a:latin typeface="Arial" charset="0"/>
                <a:ea typeface="+mn-ea"/>
                <a:cs typeface="+mn-cs"/>
              </a:rPr>
              <a:t>Uni</a:t>
            </a:r>
            <a:r>
              <a:rPr lang="en-US" sz="1200" b="0" i="0" u="none" strike="noStrike" kern="1200" baseline="0" dirty="0" smtClean="0">
                <a:solidFill>
                  <a:schemeClr val="tx1"/>
                </a:solidFill>
                <a:latin typeface="Arial" charset="0"/>
                <a:ea typeface="+mn-ea"/>
                <a:cs typeface="+mn-cs"/>
              </a:rPr>
              <a:t> Abutment EV </a:t>
            </a:r>
          </a:p>
          <a:p>
            <a:r>
              <a:rPr lang="en-US" sz="1200" b="0" i="0" u="none" strike="noStrike" kern="1200" baseline="0" dirty="0" smtClean="0">
                <a:solidFill>
                  <a:schemeClr val="tx1"/>
                </a:solidFill>
                <a:latin typeface="Arial" charset="0"/>
                <a:ea typeface="+mn-ea"/>
                <a:cs typeface="+mn-cs"/>
              </a:rPr>
              <a:t>- Atlantis ISUS Bridge</a:t>
            </a:r>
          </a:p>
          <a:p>
            <a:r>
              <a:rPr lang="en-US" sz="1200" b="0" i="0" u="none" strike="noStrike" kern="1200" baseline="0" dirty="0" smtClean="0">
                <a:solidFill>
                  <a:schemeClr val="tx1"/>
                </a:solidFill>
                <a:latin typeface="Arial" charset="0"/>
                <a:ea typeface="+mn-ea"/>
                <a:cs typeface="+mn-cs"/>
              </a:rPr>
              <a:t>- Atlantis ISUS Hybrid </a:t>
            </a:r>
          </a:p>
          <a:p>
            <a:r>
              <a:rPr lang="en-US" sz="1200" b="0" i="0" u="none" strike="noStrike" kern="1200" baseline="0" dirty="0" smtClean="0">
                <a:solidFill>
                  <a:schemeClr val="tx1"/>
                </a:solidFill>
                <a:latin typeface="Arial" charset="0"/>
                <a:ea typeface="+mn-ea"/>
                <a:cs typeface="+mn-cs"/>
              </a:rPr>
              <a:t>- Atlantis ISUS Bar</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30</a:t>
            </a:fld>
            <a:endParaRPr lang="en-US"/>
          </a:p>
        </p:txBody>
      </p:sp>
    </p:spTree>
    <p:extLst>
      <p:ext uri="{BB962C8B-B14F-4D97-AF65-F5344CB8AC3E}">
        <p14:creationId xmlns:p14="http://schemas.microsoft.com/office/powerpoint/2010/main" val="307754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unique </a:t>
            </a:r>
            <a:r>
              <a:rPr lang="en-US" sz="1200" b="1" i="0" u="none" strike="noStrike" kern="1200" baseline="0" dirty="0" err="1" smtClean="0">
                <a:solidFill>
                  <a:schemeClr val="tx1"/>
                </a:solidFill>
                <a:latin typeface="Arial" charset="0"/>
                <a:ea typeface="+mn-ea"/>
                <a:cs typeface="+mn-cs"/>
              </a:rPr>
              <a:t>OsseoSpeed</a:t>
            </a:r>
            <a:r>
              <a:rPr lang="en-US" sz="1200" b="1" i="0" u="none" strike="noStrike" kern="1200" baseline="0" dirty="0" smtClean="0">
                <a:solidFill>
                  <a:schemeClr val="tx1"/>
                </a:solidFill>
                <a:latin typeface="Arial" charset="0"/>
                <a:ea typeface="+mn-ea"/>
                <a:cs typeface="+mn-cs"/>
              </a:rPr>
              <a:t> EV </a:t>
            </a:r>
            <a:r>
              <a:rPr lang="en-US" sz="1200" b="0" i="0" u="none" strike="noStrike" kern="1200" baseline="0" dirty="0" smtClean="0">
                <a:solidFill>
                  <a:schemeClr val="tx1"/>
                </a:solidFill>
                <a:latin typeface="Arial" charset="0"/>
                <a:ea typeface="+mn-ea"/>
                <a:cs typeface="+mn-cs"/>
              </a:rPr>
              <a:t>implant-abutment connection with three indexing solutions has a</a:t>
            </a:r>
          </a:p>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sv-SE" sz="1200" b="1" i="0" u="none" strike="noStrike" kern="1200" baseline="0" dirty="0" smtClean="0">
                <a:solidFill>
                  <a:schemeClr val="tx1"/>
                </a:solidFill>
                <a:latin typeface="Arial" charset="0"/>
                <a:ea typeface="+mn-ea"/>
                <a:cs typeface="+mn-cs"/>
              </a:rPr>
              <a:t>2. </a:t>
            </a:r>
            <a:r>
              <a:rPr lang="sv-SE" sz="1200" b="1" i="0" u="none" strike="noStrike" kern="1200" baseline="0" dirty="0" err="1" smtClean="0">
                <a:solidFill>
                  <a:schemeClr val="tx1"/>
                </a:solidFill>
                <a:latin typeface="Arial" charset="0"/>
                <a:ea typeface="+mn-ea"/>
                <a:cs typeface="+mn-cs"/>
              </a:rPr>
              <a:t>Six</a:t>
            </a:r>
            <a:r>
              <a:rPr lang="sv-SE" sz="1200" b="1" i="0" u="none" strike="noStrike" kern="1200" baseline="0" dirty="0" smtClean="0">
                <a:solidFill>
                  <a:schemeClr val="tx1"/>
                </a:solidFill>
                <a:latin typeface="Arial" charset="0"/>
                <a:ea typeface="+mn-ea"/>
                <a:cs typeface="+mn-cs"/>
              </a:rPr>
              <a:t> positions</a:t>
            </a:r>
          </a:p>
          <a:p>
            <a:pPr marL="1714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Indexed abutments will seat in six available positions</a:t>
            </a: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a:t>
            </a:fld>
            <a:endParaRPr lang="en-US"/>
          </a:p>
        </p:txBody>
      </p:sp>
    </p:spTree>
    <p:extLst>
      <p:ext uri="{BB962C8B-B14F-4D97-AF65-F5344CB8AC3E}">
        <p14:creationId xmlns:p14="http://schemas.microsoft.com/office/powerpoint/2010/main" val="1094131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i="0" u="none" strike="noStrike" kern="1200" baseline="0" dirty="0" err="1" smtClean="0">
                <a:solidFill>
                  <a:schemeClr val="tx1"/>
                </a:solidFill>
                <a:latin typeface="Arial" charset="0"/>
                <a:ea typeface="+mn-ea"/>
                <a:cs typeface="+mn-cs"/>
              </a:rPr>
              <a:t>Uni</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Abutment</a:t>
            </a:r>
            <a:r>
              <a:rPr lang="sv-SE" sz="1200" b="1" i="0" u="none" strike="noStrike" kern="1200" baseline="0" dirty="0" smtClean="0">
                <a:solidFill>
                  <a:schemeClr val="tx1"/>
                </a:solidFill>
                <a:latin typeface="Arial" charset="0"/>
                <a:ea typeface="+mn-ea"/>
                <a:cs typeface="+mn-cs"/>
              </a:rPr>
              <a:t> EV &amp; </a:t>
            </a:r>
            <a:r>
              <a:rPr lang="sv-SE" sz="1200" b="1" i="0" u="none" strike="noStrike" kern="1200" baseline="0" dirty="0" err="1" smtClean="0">
                <a:solidFill>
                  <a:schemeClr val="tx1"/>
                </a:solidFill>
                <a:latin typeface="Arial" charset="0"/>
                <a:ea typeface="+mn-ea"/>
                <a:cs typeface="+mn-cs"/>
              </a:rPr>
              <a:t>Uni</a:t>
            </a:r>
            <a:r>
              <a:rPr lang="sv-SE" sz="1200" b="1" i="0" u="none" strike="noStrike" kern="1200" baseline="0" dirty="0" smtClean="0">
                <a:solidFill>
                  <a:schemeClr val="tx1"/>
                </a:solidFill>
                <a:latin typeface="Arial" charset="0"/>
                <a:ea typeface="+mn-ea"/>
                <a:cs typeface="+mn-cs"/>
              </a:rPr>
              <a:t> Driver EV</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i="0" u="none" strike="noStrike" kern="1200" baseline="0" dirty="0" smtClean="0">
                <a:solidFill>
                  <a:schemeClr val="tx1"/>
                </a:solidFill>
                <a:latin typeface="Arial" charset="0"/>
                <a:ea typeface="+mn-ea"/>
                <a:cs typeface="+mn-cs"/>
              </a:rPr>
              <a:t>The </a:t>
            </a:r>
            <a:r>
              <a:rPr lang="sv-SE" sz="1200" b="0" i="0" u="none" strike="noStrike" kern="1200" baseline="0" dirty="0" err="1" smtClean="0">
                <a:solidFill>
                  <a:schemeClr val="tx1"/>
                </a:solidFill>
                <a:latin typeface="Arial" charset="0"/>
                <a:ea typeface="+mn-ea"/>
                <a:cs typeface="+mn-cs"/>
              </a:rPr>
              <a:t>reusable</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Uni</a:t>
            </a:r>
            <a:r>
              <a:rPr lang="sv-SE" sz="1200" b="0" i="0" u="none" strike="noStrike" kern="1200" baseline="0" dirty="0" smtClean="0">
                <a:solidFill>
                  <a:schemeClr val="tx1"/>
                </a:solidFill>
                <a:latin typeface="Arial" charset="0"/>
                <a:ea typeface="+mn-ea"/>
                <a:cs typeface="+mn-cs"/>
              </a:rPr>
              <a:t> Driver EV </a:t>
            </a:r>
            <a:r>
              <a:rPr lang="sv-SE" sz="1200" b="0" i="0" u="none" strike="noStrike" kern="1200" baseline="0" dirty="0" err="1" smtClean="0">
                <a:solidFill>
                  <a:schemeClr val="tx1"/>
                </a:solidFill>
                <a:latin typeface="Arial" charset="0"/>
                <a:ea typeface="+mn-ea"/>
                <a:cs typeface="+mn-cs"/>
              </a:rPr>
              <a:t>with</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its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snap</a:t>
            </a:r>
            <a:r>
              <a:rPr lang="sv-SE" sz="1200" b="0" i="0" u="none" strike="noStrike" kern="1200" baseline="0" dirty="0" smtClean="0">
                <a:solidFill>
                  <a:schemeClr val="tx1"/>
                </a:solidFill>
                <a:latin typeface="Arial" charset="0"/>
                <a:ea typeface="+mn-ea"/>
                <a:cs typeface="+mn-cs"/>
              </a:rPr>
              <a:t>-in </a:t>
            </a:r>
            <a:r>
              <a:rPr lang="sv-SE" sz="1200" b="0" i="0" u="none" strike="noStrike" kern="1200" baseline="0" dirty="0" err="1" smtClean="0">
                <a:solidFill>
                  <a:schemeClr val="tx1"/>
                </a:solidFill>
                <a:latin typeface="Arial" charset="0"/>
                <a:ea typeface="+mn-ea"/>
                <a:cs typeface="+mn-cs"/>
              </a:rPr>
              <a:t>function</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clicks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into</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place</a:t>
            </a:r>
            <a:r>
              <a:rPr lang="sv-SE" sz="1200" b="0" i="0" u="none" strike="noStrike" kern="1200" baseline="0" dirty="0" smtClean="0">
                <a:solidFill>
                  <a:schemeClr val="tx1"/>
                </a:solidFill>
                <a:latin typeface="Arial" charset="0"/>
                <a:ea typeface="+mn-ea"/>
                <a:cs typeface="+mn-cs"/>
              </a:rPr>
              <a:t> in the </a:t>
            </a:r>
            <a:r>
              <a:rPr lang="sv-SE" sz="1200" b="0" i="0" u="none" strike="noStrike" kern="1200" baseline="0" dirty="0" err="1" smtClean="0">
                <a:solidFill>
                  <a:schemeClr val="tx1"/>
                </a:solidFill>
                <a:latin typeface="Arial" charset="0"/>
                <a:ea typeface="+mn-ea"/>
                <a:cs typeface="+mn-cs"/>
              </a:rPr>
              <a:t>Uni</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Abutment</a:t>
            </a:r>
            <a:r>
              <a:rPr lang="sv-SE" sz="1200" b="0" i="0" u="none" strike="noStrike" kern="1200" baseline="0" dirty="0" smtClean="0">
                <a:solidFill>
                  <a:schemeClr val="tx1"/>
                </a:solidFill>
                <a:latin typeface="Arial" charset="0"/>
                <a:ea typeface="+mn-ea"/>
                <a:cs typeface="+mn-cs"/>
              </a:rPr>
              <a:t> EV and </a:t>
            </a:r>
            <a:r>
              <a:rPr lang="sv-SE" sz="1200" b="0" i="0" u="none" strike="noStrike" kern="1200" baseline="0" dirty="0" err="1" smtClean="0">
                <a:solidFill>
                  <a:schemeClr val="tx1"/>
                </a:solidFill>
                <a:latin typeface="Arial" charset="0"/>
                <a:ea typeface="+mn-ea"/>
                <a:cs typeface="+mn-cs"/>
              </a:rPr>
              <a:t>facilitates</a:t>
            </a:r>
            <a:r>
              <a:rPr lang="sv-SE" sz="1200" b="0" i="0" u="none" strike="noStrike" kern="1200" baseline="0" dirty="0" smtClean="0">
                <a:solidFill>
                  <a:schemeClr val="tx1"/>
                </a:solidFill>
                <a:latin typeface="Arial" charset="0"/>
                <a:ea typeface="+mn-ea"/>
                <a:cs typeface="+mn-cs"/>
              </a:rPr>
              <a:t> the installation </a:t>
            </a:r>
            <a:r>
              <a:rPr lang="sv-SE" sz="1200" b="0" i="0" u="none" strike="noStrike" kern="1200" baseline="0" dirty="0" err="1" smtClean="0">
                <a:solidFill>
                  <a:schemeClr val="tx1"/>
                </a:solidFill>
                <a:latin typeface="Arial" charset="0"/>
                <a:ea typeface="+mn-ea"/>
                <a:cs typeface="+mn-cs"/>
              </a:rPr>
              <a:t>procedure</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31</a:t>
            </a:fld>
            <a:endParaRPr lang="en-US"/>
          </a:p>
        </p:txBody>
      </p:sp>
    </p:spTree>
    <p:extLst>
      <p:ext uri="{BB962C8B-B14F-4D97-AF65-F5344CB8AC3E}">
        <p14:creationId xmlns:p14="http://schemas.microsoft.com/office/powerpoint/2010/main" val="2955010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err="1" smtClean="0">
                <a:solidFill>
                  <a:schemeClr val="tx1"/>
                </a:solidFill>
                <a:latin typeface="Arial" charset="0"/>
                <a:ea typeface="+mn-ea"/>
                <a:cs typeface="+mn-cs"/>
              </a:rPr>
              <a:t>Angled</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Abutment</a:t>
            </a:r>
            <a:r>
              <a:rPr lang="sv-SE" sz="1200" b="1" i="0" u="none" strike="noStrike" kern="1200" baseline="0" dirty="0" smtClean="0">
                <a:solidFill>
                  <a:schemeClr val="tx1"/>
                </a:solidFill>
                <a:latin typeface="Arial" charset="0"/>
                <a:ea typeface="+mn-ea"/>
                <a:cs typeface="+mn-cs"/>
              </a:rPr>
              <a:t> EV</a:t>
            </a:r>
          </a:p>
          <a:p>
            <a:pPr marL="171450" indent="-171450">
              <a:buFont typeface="Arial" pitchFamily="34" charset="0"/>
              <a:buChar char="•"/>
            </a:pPr>
            <a:r>
              <a:rPr lang="en-US" sz="1200" b="0" i="0" u="none" strike="noStrike" kern="1200" baseline="0" dirty="0" smtClean="0">
                <a:solidFill>
                  <a:schemeClr val="tx1"/>
                </a:solidFill>
                <a:latin typeface="Arial" charset="0"/>
                <a:ea typeface="+mn-ea"/>
                <a:cs typeface="+mn-cs"/>
              </a:rPr>
              <a:t>Developed for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connections</a:t>
            </a:r>
            <a:r>
              <a:rPr lang="sv-SE" sz="1200" b="0" i="0" u="none" strike="noStrike" kern="1200" baseline="0" dirty="0" smtClean="0">
                <a:solidFill>
                  <a:schemeClr val="tx1"/>
                </a:solidFill>
                <a:latin typeface="Arial" charset="0"/>
                <a:ea typeface="+mn-ea"/>
                <a:cs typeface="+mn-cs"/>
              </a:rPr>
              <a:t> 3.6/4.2/4.8 (</a:t>
            </a:r>
            <a:r>
              <a:rPr lang="en-US" sz="1200" b="0" i="0" u="none" strike="noStrike" kern="1200" baseline="0" dirty="0" smtClean="0">
                <a:solidFill>
                  <a:schemeClr val="tx1"/>
                </a:solidFill>
                <a:latin typeface="Arial" charset="0"/>
                <a:ea typeface="+mn-ea"/>
                <a:cs typeface="+mn-cs"/>
              </a:rPr>
              <a:t>to be strong enough for high angulated </a:t>
            </a:r>
            <a:r>
              <a:rPr lang="sv-SE" sz="1200" b="0" i="0" u="none" strike="noStrike" kern="1200" baseline="0" dirty="0" err="1" smtClean="0">
                <a:solidFill>
                  <a:schemeClr val="tx1"/>
                </a:solidFill>
                <a:latin typeface="Arial" charset="0"/>
                <a:ea typeface="+mn-ea"/>
                <a:cs typeface="+mn-cs"/>
              </a:rPr>
              <a:t>prosthetics</a:t>
            </a:r>
            <a:r>
              <a:rPr lang="sv-SE" sz="1200" b="0" i="0" u="none" strike="noStrike" kern="1200" baseline="0" dirty="0" smtClean="0">
                <a:solidFill>
                  <a:schemeClr val="tx1"/>
                </a:solidFill>
                <a:latin typeface="Arial" charset="0"/>
                <a:ea typeface="+mn-ea"/>
                <a:cs typeface="+mn-cs"/>
              </a:rPr>
              <a:t>)</a:t>
            </a:r>
          </a:p>
          <a:p>
            <a:pPr marL="171450" indent="-171450">
              <a:buFont typeface="Arial" pitchFamily="34" charset="0"/>
              <a:buChar char="•"/>
            </a:pPr>
            <a:r>
              <a:rPr lang="en-US" sz="1200" b="0" i="0" u="none" strike="noStrike" kern="1200" baseline="0" dirty="0" smtClean="0">
                <a:solidFill>
                  <a:schemeClr val="tx1"/>
                </a:solidFill>
                <a:latin typeface="Arial" charset="0"/>
                <a:ea typeface="+mn-ea"/>
                <a:cs typeface="+mn-cs"/>
              </a:rPr>
              <a:t>Angled Abutment EV is available in two marginal heights and has six position</a:t>
            </a:r>
            <a:r>
              <a:rPr lang="sv-SE" sz="1200" b="0" i="0" u="none" strike="noStrike" kern="1200" baseline="0" dirty="0" smtClean="0">
                <a:solidFill>
                  <a:schemeClr val="tx1"/>
                </a:solidFill>
                <a:latin typeface="Arial" charset="0"/>
                <a:ea typeface="+mn-ea"/>
                <a:cs typeface="+mn-cs"/>
              </a:rPr>
              <a:t> and index-</a:t>
            </a:r>
            <a:r>
              <a:rPr lang="sv-SE" sz="1200" b="0" i="0" u="none" strike="noStrike" kern="1200" baseline="0" dirty="0" err="1" smtClean="0">
                <a:solidFill>
                  <a:schemeClr val="tx1"/>
                </a:solidFill>
                <a:latin typeface="Arial" charset="0"/>
                <a:ea typeface="+mn-ea"/>
                <a:cs typeface="+mn-cs"/>
              </a:rPr>
              <a:t>free</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connection</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possibilities</a:t>
            </a:r>
            <a:endParaRPr lang="sv-SE" sz="1200" b="0" i="0" u="none" strike="noStrike" kern="1200" baseline="0" dirty="0" smtClean="0">
              <a:solidFill>
                <a:schemeClr val="tx1"/>
              </a:solidFill>
              <a:latin typeface="Arial" charset="0"/>
              <a:ea typeface="+mn-ea"/>
              <a:cs typeface="+mn-cs"/>
            </a:endParaRPr>
          </a:p>
          <a:p>
            <a:pPr marL="171450" indent="-171450">
              <a:buFont typeface="Arial" pitchFamily="34" charset="0"/>
              <a:buChar char="•"/>
            </a:pPr>
            <a:r>
              <a:rPr lang="sv-SE" sz="1200" b="0" i="0" u="none" strike="noStrike" kern="1200" baseline="0" dirty="0" smtClean="0">
                <a:solidFill>
                  <a:schemeClr val="tx1"/>
                </a:solidFill>
                <a:latin typeface="Arial" charset="0"/>
                <a:ea typeface="+mn-ea"/>
                <a:cs typeface="+mn-cs"/>
              </a:rPr>
              <a:t>Note: Not ISUS </a:t>
            </a:r>
            <a:r>
              <a:rPr lang="sv-SE" sz="1200" b="0" i="0" u="none" strike="noStrike" kern="1200" baseline="0" dirty="0" err="1" smtClean="0">
                <a:solidFill>
                  <a:schemeClr val="tx1"/>
                </a:solidFill>
                <a:latin typeface="Arial" charset="0"/>
                <a:ea typeface="+mn-ea"/>
                <a:cs typeface="+mn-cs"/>
              </a:rPr>
              <a:t>compatible</a:t>
            </a:r>
            <a:r>
              <a:rPr lang="sv-SE" sz="1200" b="0" i="0" u="none" strike="noStrike" kern="1200" baseline="0" dirty="0" smtClean="0">
                <a:solidFill>
                  <a:schemeClr val="tx1"/>
                </a:solidFill>
                <a:latin typeface="Arial" charset="0"/>
                <a:ea typeface="+mn-ea"/>
                <a:cs typeface="+mn-cs"/>
              </a:rPr>
              <a:t> at </a:t>
            </a:r>
            <a:r>
              <a:rPr lang="sv-SE" sz="1200" b="0" i="0" u="none" strike="noStrike" kern="1200" baseline="0" dirty="0" err="1" smtClean="0">
                <a:solidFill>
                  <a:schemeClr val="tx1"/>
                </a:solidFill>
                <a:latin typeface="Arial" charset="0"/>
                <a:ea typeface="+mn-ea"/>
                <a:cs typeface="+mn-cs"/>
              </a:rPr>
              <a:t>this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time</a:t>
            </a:r>
            <a:endParaRPr lang="sv-SE" sz="1200" b="0" i="0" u="none" strike="noStrike" kern="1200" baseline="0" dirty="0" smtClean="0">
              <a:solidFill>
                <a:schemeClr val="tx1"/>
              </a:solidFill>
              <a:latin typeface="Arial" charset="0"/>
              <a:ea typeface="+mn-ea"/>
              <a:cs typeface="+mn-cs"/>
            </a:endParaRPr>
          </a:p>
          <a:p>
            <a:pPr marL="0" indent="0">
              <a:buFont typeface="Arial" pitchFamily="34" charset="0"/>
              <a:buNone/>
            </a:pPr>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32</a:t>
            </a:fld>
            <a:endParaRPr lang="en-US"/>
          </a:p>
        </p:txBody>
      </p:sp>
    </p:spTree>
    <p:extLst>
      <p:ext uri="{BB962C8B-B14F-4D97-AF65-F5344CB8AC3E}">
        <p14:creationId xmlns:p14="http://schemas.microsoft.com/office/powerpoint/2010/main" val="6696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33</a:t>
            </a:fld>
            <a:endParaRPr lang="en-US"/>
          </a:p>
        </p:txBody>
      </p:sp>
    </p:spTree>
    <p:extLst>
      <p:ext uri="{BB962C8B-B14F-4D97-AF65-F5344CB8AC3E}">
        <p14:creationId xmlns:p14="http://schemas.microsoft.com/office/powerpoint/2010/main" val="1547017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dirty="0" smtClean="0"/>
              <a:t>Atlantis Abutment</a:t>
            </a:r>
          </a:p>
          <a:p>
            <a:r>
              <a:rPr lang="en-US" sz="1200" b="0" i="0" u="none" strike="noStrike" kern="1200" baseline="0" dirty="0" smtClean="0">
                <a:solidFill>
                  <a:schemeClr val="tx1"/>
                </a:solidFill>
                <a:latin typeface="Arial" charset="0"/>
                <a:ea typeface="+mn-ea"/>
                <a:cs typeface="+mn-cs"/>
              </a:rPr>
              <a:t>• Patient-specific CAD-CAM abutments individually designed from the final tooth shape</a:t>
            </a:r>
          </a:p>
          <a:p>
            <a:r>
              <a:rPr lang="en-US" sz="1200" b="0" i="0" u="none" strike="noStrike" kern="1200" baseline="0" dirty="0" smtClean="0">
                <a:solidFill>
                  <a:schemeClr val="tx1"/>
                </a:solidFill>
                <a:latin typeface="Arial" charset="0"/>
                <a:ea typeface="+mn-ea"/>
                <a:cs typeface="+mn-cs"/>
              </a:rPr>
              <a:t>• One-position-only seating on </a:t>
            </a:r>
            <a:r>
              <a:rPr lang="en-US" sz="1200" b="0" i="0" u="none" strike="noStrike" kern="1200" baseline="0" dirty="0" err="1" smtClean="0">
                <a:solidFill>
                  <a:schemeClr val="tx1"/>
                </a:solidFill>
                <a:latin typeface="Arial" charset="0"/>
                <a:ea typeface="+mn-ea"/>
                <a:cs typeface="+mn-cs"/>
              </a:rPr>
              <a:t>OsseoSpeed</a:t>
            </a:r>
            <a:r>
              <a:rPr lang="en-US" sz="1200" b="0" i="0" u="none" strike="noStrike" kern="1200" baseline="0" dirty="0" smtClean="0">
                <a:solidFill>
                  <a:schemeClr val="tx1"/>
                </a:solidFill>
                <a:latin typeface="Arial" charset="0"/>
                <a:ea typeface="+mn-ea"/>
                <a:cs typeface="+mn-cs"/>
              </a:rPr>
              <a:t> EV implants</a:t>
            </a:r>
          </a:p>
          <a:p>
            <a:r>
              <a:rPr lang="en-US" sz="1200" b="0" i="0" u="none" strike="noStrike" kern="1200" baseline="0" dirty="0" smtClean="0">
                <a:solidFill>
                  <a:schemeClr val="tx1"/>
                </a:solidFill>
                <a:latin typeface="Arial" charset="0"/>
                <a:ea typeface="+mn-ea"/>
                <a:cs typeface="+mn-cs"/>
              </a:rPr>
              <a:t>• Abutment Screw EV is color coded according to the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connection</a:t>
            </a:r>
            <a:endParaRPr lang="sv-SE" sz="1200" b="0" i="0" u="none" strike="noStrike" kern="1200" baseline="0" dirty="0" smtClean="0">
              <a:solidFill>
                <a:schemeClr val="tx1"/>
              </a:solidFill>
              <a:latin typeface="Arial" charset="0"/>
              <a:ea typeface="+mn-ea"/>
              <a:cs typeface="+mn-cs"/>
            </a:endParaRPr>
          </a:p>
          <a:p>
            <a:endParaRPr lang="sv-SE"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34</a:t>
            </a:fld>
            <a:endParaRPr lang="en-US"/>
          </a:p>
        </p:txBody>
      </p:sp>
    </p:spTree>
    <p:extLst>
      <p:ext uri="{BB962C8B-B14F-4D97-AF65-F5344CB8AC3E}">
        <p14:creationId xmlns:p14="http://schemas.microsoft.com/office/powerpoint/2010/main" val="4168331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35</a:t>
            </a:fld>
            <a:endParaRPr lang="en-US"/>
          </a:p>
        </p:txBody>
      </p:sp>
    </p:spTree>
    <p:extLst>
      <p:ext uri="{BB962C8B-B14F-4D97-AF65-F5344CB8AC3E}">
        <p14:creationId xmlns:p14="http://schemas.microsoft.com/office/powerpoint/2010/main" val="3067412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Locator Abutment EV</a:t>
            </a:r>
          </a:p>
          <a:p>
            <a:pPr marL="0" indent="0">
              <a:buFont typeface="Arial" pitchFamily="34" charset="0"/>
              <a:buNone/>
            </a:pPr>
            <a:r>
              <a:rPr lang="en-US" sz="1200" b="0" i="0" u="none" strike="noStrike" kern="1200" baseline="0" dirty="0" smtClean="0">
                <a:solidFill>
                  <a:schemeClr val="tx1"/>
                </a:solidFill>
                <a:latin typeface="Arial" charset="0"/>
                <a:ea typeface="+mn-ea"/>
                <a:cs typeface="+mn-cs"/>
              </a:rPr>
              <a:t>• Developed for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connections</a:t>
            </a:r>
            <a:r>
              <a:rPr lang="sv-SE" sz="1200" b="0" i="0" u="none" strike="noStrike" kern="1200" baseline="0" dirty="0" smtClean="0">
                <a:solidFill>
                  <a:schemeClr val="tx1"/>
                </a:solidFill>
                <a:latin typeface="Arial" charset="0"/>
                <a:ea typeface="+mn-ea"/>
                <a:cs typeface="+mn-cs"/>
              </a:rPr>
              <a:t> 3.6/4.2/4.8 (</a:t>
            </a:r>
            <a:r>
              <a:rPr lang="sv-SE" sz="1200" b="0" i="0" u="none" strike="noStrike" kern="1200" baseline="0" dirty="0" err="1" smtClean="0">
                <a:solidFill>
                  <a:schemeClr val="tx1"/>
                </a:solidFill>
                <a:latin typeface="Arial" charset="0"/>
                <a:ea typeface="+mn-ea"/>
                <a:cs typeface="+mn-cs"/>
              </a:rPr>
              <a:t>clinically</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most</a:t>
            </a:r>
            <a:r>
              <a:rPr lang="sv-SE" sz="1200" b="0" i="0" u="none" strike="noStrike" kern="1200" baseline="0" dirty="0" smtClean="0">
                <a:solidFill>
                  <a:schemeClr val="tx1"/>
                </a:solidFill>
                <a:latin typeface="Arial" charset="0"/>
                <a:ea typeface="+mn-ea"/>
                <a:cs typeface="+mn-cs"/>
              </a:rPr>
              <a:t> relevant)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 Updated assortment with 2 new inserts, grey and orange in the extended range male assortment</a:t>
            </a:r>
          </a:p>
          <a:p>
            <a:r>
              <a:rPr lang="en-US" sz="1200" b="0" i="0" u="none" strike="noStrike" kern="1200" baseline="0" dirty="0" smtClean="0">
                <a:solidFill>
                  <a:schemeClr val="tx1"/>
                </a:solidFill>
                <a:latin typeface="Arial" charset="0"/>
                <a:ea typeface="+mn-ea"/>
                <a:cs typeface="+mn-cs"/>
              </a:rPr>
              <a:t>• </a:t>
            </a:r>
            <a:r>
              <a:rPr lang="sv-SE" sz="1200" b="0" i="0" u="none" strike="noStrike" kern="1200" baseline="0" dirty="0" smtClean="0">
                <a:solidFill>
                  <a:schemeClr val="tx1"/>
                </a:solidFill>
                <a:latin typeface="Arial" charset="0"/>
                <a:ea typeface="+mn-ea"/>
                <a:cs typeface="+mn-cs"/>
              </a:rPr>
              <a:t>Non-splinted </a:t>
            </a:r>
            <a:r>
              <a:rPr lang="sv-SE" sz="1200" b="0" i="0" u="none" strike="noStrike" kern="1200" baseline="0" dirty="0" err="1" smtClean="0">
                <a:solidFill>
                  <a:schemeClr val="tx1"/>
                </a:solidFill>
                <a:latin typeface="Arial" charset="0"/>
                <a:ea typeface="+mn-ea"/>
                <a:cs typeface="+mn-cs"/>
              </a:rPr>
              <a:t>Locator</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abutments</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are</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recommended</a:t>
            </a:r>
            <a:r>
              <a:rPr lang="sv-SE" sz="1200" b="0" i="0" u="none" strike="noStrike" kern="1200" baseline="0" dirty="0" smtClean="0">
                <a:solidFill>
                  <a:schemeClr val="tx1"/>
                </a:solidFill>
                <a:latin typeface="Arial" charset="0"/>
                <a:ea typeface="+mn-ea"/>
                <a:cs typeface="+mn-cs"/>
              </a:rPr>
              <a:t> in the </a:t>
            </a:r>
            <a:r>
              <a:rPr lang="sv-SE" sz="1200" b="0" i="0" u="none" strike="noStrike" kern="1200" baseline="0" dirty="0" err="1" smtClean="0">
                <a:solidFill>
                  <a:schemeClr val="tx1"/>
                </a:solidFill>
                <a:latin typeface="Arial" charset="0"/>
                <a:ea typeface="+mn-ea"/>
                <a:cs typeface="+mn-cs"/>
              </a:rPr>
              <a:t>lower</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jaw</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only</a:t>
            </a:r>
            <a:endParaRPr lang="sv-SE" sz="1200" b="0" i="0" u="none" strike="noStrike" kern="1200" baseline="0" dirty="0" smtClean="0">
              <a:solidFill>
                <a:schemeClr val="tx1"/>
              </a:solidFill>
              <a:latin typeface="Arial" charset="0"/>
              <a:ea typeface="+mn-ea"/>
              <a:cs typeface="+mn-cs"/>
            </a:endParaRPr>
          </a:p>
          <a:p>
            <a:endParaRPr lang="sv-SE" sz="1200"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37</a:t>
            </a:fld>
            <a:endParaRPr lang="en-US"/>
          </a:p>
        </p:txBody>
      </p:sp>
    </p:spTree>
    <p:extLst>
      <p:ext uri="{BB962C8B-B14F-4D97-AF65-F5344CB8AC3E}">
        <p14:creationId xmlns:p14="http://schemas.microsoft.com/office/powerpoint/2010/main" val="2283261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smtClean="0">
                <a:solidFill>
                  <a:schemeClr val="tx1"/>
                </a:solidFill>
                <a:latin typeface="Arial" charset="0"/>
                <a:ea typeface="+mn-ea"/>
                <a:cs typeface="+mn-cs"/>
              </a:rPr>
              <a:t>Ball </a:t>
            </a:r>
            <a:r>
              <a:rPr lang="sv-SE" sz="1200" b="1" i="0" u="none" strike="noStrike" kern="1200" baseline="0" dirty="0" err="1" smtClean="0">
                <a:solidFill>
                  <a:schemeClr val="tx1"/>
                </a:solidFill>
                <a:latin typeface="Arial" charset="0"/>
                <a:ea typeface="+mn-ea"/>
                <a:cs typeface="+mn-cs"/>
              </a:rPr>
              <a:t>Abutment</a:t>
            </a:r>
            <a:r>
              <a:rPr lang="sv-SE" sz="1200" b="1" i="0" u="none" strike="noStrike" kern="1200" baseline="0" dirty="0" smtClean="0">
                <a:solidFill>
                  <a:schemeClr val="tx1"/>
                </a:solidFill>
                <a:latin typeface="Arial" charset="0"/>
                <a:ea typeface="+mn-ea"/>
                <a:cs typeface="+mn-cs"/>
              </a:rPr>
              <a:t> EV &amp; Dalbo Plus</a:t>
            </a:r>
          </a:p>
          <a:p>
            <a:pPr marL="0" indent="0">
              <a:buFont typeface="Arial" pitchFamily="34" charset="0"/>
              <a:buNone/>
            </a:pPr>
            <a:r>
              <a:rPr lang="en-US" sz="1200" b="0" i="0" u="none" strike="noStrike" kern="1200" baseline="0" dirty="0" smtClean="0">
                <a:solidFill>
                  <a:schemeClr val="tx1"/>
                </a:solidFill>
                <a:latin typeface="Arial" charset="0"/>
                <a:ea typeface="+mn-ea"/>
                <a:cs typeface="+mn-cs"/>
              </a:rPr>
              <a:t>• Developed for </a:t>
            </a:r>
            <a:r>
              <a:rPr lang="sv-SE" sz="1200" b="0" i="0" u="none" strike="noStrike" kern="1200" baseline="0" dirty="0" smtClean="0">
                <a:solidFill>
                  <a:schemeClr val="tx1"/>
                </a:solidFill>
                <a:latin typeface="Arial" charset="0"/>
                <a:ea typeface="+mn-ea"/>
                <a:cs typeface="+mn-cs"/>
              </a:rPr>
              <a:t>the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connections</a:t>
            </a:r>
            <a:r>
              <a:rPr lang="sv-SE" sz="1200" b="0" i="0" u="none" strike="noStrike" kern="1200" baseline="0" dirty="0" smtClean="0">
                <a:solidFill>
                  <a:schemeClr val="tx1"/>
                </a:solidFill>
                <a:latin typeface="Arial" charset="0"/>
                <a:ea typeface="+mn-ea"/>
                <a:cs typeface="+mn-cs"/>
              </a:rPr>
              <a:t> 3.6/4.2/4.8 (</a:t>
            </a:r>
            <a:r>
              <a:rPr lang="sv-SE" sz="1200" b="0" i="0" u="none" strike="noStrike" kern="1200" baseline="0" dirty="0" err="1" smtClean="0">
                <a:solidFill>
                  <a:schemeClr val="tx1"/>
                </a:solidFill>
                <a:latin typeface="Arial" charset="0"/>
                <a:ea typeface="+mn-ea"/>
                <a:cs typeface="+mn-cs"/>
              </a:rPr>
              <a:t>clinically</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most</a:t>
            </a:r>
            <a:r>
              <a:rPr lang="sv-SE" sz="1200" b="0" i="0" u="none" strike="noStrike" kern="1200" baseline="0" dirty="0" smtClean="0">
                <a:solidFill>
                  <a:schemeClr val="tx1"/>
                </a:solidFill>
                <a:latin typeface="Arial" charset="0"/>
                <a:ea typeface="+mn-ea"/>
                <a:cs typeface="+mn-cs"/>
              </a:rPr>
              <a:t> relevant)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 Reduction of wear together with </a:t>
            </a:r>
            <a:r>
              <a:rPr lang="en-US" sz="1200" b="0" i="0" u="none" strike="noStrike" kern="1200" baseline="0" dirty="0" err="1" smtClean="0">
                <a:solidFill>
                  <a:schemeClr val="tx1"/>
                </a:solidFill>
                <a:latin typeface="Arial" charset="0"/>
                <a:ea typeface="+mn-ea"/>
                <a:cs typeface="+mn-cs"/>
              </a:rPr>
              <a:t>Dalbo</a:t>
            </a:r>
            <a:r>
              <a:rPr lang="en-US" sz="1200" b="0" i="0" u="none" strike="noStrike" kern="1200" baseline="0" dirty="0" smtClean="0">
                <a:solidFill>
                  <a:schemeClr val="tx1"/>
                </a:solidFill>
                <a:latin typeface="Arial" charset="0"/>
                <a:ea typeface="+mn-ea"/>
                <a:cs typeface="+mn-cs"/>
              </a:rPr>
              <a:t> Plus female part TE in gold</a:t>
            </a:r>
          </a:p>
          <a:p>
            <a:r>
              <a:rPr lang="en-US" sz="1200" b="0" i="0" u="none" strike="noStrike" kern="1200" baseline="0" dirty="0" smtClean="0">
                <a:solidFill>
                  <a:schemeClr val="tx1"/>
                </a:solidFill>
                <a:latin typeface="Arial" charset="0"/>
                <a:ea typeface="+mn-ea"/>
                <a:cs typeface="+mn-cs"/>
              </a:rPr>
              <a:t>• T</a:t>
            </a:r>
            <a:r>
              <a:rPr lang="en-US" sz="1200" dirty="0" smtClean="0"/>
              <a:t>he </a:t>
            </a:r>
            <a:r>
              <a:rPr lang="en-US" sz="1200" dirty="0" err="1" smtClean="0"/>
              <a:t>Dalbo</a:t>
            </a:r>
            <a:r>
              <a:rPr lang="en-US" sz="1200" dirty="0" smtClean="0"/>
              <a:t> Screwdriver/Activator manages adjustment of retention and removal</a:t>
            </a:r>
            <a:r>
              <a:rPr lang="en-US" sz="1200" baseline="0" dirty="0" smtClean="0"/>
              <a:t>/insertion of lamellae</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0" i="0" u="none" strike="noStrike" kern="1200" baseline="0" dirty="0" smtClean="0">
              <a:solidFill>
                <a:schemeClr val="tx1"/>
              </a:solidFill>
              <a:latin typeface="Arial" charset="0"/>
              <a:ea typeface="+mn-ea"/>
              <a:cs typeface="+mn-cs"/>
            </a:endParaRPr>
          </a:p>
          <a:p>
            <a:endParaRPr lang="sv-SE" sz="1200" dirty="0" smtClean="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40</a:t>
            </a:fld>
            <a:endParaRPr lang="en-US"/>
          </a:p>
        </p:txBody>
      </p:sp>
    </p:spTree>
    <p:extLst>
      <p:ext uri="{BB962C8B-B14F-4D97-AF65-F5344CB8AC3E}">
        <p14:creationId xmlns:p14="http://schemas.microsoft.com/office/powerpoint/2010/main" val="931346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43</a:t>
            </a:fld>
            <a:endParaRPr lang="en-US"/>
          </a:p>
        </p:txBody>
      </p:sp>
    </p:spTree>
    <p:extLst>
      <p:ext uri="{BB962C8B-B14F-4D97-AF65-F5344CB8AC3E}">
        <p14:creationId xmlns:p14="http://schemas.microsoft.com/office/powerpoint/2010/main" val="1149585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u="none" strike="noStrike" kern="1200" baseline="0" dirty="0" err="1" smtClean="0">
                <a:solidFill>
                  <a:schemeClr val="tx1"/>
                </a:solidFill>
                <a:latin typeface="Arial" charset="0"/>
                <a:ea typeface="+mn-ea"/>
                <a:cs typeface="+mn-cs"/>
              </a:rPr>
              <a:t>Abutment</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Depth</a:t>
            </a:r>
            <a:r>
              <a:rPr lang="sv-SE" sz="1200" b="1" i="0" u="none" strike="noStrike" kern="1200" baseline="0" dirty="0" smtClean="0">
                <a:solidFill>
                  <a:schemeClr val="tx1"/>
                </a:solidFill>
                <a:latin typeface="Arial" charset="0"/>
                <a:ea typeface="+mn-ea"/>
                <a:cs typeface="+mn-cs"/>
              </a:rPr>
              <a:t> Gauge EV </a:t>
            </a:r>
            <a:endParaRPr lang="sv-SE"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 One tip design for each implant connection size. </a:t>
            </a:r>
          </a:p>
          <a:p>
            <a:r>
              <a:rPr lang="en-US" sz="1200" b="0" i="0" u="none" strike="noStrike" kern="1200" baseline="0" dirty="0" smtClean="0">
                <a:solidFill>
                  <a:schemeClr val="tx1"/>
                </a:solidFill>
                <a:latin typeface="Arial" charset="0"/>
                <a:ea typeface="+mn-ea"/>
                <a:cs typeface="+mn-cs"/>
              </a:rPr>
              <a:t>• A waist on the tip for identification of the 4–5mm depth mark. </a:t>
            </a:r>
          </a:p>
          <a:p>
            <a:r>
              <a:rPr lang="sv-SE" sz="1200" b="0" i="0" u="none" strike="noStrike" kern="1200" baseline="0" dirty="0" smtClean="0">
                <a:solidFill>
                  <a:schemeClr val="tx1"/>
                </a:solidFill>
                <a:latin typeface="Arial" charset="0"/>
                <a:ea typeface="+mn-ea"/>
                <a:cs typeface="+mn-cs"/>
              </a:rPr>
              <a:t>• Color: </a:t>
            </a:r>
            <a:r>
              <a:rPr lang="sv-SE" sz="1200" b="0" i="0" u="none" strike="noStrike" kern="1200" baseline="0" dirty="0" err="1" smtClean="0">
                <a:solidFill>
                  <a:schemeClr val="tx1"/>
                </a:solidFill>
                <a:latin typeface="Arial" charset="0"/>
                <a:ea typeface="+mn-ea"/>
                <a:cs typeface="+mn-cs"/>
              </a:rPr>
              <a:t>according</a:t>
            </a:r>
            <a:r>
              <a:rPr lang="sv-SE" sz="1200" b="0" i="0" u="none" strike="noStrike" kern="1200" baseline="0" dirty="0" smtClean="0">
                <a:solidFill>
                  <a:schemeClr val="tx1"/>
                </a:solidFill>
                <a:latin typeface="Arial" charset="0"/>
                <a:ea typeface="+mn-ea"/>
                <a:cs typeface="+mn-cs"/>
              </a:rPr>
              <a:t> to </a:t>
            </a:r>
            <a:r>
              <a:rPr lang="sv-SE" sz="1200" b="0" i="0" u="none" strike="noStrike" kern="1200" baseline="0" dirty="0" err="1" smtClean="0">
                <a:solidFill>
                  <a:schemeClr val="tx1"/>
                </a:solidFill>
                <a:latin typeface="Arial" charset="0"/>
                <a:ea typeface="+mn-ea"/>
                <a:cs typeface="+mn-cs"/>
              </a:rPr>
              <a:t>implant</a:t>
            </a:r>
            <a:r>
              <a:rPr lang="sv-SE" sz="1200" b="0" i="0" u="none" strike="noStrike" kern="1200" baseline="0" dirty="0" smtClean="0">
                <a:solidFill>
                  <a:schemeClr val="tx1"/>
                </a:solidFill>
                <a:latin typeface="Arial" charset="0"/>
                <a:ea typeface="+mn-ea"/>
                <a:cs typeface="+mn-cs"/>
              </a:rPr>
              <a:t>. </a:t>
            </a:r>
          </a:p>
          <a:p>
            <a:endParaRPr lang="sv-SE" sz="1200" b="0" i="0" u="none" strike="noStrike" kern="1200" baseline="0" dirty="0" smtClean="0">
              <a:solidFill>
                <a:schemeClr val="tx1"/>
              </a:solidFill>
              <a:latin typeface="Arial" charset="0"/>
              <a:ea typeface="+mn-ea"/>
              <a:cs typeface="+mn-cs"/>
            </a:endParaRPr>
          </a:p>
          <a:p>
            <a:r>
              <a:rPr lang="en-US" b="1" dirty="0" smtClean="0"/>
              <a:t>Hex Screwdrivers (manual)</a:t>
            </a:r>
          </a:p>
          <a:p>
            <a:r>
              <a:rPr lang="en-US" sz="1200" b="0" i="0" u="none" strike="noStrike" kern="1200" baseline="0" dirty="0" smtClean="0">
                <a:solidFill>
                  <a:schemeClr val="tx1"/>
                </a:solidFill>
                <a:latin typeface="Arial" charset="0"/>
                <a:ea typeface="+mn-ea"/>
                <a:cs typeface="+mn-cs"/>
              </a:rPr>
              <a:t>• New grip pattern</a:t>
            </a:r>
          </a:p>
          <a:p>
            <a:r>
              <a:rPr lang="en-US" sz="1200" b="0" i="0" u="none" strike="noStrike" kern="1200" baseline="0" dirty="0" smtClean="0">
                <a:solidFill>
                  <a:schemeClr val="tx1"/>
                </a:solidFill>
                <a:latin typeface="Arial" charset="0"/>
                <a:ea typeface="+mn-ea"/>
                <a:cs typeface="+mn-cs"/>
              </a:rPr>
              <a:t>• Three lengths</a:t>
            </a:r>
          </a:p>
          <a:p>
            <a:endParaRPr lang="en-US" sz="1200" b="0" i="0" u="none" strike="noStrike" kern="1200" baseline="0" dirty="0" smtClean="0">
              <a:solidFill>
                <a:schemeClr val="tx1"/>
              </a:solidFill>
              <a:latin typeface="Arial" charset="0"/>
              <a:ea typeface="+mn-ea"/>
              <a:cs typeface="+mn-cs"/>
            </a:endParaRPr>
          </a:p>
          <a:p>
            <a:r>
              <a:rPr lang="en-US" b="1" baseline="0" dirty="0" smtClean="0"/>
              <a:t>Other Drivers (machine)</a:t>
            </a:r>
            <a:endParaRPr lang="en-US" b="1" dirty="0" smtClean="0"/>
          </a:p>
          <a:p>
            <a:r>
              <a:rPr lang="en-US" sz="1200" b="0" i="0" u="none" strike="noStrike" kern="1200" baseline="0" dirty="0" smtClean="0">
                <a:solidFill>
                  <a:schemeClr val="tx1"/>
                </a:solidFill>
                <a:latin typeface="Arial" charset="0"/>
                <a:ea typeface="+mn-ea"/>
                <a:cs typeface="+mn-cs"/>
              </a:rPr>
              <a:t>All with Contra Angle connection</a:t>
            </a: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44</a:t>
            </a:fld>
            <a:endParaRPr lang="en-US"/>
          </a:p>
        </p:txBody>
      </p:sp>
    </p:spTree>
    <p:extLst>
      <p:ext uri="{BB962C8B-B14F-4D97-AF65-F5344CB8AC3E}">
        <p14:creationId xmlns:p14="http://schemas.microsoft.com/office/powerpoint/2010/main" val="2115051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Torque Wrench EV</a:t>
            </a:r>
          </a:p>
          <a:p>
            <a:r>
              <a:rPr lang="en-US" sz="1200" b="0" i="0" u="none" strike="noStrike" kern="1200" baseline="0" dirty="0" smtClean="0">
                <a:solidFill>
                  <a:schemeClr val="tx1"/>
                </a:solidFill>
                <a:latin typeface="Arial" charset="0"/>
                <a:ea typeface="+mn-ea"/>
                <a:cs typeface="+mn-cs"/>
              </a:rPr>
              <a:t>• Can be used as both torque wrench and as ratchet wrench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 Restorative Driver Handle for abutment installation only (lower torque values)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Arial" charset="0"/>
                <a:ea typeface="+mn-ea"/>
                <a:cs typeface="+mn-cs"/>
              </a:rPr>
              <a:t>• Surgical Driver Handle for implant installation and removal (high torque values)</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45</a:t>
            </a:fld>
            <a:endParaRPr lang="en-US"/>
          </a:p>
        </p:txBody>
      </p:sp>
    </p:spTree>
    <p:extLst>
      <p:ext uri="{BB962C8B-B14F-4D97-AF65-F5344CB8AC3E}">
        <p14:creationId xmlns:p14="http://schemas.microsoft.com/office/powerpoint/2010/main" val="83119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unique </a:t>
            </a:r>
            <a:r>
              <a:rPr lang="en-US" sz="1200" b="1" i="0" u="none" strike="noStrike" kern="1200" baseline="0" dirty="0" err="1" smtClean="0">
                <a:solidFill>
                  <a:schemeClr val="tx1"/>
                </a:solidFill>
                <a:latin typeface="Arial" charset="0"/>
                <a:ea typeface="+mn-ea"/>
                <a:cs typeface="+mn-cs"/>
              </a:rPr>
              <a:t>OsseoSpeed</a:t>
            </a:r>
            <a:r>
              <a:rPr lang="en-US" sz="1200" b="1" i="0" u="none" strike="noStrike" kern="1200" baseline="0" dirty="0" smtClean="0">
                <a:solidFill>
                  <a:schemeClr val="tx1"/>
                </a:solidFill>
                <a:latin typeface="Arial" charset="0"/>
                <a:ea typeface="+mn-ea"/>
                <a:cs typeface="+mn-cs"/>
              </a:rPr>
              <a:t> EV </a:t>
            </a:r>
            <a:r>
              <a:rPr lang="en-US" sz="1200" b="0" i="0" u="none" strike="noStrike" kern="1200" baseline="0" dirty="0" smtClean="0">
                <a:solidFill>
                  <a:schemeClr val="tx1"/>
                </a:solidFill>
                <a:latin typeface="Arial" charset="0"/>
                <a:ea typeface="+mn-ea"/>
                <a:cs typeface="+mn-cs"/>
              </a:rPr>
              <a:t>implant-abutment connection with three indexing solutions has a</a:t>
            </a:r>
            <a:endParaRPr kumimoji="0" lang="en-US" sz="1200" b="0"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sv-SE" sz="1200" b="1" i="0" u="none" strike="noStrike" kern="1200" baseline="0" dirty="0" smtClean="0">
                <a:solidFill>
                  <a:schemeClr val="tx1"/>
                </a:solidFill>
                <a:latin typeface="Arial" charset="0"/>
                <a:ea typeface="+mn-ea"/>
                <a:cs typeface="+mn-cs"/>
              </a:rPr>
              <a:t>3. Index </a:t>
            </a:r>
            <a:r>
              <a:rPr lang="sv-SE" sz="1200" b="1" i="0" u="none" strike="noStrike" kern="1200" baseline="0" dirty="0" err="1" smtClean="0">
                <a:solidFill>
                  <a:schemeClr val="tx1"/>
                </a:solidFill>
                <a:latin typeface="Arial" charset="0"/>
                <a:ea typeface="+mn-ea"/>
                <a:cs typeface="+mn-cs"/>
              </a:rPr>
              <a:t>free</a:t>
            </a:r>
            <a:endParaRPr lang="sv-SE" sz="1200" b="1" i="0" u="none" strike="noStrike" kern="1200" baseline="0" dirty="0" smtClean="0">
              <a:solidFill>
                <a:schemeClr val="tx1"/>
              </a:solidFill>
              <a:latin typeface="Arial" charset="0"/>
              <a:ea typeface="+mn-ea"/>
              <a:cs typeface="+mn-cs"/>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charset="0"/>
                <a:ea typeface="+mn-ea"/>
                <a:cs typeface="+mn-cs"/>
              </a:rPr>
              <a:t>Index-free abutments will seat in any rotational position.</a:t>
            </a:r>
            <a:endParaRPr lang="en-US" sz="1200" b="0" i="0" u="none" strike="noStrike"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5</a:t>
            </a:fld>
            <a:endParaRPr lang="en-US"/>
          </a:p>
        </p:txBody>
      </p:sp>
    </p:spTree>
    <p:extLst>
      <p:ext uri="{BB962C8B-B14F-4D97-AF65-F5344CB8AC3E}">
        <p14:creationId xmlns:p14="http://schemas.microsoft.com/office/powerpoint/2010/main" val="3434805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sv-SE" dirty="0" smtClean="0"/>
              <a:t>New </a:t>
            </a:r>
            <a:r>
              <a:rPr lang="sv-SE" dirty="0" err="1" smtClean="0"/>
              <a:t>triangular</a:t>
            </a:r>
            <a:r>
              <a:rPr lang="sv-SE" dirty="0" smtClean="0"/>
              <a:t> healing and </a:t>
            </a:r>
            <a:r>
              <a:rPr lang="sv-SE" dirty="0" err="1" smtClean="0"/>
              <a:t>restorative</a:t>
            </a:r>
            <a:r>
              <a:rPr lang="sv-SE" dirty="0" smtClean="0"/>
              <a:t> options for </a:t>
            </a:r>
            <a:r>
              <a:rPr lang="sv-SE" dirty="0" err="1" smtClean="0"/>
              <a:t>simplified</a:t>
            </a:r>
            <a:r>
              <a:rPr lang="sv-SE" dirty="0" smtClean="0"/>
              <a:t> soft </a:t>
            </a:r>
            <a:r>
              <a:rPr lang="sv-SE" dirty="0" err="1" smtClean="0"/>
              <a:t>tissue</a:t>
            </a:r>
            <a:r>
              <a:rPr lang="sv-SE" dirty="0" smtClean="0"/>
              <a:t> </a:t>
            </a:r>
            <a:r>
              <a:rPr lang="sv-SE" dirty="0" err="1" smtClean="0"/>
              <a:t>sculpturing</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New Atlantis patient specific CAD/CAM abutments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Innovative design that requires only one hand for precise seating</a:t>
            </a:r>
            <a:r>
              <a:rPr lang="en-US" baseline="0" dirty="0" smtClean="0"/>
              <a:t> of the impression components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Harmonized torque value of 25Ncm for all final abutments for increased simplicity</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46</a:t>
            </a:fld>
            <a:endParaRPr lang="en-US"/>
          </a:p>
        </p:txBody>
      </p:sp>
    </p:spTree>
    <p:extLst>
      <p:ext uri="{BB962C8B-B14F-4D97-AF65-F5344CB8AC3E}">
        <p14:creationId xmlns:p14="http://schemas.microsoft.com/office/powerpoint/2010/main" val="9968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success of an implant treatment is defined not only by function, but also by esthetics. </a:t>
            </a:r>
            <a:br>
              <a:rPr lang="en-US" sz="1200" b="0" i="0" u="none" strike="noStrike" kern="1200" baseline="0" dirty="0" smtClean="0">
                <a:solidFill>
                  <a:schemeClr val="tx1"/>
                </a:solidFill>
                <a:latin typeface="Arial" charset="0"/>
                <a:ea typeface="+mn-ea"/>
                <a:cs typeface="+mn-cs"/>
              </a:rPr>
            </a:br>
            <a:r>
              <a:rPr lang="en-US" sz="1200" b="0" i="0" u="none" strike="noStrike" kern="1200" baseline="0" dirty="0" smtClean="0">
                <a:solidFill>
                  <a:schemeClr val="tx1"/>
                </a:solidFill>
                <a:latin typeface="Arial" charset="0"/>
                <a:ea typeface="+mn-ea"/>
                <a:cs typeface="+mn-cs"/>
              </a:rPr>
              <a:t>The design philosophy of the ASTRA TECH Implant System EV is based on the natural dentition and utilizes a site-specific, crown-down approach </a:t>
            </a:r>
            <a:br>
              <a:rPr lang="en-US" sz="1200" b="0" i="0" u="none" strike="noStrike" kern="1200" baseline="0" dirty="0" smtClean="0">
                <a:solidFill>
                  <a:schemeClr val="tx1"/>
                </a:solidFill>
                <a:latin typeface="Arial" charset="0"/>
                <a:ea typeface="+mn-ea"/>
                <a:cs typeface="+mn-cs"/>
              </a:rPr>
            </a:br>
            <a:r>
              <a:rPr lang="en-US" sz="1200" b="0" i="0" u="none" strike="noStrike" kern="1200" baseline="0" dirty="0" smtClean="0">
                <a:solidFill>
                  <a:schemeClr val="tx1"/>
                </a:solidFill>
                <a:latin typeface="Arial" charset="0"/>
                <a:ea typeface="+mn-ea"/>
                <a:cs typeface="+mn-cs"/>
              </a:rPr>
              <a:t>with the desired end result in mind to help ensure a successful outcome.</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6</a:t>
            </a:fld>
            <a:endParaRPr lang="en-US"/>
          </a:p>
        </p:txBody>
      </p:sp>
    </p:spTree>
    <p:extLst>
      <p:ext uri="{BB962C8B-B14F-4D97-AF65-F5344CB8AC3E}">
        <p14:creationId xmlns:p14="http://schemas.microsoft.com/office/powerpoint/2010/main" val="4217992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Multiple considerations are required for each individual tooth; the support needed</a:t>
            </a:r>
          </a:p>
          <a:p>
            <a:r>
              <a:rPr lang="en-US" sz="1200" b="0" i="0" u="none" strike="noStrike" kern="1200" baseline="0" dirty="0" smtClean="0">
                <a:solidFill>
                  <a:schemeClr val="tx1"/>
                </a:solidFill>
                <a:latin typeface="Arial" charset="0"/>
                <a:ea typeface="+mn-ea"/>
                <a:cs typeface="+mn-cs"/>
              </a:rPr>
              <a:t>for the final restoration in the particular position, soft-tissue healing, and implant</a:t>
            </a:r>
          </a:p>
          <a:p>
            <a:r>
              <a:rPr lang="en-US" sz="1200" b="0" i="0" u="none" strike="noStrike" kern="1200" baseline="0" dirty="0" smtClean="0">
                <a:solidFill>
                  <a:schemeClr val="tx1"/>
                </a:solidFill>
                <a:latin typeface="Arial" charset="0"/>
                <a:ea typeface="+mn-ea"/>
                <a:cs typeface="+mn-cs"/>
              </a:rPr>
              <a:t>design and size.</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The implant assortment provides versatility for meeting the needs of each individual</a:t>
            </a:r>
          </a:p>
          <a:p>
            <a:r>
              <a:rPr lang="en-US" sz="1200" b="0" i="0" u="none" strike="noStrike" kern="1200" baseline="0" dirty="0" smtClean="0">
                <a:solidFill>
                  <a:schemeClr val="tx1"/>
                </a:solidFill>
                <a:latin typeface="Arial" charset="0"/>
                <a:ea typeface="+mn-ea"/>
                <a:cs typeface="+mn-cs"/>
              </a:rPr>
              <a:t>site. This is further supported by corresponding restorative components designed</a:t>
            </a:r>
          </a:p>
          <a:p>
            <a:r>
              <a:rPr lang="en-US" sz="1200" b="0" i="0" u="none" strike="noStrike" kern="1200" baseline="0" dirty="0" smtClean="0">
                <a:solidFill>
                  <a:schemeClr val="tx1"/>
                </a:solidFill>
                <a:latin typeface="Arial" charset="0"/>
                <a:ea typeface="+mn-ea"/>
                <a:cs typeface="+mn-cs"/>
              </a:rPr>
              <a:t>for optimized soft-tissue management and long-term function and esthetics.</a:t>
            </a:r>
          </a:p>
          <a:p>
            <a:endParaRPr lang="en-US" sz="1200" b="0" i="0" u="none" strike="noStrike" kern="1200" baseline="0" dirty="0" smtClean="0">
              <a:solidFill>
                <a:schemeClr val="tx1"/>
              </a:solidFill>
              <a:latin typeface="Arial" charset="0"/>
              <a:ea typeface="+mn-ea"/>
              <a:cs typeface="+mn-cs"/>
            </a:endParaRPr>
          </a:p>
          <a:p>
            <a:r>
              <a:rPr lang="en-US" sz="1200" b="1" i="0" u="none" strike="noStrike" kern="1200" baseline="0" dirty="0" smtClean="0">
                <a:solidFill>
                  <a:schemeClr val="tx1"/>
                </a:solidFill>
                <a:latin typeface="Arial" charset="0"/>
                <a:ea typeface="+mn-ea"/>
                <a:cs typeface="+mn-cs"/>
              </a:rPr>
              <a:t>Note: </a:t>
            </a:r>
            <a:r>
              <a:rPr lang="en-US" sz="1200" b="0" i="0" u="none" strike="noStrike" kern="1200" baseline="0" dirty="0" err="1" smtClean="0">
                <a:solidFill>
                  <a:schemeClr val="tx1"/>
                </a:solidFill>
                <a:latin typeface="Arial" charset="0"/>
                <a:ea typeface="+mn-ea"/>
                <a:cs typeface="+mn-cs"/>
              </a:rPr>
              <a:t>OsseoSpeed</a:t>
            </a:r>
            <a:r>
              <a:rPr lang="en-US" sz="1200" b="0" i="0" u="none" strike="noStrike" kern="1200" baseline="0" dirty="0" smtClean="0">
                <a:solidFill>
                  <a:schemeClr val="tx1"/>
                </a:solidFill>
                <a:latin typeface="Arial" charset="0"/>
                <a:ea typeface="+mn-ea"/>
                <a:cs typeface="+mn-cs"/>
              </a:rPr>
              <a:t> Profile EV is not yet available.</a:t>
            </a:r>
          </a:p>
          <a:p>
            <a:endParaRPr lang="sv-SE" baseline="0" dirty="0" smtClean="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7</a:t>
            </a:fld>
            <a:endParaRPr lang="en-US"/>
          </a:p>
        </p:txBody>
      </p:sp>
    </p:spTree>
    <p:extLst>
      <p:ext uri="{BB962C8B-B14F-4D97-AF65-F5344CB8AC3E}">
        <p14:creationId xmlns:p14="http://schemas.microsoft.com/office/powerpoint/2010/main" val="377589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a:t>
            </a:r>
            <a:r>
              <a:rPr lang="en-US" sz="1200" b="1" i="0" u="none" strike="noStrike" kern="1200" baseline="0" dirty="0" smtClean="0">
                <a:solidFill>
                  <a:schemeClr val="tx1"/>
                </a:solidFill>
                <a:latin typeface="Arial" charset="0"/>
                <a:ea typeface="+mn-ea"/>
                <a:cs typeface="+mn-cs"/>
              </a:rPr>
              <a:t>implant-abutment connection size </a:t>
            </a:r>
            <a:r>
              <a:rPr lang="en-US" sz="1200" b="0" i="0" u="none" strike="noStrike" kern="1200" baseline="0" dirty="0" smtClean="0">
                <a:solidFill>
                  <a:schemeClr val="tx1"/>
                </a:solidFill>
                <a:latin typeface="Arial" charset="0"/>
                <a:ea typeface="+mn-ea"/>
                <a:cs typeface="+mn-cs"/>
              </a:rPr>
              <a:t>is identified by a specific color, which is used consistently throughout the</a:t>
            </a:r>
          </a:p>
          <a:p>
            <a:r>
              <a:rPr lang="en-US" sz="1200" b="0" i="0" u="none" strike="noStrike" kern="1200" baseline="0" dirty="0" smtClean="0">
                <a:solidFill>
                  <a:schemeClr val="tx1"/>
                </a:solidFill>
                <a:latin typeface="Arial" charset="0"/>
                <a:ea typeface="+mn-ea"/>
                <a:cs typeface="+mn-cs"/>
              </a:rPr>
              <a:t>system. The color is applied directly to components and instruments, as well as on packaging and informational</a:t>
            </a:r>
          </a:p>
          <a:p>
            <a:r>
              <a:rPr lang="sv-SE" sz="1200" b="0" i="0" u="none" strike="noStrike" kern="1200" baseline="0" dirty="0" smtClean="0">
                <a:solidFill>
                  <a:schemeClr val="tx1"/>
                </a:solidFill>
                <a:latin typeface="Arial" charset="0"/>
                <a:ea typeface="+mn-ea"/>
                <a:cs typeface="+mn-cs"/>
              </a:rPr>
              <a:t>material, </a:t>
            </a:r>
            <a:r>
              <a:rPr lang="sv-SE" sz="1200" b="0" i="0" u="none" strike="noStrike" kern="1200" baseline="0" dirty="0" err="1" smtClean="0">
                <a:solidFill>
                  <a:schemeClr val="tx1"/>
                </a:solidFill>
                <a:latin typeface="Arial" charset="0"/>
                <a:ea typeface="+mn-ea"/>
                <a:cs typeface="+mn-cs"/>
              </a:rPr>
              <a:t>where</a:t>
            </a:r>
            <a:r>
              <a:rPr lang="sv-SE" sz="1200" b="0" i="0" u="none" strike="noStrike" kern="1200" baseline="0" dirty="0" smtClean="0">
                <a:solidFill>
                  <a:schemeClr val="tx1"/>
                </a:solidFill>
                <a:latin typeface="Arial" charset="0"/>
                <a:ea typeface="+mn-ea"/>
                <a:cs typeface="+mn-cs"/>
              </a:rPr>
              <a:t> </a:t>
            </a:r>
            <a:r>
              <a:rPr lang="sv-SE" sz="1200" b="0" i="0" u="none" strike="noStrike" kern="1200" baseline="0" dirty="0" err="1" smtClean="0">
                <a:solidFill>
                  <a:schemeClr val="tx1"/>
                </a:solidFill>
                <a:latin typeface="Arial" charset="0"/>
                <a:ea typeface="+mn-ea"/>
                <a:cs typeface="+mn-cs"/>
              </a:rPr>
              <a:t>appropriate</a:t>
            </a:r>
            <a:r>
              <a:rPr lang="sv-SE" sz="1200" b="0" i="0" u="none" strike="noStrike" kern="1200" baseline="0" dirty="0" smtClean="0">
                <a:solidFill>
                  <a:schemeClr val="tx1"/>
                </a:solidFill>
                <a:latin typeface="Arial" charset="0"/>
                <a:ea typeface="+mn-ea"/>
                <a:cs typeface="+mn-cs"/>
              </a:rPr>
              <a:t>.</a:t>
            </a:r>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8</a:t>
            </a:fld>
            <a:endParaRPr lang="en-US"/>
          </a:p>
        </p:txBody>
      </p:sp>
    </p:spTree>
    <p:extLst>
      <p:ext uri="{BB962C8B-B14F-4D97-AF65-F5344CB8AC3E}">
        <p14:creationId xmlns:p14="http://schemas.microsoft.com/office/powerpoint/2010/main" val="467987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products on implant level are </a:t>
            </a:r>
            <a:r>
              <a:rPr lang="en-US" b="1" dirty="0" smtClean="0"/>
              <a:t>color-coded: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Healing components – </a:t>
            </a:r>
            <a:r>
              <a:rPr lang="en-US" b="1" dirty="0" smtClean="0"/>
              <a:t>Healing </a:t>
            </a:r>
            <a:r>
              <a:rPr lang="en-US" b="1" dirty="0" err="1" smtClean="0"/>
              <a:t>Uni</a:t>
            </a:r>
            <a:r>
              <a:rPr lang="en-US" b="1" baseline="0" dirty="0" smtClean="0"/>
              <a:t> EV </a:t>
            </a:r>
            <a:r>
              <a:rPr lang="en-US" dirty="0" smtClean="0"/>
              <a:t>and </a:t>
            </a:r>
            <a:r>
              <a:rPr lang="en-US" b="1" dirty="0" err="1" smtClean="0"/>
              <a:t>HealDesign</a:t>
            </a:r>
            <a:r>
              <a:rPr lang="en-US" b="1" dirty="0" smtClean="0"/>
              <a:t> EV </a:t>
            </a:r>
          </a:p>
          <a:p>
            <a:r>
              <a:rPr lang="en-US" baseline="0" dirty="0" smtClean="0"/>
              <a:t>Impression components – </a:t>
            </a:r>
            <a:r>
              <a:rPr lang="en-US" b="1" baseline="0" dirty="0" smtClean="0"/>
              <a:t>Implant Pick-Up EV</a:t>
            </a:r>
            <a:r>
              <a:rPr lang="en-US" b="0" baseline="0" dirty="0" smtClean="0"/>
              <a:t>,</a:t>
            </a:r>
            <a:r>
              <a:rPr lang="en-US" b="1" baseline="0" dirty="0" smtClean="0"/>
              <a:t> Implant Pick-Up Design EV </a:t>
            </a:r>
            <a:r>
              <a:rPr lang="en-US" baseline="0" dirty="0" smtClean="0"/>
              <a:t>and </a:t>
            </a:r>
            <a:r>
              <a:rPr lang="en-US" b="1" baseline="0" dirty="0" smtClean="0"/>
              <a:t>Implant Transfer EV</a:t>
            </a:r>
          </a:p>
          <a:p>
            <a:r>
              <a:rPr lang="en-US" dirty="0" smtClean="0"/>
              <a:t>Lab components</a:t>
            </a:r>
            <a:r>
              <a:rPr lang="en-US" baseline="0" dirty="0" smtClean="0"/>
              <a:t> – </a:t>
            </a:r>
            <a:r>
              <a:rPr lang="en-US" b="1" baseline="0" dirty="0" smtClean="0"/>
              <a:t>Lab Abutment Screw EV </a:t>
            </a:r>
            <a:r>
              <a:rPr lang="en-US" baseline="0" dirty="0" smtClean="0"/>
              <a:t>and </a:t>
            </a:r>
            <a:r>
              <a:rPr lang="en-US" b="1" baseline="0" dirty="0" smtClean="0"/>
              <a:t>Implant Replica EV</a:t>
            </a:r>
          </a:p>
          <a:p>
            <a:r>
              <a:rPr lang="en-US" baseline="0" dirty="0" smtClean="0"/>
              <a:t>Abutment screws – </a:t>
            </a:r>
            <a:r>
              <a:rPr lang="en-US" b="1" baseline="0" dirty="0" smtClean="0"/>
              <a:t>Abutment Screw EV</a:t>
            </a:r>
            <a:endParaRPr lang="en-US" b="1"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9</a:t>
            </a:fld>
            <a:endParaRPr lang="en-US"/>
          </a:p>
        </p:txBody>
      </p:sp>
    </p:spTree>
    <p:extLst>
      <p:ext uri="{BB962C8B-B14F-4D97-AF65-F5344CB8AC3E}">
        <p14:creationId xmlns:p14="http://schemas.microsoft.com/office/powerpoint/2010/main" val="222872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i="0" u="none" strike="noStrike" kern="1200" baseline="0" dirty="0" err="1" smtClean="0">
                <a:solidFill>
                  <a:schemeClr val="tx1"/>
                </a:solidFill>
                <a:latin typeface="Arial" charset="0"/>
                <a:ea typeface="+mn-ea"/>
                <a:cs typeface="+mn-cs"/>
              </a:rPr>
              <a:t>Torque</a:t>
            </a:r>
            <a:r>
              <a:rPr lang="sv-SE" sz="1200" b="1" i="0" u="none" strike="noStrike" kern="1200" baseline="0" dirty="0" smtClean="0">
                <a:solidFill>
                  <a:schemeClr val="tx1"/>
                </a:solidFill>
                <a:latin typeface="Arial" charset="0"/>
                <a:ea typeface="+mn-ea"/>
                <a:cs typeface="+mn-cs"/>
              </a:rPr>
              <a:t> </a:t>
            </a:r>
            <a:r>
              <a:rPr lang="sv-SE" sz="1200" b="1" i="0" u="none" strike="noStrike" kern="1200" baseline="0" dirty="0" err="1" smtClean="0">
                <a:solidFill>
                  <a:schemeClr val="tx1"/>
                </a:solidFill>
                <a:latin typeface="Arial" charset="0"/>
                <a:ea typeface="+mn-ea"/>
                <a:cs typeface="+mn-cs"/>
              </a:rPr>
              <a:t>values</a:t>
            </a:r>
            <a:endParaRPr lang="sv-SE"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sv-SE"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All final abutments are designed for a uniform torque </a:t>
            </a:r>
            <a:r>
              <a:rPr lang="en-US" sz="1200" b="1" i="0" u="none" strike="noStrike" kern="1200" baseline="0" dirty="0" smtClean="0">
                <a:solidFill>
                  <a:schemeClr val="tx1"/>
                </a:solidFill>
                <a:latin typeface="Arial" charset="0"/>
                <a:ea typeface="+mn-ea"/>
                <a:cs typeface="+mn-cs"/>
              </a:rPr>
              <a:t>(25 </a:t>
            </a:r>
            <a:r>
              <a:rPr lang="en-US" sz="1200" b="1" i="0" u="none" strike="noStrike" kern="1200" baseline="0" dirty="0" err="1" smtClean="0">
                <a:solidFill>
                  <a:schemeClr val="tx1"/>
                </a:solidFill>
                <a:latin typeface="Arial" charset="0"/>
                <a:ea typeface="+mn-ea"/>
                <a:cs typeface="+mn-cs"/>
              </a:rPr>
              <a:t>Ncm</a:t>
            </a:r>
            <a:r>
              <a:rPr lang="en-US"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added simplicity.</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sv-SE"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Due to clinical considerations, the temporary abutments have been verified for a lower torque </a:t>
            </a:r>
            <a:r>
              <a:rPr lang="en-US" sz="1200" b="1" i="0" u="none" strike="noStrike" kern="1200" baseline="0" dirty="0" smtClean="0">
                <a:solidFill>
                  <a:schemeClr val="tx1"/>
                </a:solidFill>
                <a:latin typeface="Arial" charset="0"/>
                <a:ea typeface="+mn-ea"/>
                <a:cs typeface="+mn-cs"/>
              </a:rPr>
              <a:t>(15 </a:t>
            </a:r>
            <a:r>
              <a:rPr lang="en-US" sz="1200" b="1" i="0" u="none" strike="noStrike" kern="1200" baseline="0" dirty="0" err="1" smtClean="0">
                <a:solidFill>
                  <a:schemeClr val="tx1"/>
                </a:solidFill>
                <a:latin typeface="Arial" charset="0"/>
                <a:ea typeface="+mn-ea"/>
                <a:cs typeface="+mn-cs"/>
              </a:rPr>
              <a:t>Ncm</a:t>
            </a:r>
            <a:r>
              <a:rPr lang="en-US" sz="1200" b="1" i="0" u="none" strike="noStrike" kern="1200" baseline="0" dirty="0" smtClean="0">
                <a:solidFill>
                  <a:schemeClr val="tx1"/>
                </a:solidFill>
                <a:latin typeface="Arial" charset="0"/>
                <a:ea typeface="+mn-ea"/>
                <a:cs typeface="+mn-cs"/>
              </a:rPr>
              <a:t>)</a:t>
            </a:r>
            <a:r>
              <a:rPr lang="en-US" sz="1200" b="0" i="0" u="none" strike="noStrike" kern="1200" baseline="0" dirty="0" smtClean="0">
                <a:solidFill>
                  <a:schemeClr val="tx1"/>
                </a:solidFill>
                <a:latin typeface="Arial" charset="0"/>
                <a:ea typeface="+mn-ea"/>
                <a:cs typeface="+mn-cs"/>
              </a:rPr>
              <a:t>.</a:t>
            </a: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sv-SE"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lower torque </a:t>
            </a:r>
            <a:r>
              <a:rPr lang="en-US" sz="1200" b="1" i="0" u="none" strike="noStrike" kern="1200" baseline="0" dirty="0" smtClean="0">
                <a:solidFill>
                  <a:schemeClr val="tx1"/>
                </a:solidFill>
                <a:latin typeface="Arial" charset="0"/>
                <a:ea typeface="+mn-ea"/>
                <a:cs typeface="+mn-cs"/>
              </a:rPr>
              <a:t>(15Ncm) </a:t>
            </a:r>
            <a:r>
              <a:rPr lang="en-US" sz="1200" b="0" i="0" u="none" strike="noStrike" kern="1200" baseline="0" dirty="0" smtClean="0">
                <a:solidFill>
                  <a:schemeClr val="tx1"/>
                </a:solidFill>
                <a:latin typeface="Arial" charset="0"/>
                <a:ea typeface="+mn-ea"/>
                <a:cs typeface="+mn-cs"/>
              </a:rPr>
              <a:t>is also applied on the restorative level for the bridge screws.</a:t>
            </a:r>
            <a:endParaRPr lang="en-US" dirty="0"/>
          </a:p>
        </p:txBody>
      </p:sp>
      <p:sp>
        <p:nvSpPr>
          <p:cNvPr id="4" name="Slide Number Placeholder 3"/>
          <p:cNvSpPr>
            <a:spLocks noGrp="1"/>
          </p:cNvSpPr>
          <p:nvPr>
            <p:ph type="sldNum" sz="quarter" idx="10"/>
          </p:nvPr>
        </p:nvSpPr>
        <p:spPr/>
        <p:txBody>
          <a:bodyPr/>
          <a:lstStyle/>
          <a:p>
            <a:pPr>
              <a:defRPr/>
            </a:pPr>
            <a:fld id="{91294C48-FC0D-4E4D-A7A3-D8C91E7D2169}" type="slidenum">
              <a:rPr lang="en-US" smtClean="0"/>
              <a:pPr>
                <a:defRPr/>
              </a:pPr>
              <a:t>10</a:t>
            </a:fld>
            <a:endParaRPr lang="en-US"/>
          </a:p>
        </p:txBody>
      </p:sp>
    </p:spTree>
    <p:extLst>
      <p:ext uri="{BB962C8B-B14F-4D97-AF65-F5344CB8AC3E}">
        <p14:creationId xmlns:p14="http://schemas.microsoft.com/office/powerpoint/2010/main" val="180877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6"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61775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C">
    <p:bg>
      <p:bgPr>
        <a:solidFill>
          <a:schemeClr val="tx2"/>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403785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D - System">
    <p:bg>
      <p:bgPr>
        <a:solidFill>
          <a:schemeClr val="tx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5" hasCustomPrompt="1"/>
          </p:nvPr>
        </p:nvSpPr>
        <p:spPr>
          <a:xfrm>
            <a:off x="312738" y="1806576"/>
            <a:ext cx="11646651" cy="760162"/>
          </a:xfrm>
        </p:spPr>
        <p:txBody>
          <a:bodyPr/>
          <a:lstStyle>
            <a:lvl1pPr marL="0" indent="0">
              <a:buNone/>
              <a:defRPr sz="4400">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section title</a:t>
            </a:r>
            <a:endParaRPr lang="en-US" dirty="0"/>
          </a:p>
        </p:txBody>
      </p:sp>
      <p:sp>
        <p:nvSpPr>
          <p:cNvPr id="9" name="Text Placeholder 5"/>
          <p:cNvSpPr>
            <a:spLocks noGrp="1"/>
          </p:cNvSpPr>
          <p:nvPr>
            <p:ph type="body" sz="quarter" idx="16" hasCustomPrompt="1"/>
          </p:nvPr>
        </p:nvSpPr>
        <p:spPr>
          <a:xfrm>
            <a:off x="312822" y="555626"/>
            <a:ext cx="11646651" cy="760162"/>
          </a:xfrm>
        </p:spPr>
        <p:txBody>
          <a:bodyPr/>
          <a:lstStyle>
            <a:lvl1pPr marL="0" indent="0">
              <a:buNone/>
              <a:defRPr sz="3200" b="1">
                <a:solidFill>
                  <a:schemeClr val="bg1"/>
                </a:solidFill>
              </a:defRPr>
            </a:lvl1pPr>
            <a:lvl2pPr marL="236537" indent="0">
              <a:buNone/>
              <a:defRPr sz="4400">
                <a:solidFill>
                  <a:schemeClr val="bg1"/>
                </a:solidFill>
              </a:defRPr>
            </a:lvl2pPr>
            <a:lvl3pPr marL="457200" indent="0">
              <a:buNone/>
              <a:defRPr sz="4400">
                <a:solidFill>
                  <a:schemeClr val="bg1"/>
                </a:solidFill>
              </a:defRPr>
            </a:lvl3pPr>
            <a:lvl4pPr marL="693737" indent="0">
              <a:buNone/>
              <a:defRPr sz="4400">
                <a:solidFill>
                  <a:schemeClr val="bg1"/>
                </a:solidFill>
              </a:defRPr>
            </a:lvl4pPr>
            <a:lvl5pPr marL="693737" indent="0">
              <a:buNone/>
              <a:defRPr sz="4400">
                <a:solidFill>
                  <a:schemeClr val="bg1"/>
                </a:solidFill>
              </a:defRPr>
            </a:lvl5pPr>
          </a:lstStyle>
          <a:p>
            <a:pPr lvl="0"/>
            <a:r>
              <a:rPr lang="en-US" dirty="0" smtClean="0"/>
              <a:t>Click to insert product name</a:t>
            </a:r>
            <a:endParaRPr lang="en-US" dirty="0"/>
          </a:p>
        </p:txBody>
      </p:sp>
    </p:spTree>
    <p:extLst>
      <p:ext uri="{BB962C8B-B14F-4D97-AF65-F5344CB8AC3E}">
        <p14:creationId xmlns:p14="http://schemas.microsoft.com/office/powerpoint/2010/main" val="186788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Image">
    <p:bg>
      <p:bgPr>
        <a:solidFill>
          <a:schemeClr val="accent2"/>
        </a:solidFill>
        <a:effectLst/>
      </p:bgPr>
    </p:bg>
    <p:spTree>
      <p:nvGrpSpPr>
        <p:cNvPr id="1" name=""/>
        <p:cNvGrpSpPr/>
        <p:nvPr/>
      </p:nvGrpSpPr>
      <p:grpSpPr>
        <a:xfrm>
          <a:off x="0" y="0"/>
          <a:ext cx="0" cy="0"/>
          <a:chOff x="0" y="0"/>
          <a:chExt cx="0" cy="0"/>
        </a:xfrm>
      </p:grpSpPr>
      <p:sp>
        <p:nvSpPr>
          <p:cNvPr id="7" name="Pladsholder til billede 11"/>
          <p:cNvSpPr>
            <a:spLocks noGrp="1"/>
          </p:cNvSpPr>
          <p:nvPr>
            <p:ph type="pic" sz="quarter" idx="14" hasCustomPrompt="1"/>
          </p:nvPr>
        </p:nvSpPr>
        <p:spPr>
          <a:xfrm>
            <a:off x="1"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8" name="Title 1"/>
          <p:cNvSpPr>
            <a:spLocks noGrp="1"/>
          </p:cNvSpPr>
          <p:nvPr>
            <p:ph type="title" hasCustomPrompt="1"/>
          </p:nvPr>
        </p:nvSpPr>
        <p:spPr>
          <a:xfrm>
            <a:off x="330200" y="559229"/>
            <a:ext cx="9566837" cy="2052768"/>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
        <p:nvSpPr>
          <p:cNvPr id="2" name="Rektangel 1"/>
          <p:cNvSpPr/>
          <p:nvPr userDrawn="1"/>
        </p:nvSpPr>
        <p:spPr>
          <a:xfrm>
            <a:off x="9370165" y="5861278"/>
            <a:ext cx="2821836" cy="569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Tree>
    <p:extLst>
      <p:ext uri="{BB962C8B-B14F-4D97-AF65-F5344CB8AC3E}">
        <p14:creationId xmlns:p14="http://schemas.microsoft.com/office/powerpoint/2010/main" val="898887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A">
    <p:bg>
      <p:bgPr>
        <a:gradFill flip="none" rotWithShape="1">
          <a:gsLst>
            <a:gs pos="0">
              <a:schemeClr val="bg2"/>
            </a:gs>
            <a:gs pos="21000">
              <a:schemeClr val="bg2"/>
            </a:gs>
            <a:gs pos="100000">
              <a:schemeClr val="bg2"/>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30201" y="555625"/>
            <a:ext cx="3640668" cy="3795913"/>
          </a:xfrm>
          <a:noFill/>
        </p:spPr>
        <p:txBody>
          <a:bodyPr vert="horz" lIns="0" tIns="0" rIns="0" bIns="0" rtlCol="0" anchor="t" anchorCtr="0">
            <a:noAutofit/>
          </a:bodyPr>
          <a:lstStyle>
            <a:lvl1pPr>
              <a:defRPr lang="da-DK" sz="2000" b="0" dirty="0">
                <a:solidFill>
                  <a:schemeClr val="tx2"/>
                </a:solidFill>
              </a:defRPr>
            </a:lvl1pPr>
          </a:lstStyle>
          <a:p>
            <a:r>
              <a:rPr lang="en-US" smtClean="0"/>
              <a:t>Click to edit Master title style</a:t>
            </a:r>
            <a:endParaRPr lang="en-GB" dirty="0" smtClean="0"/>
          </a:p>
        </p:txBody>
      </p:sp>
    </p:spTree>
    <p:extLst>
      <p:ext uri="{BB962C8B-B14F-4D97-AF65-F5344CB8AC3E}">
        <p14:creationId xmlns:p14="http://schemas.microsoft.com/office/powerpoint/2010/main" val="7194695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48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5419792"/>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14" name="Title 1"/>
          <p:cNvSpPr>
            <a:spLocks noGrp="1"/>
          </p:cNvSpPr>
          <p:nvPr>
            <p:ph type="ctrTitle"/>
          </p:nvPr>
        </p:nvSpPr>
        <p:spPr>
          <a:xfrm>
            <a:off x="330200" y="2094357"/>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9864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grpSp>
        <p:nvGrpSpPr>
          <p:cNvPr id="3" name="Gruppe 2"/>
          <p:cNvGrpSpPr/>
          <p:nvPr userDrawn="1"/>
        </p:nvGrpSpPr>
        <p:grpSpPr>
          <a:xfrm>
            <a:off x="-27279783" y="-3540034"/>
            <a:ext cx="39478305" cy="3113045"/>
            <a:chOff x="0" y="-1705702"/>
            <a:chExt cx="12192000" cy="961395"/>
          </a:xfrm>
        </p:grpSpPr>
        <p:pic>
          <p:nvPicPr>
            <p:cNvPr id="18" name="Billed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00" y="-1535009"/>
              <a:ext cx="11530013" cy="91494"/>
            </a:xfrm>
            <a:prstGeom prst="rect">
              <a:avLst/>
            </a:prstGeom>
          </p:spPr>
        </p:pic>
        <p:pic>
          <p:nvPicPr>
            <p:cNvPr id="19" name="Billede 18"/>
            <p:cNvPicPr>
              <a:picLocks noChangeAspect="1"/>
            </p:cNvPicPr>
            <p:nvPr userDrawn="1"/>
          </p:nvPicPr>
          <p:blipFill>
            <a:blip r:embed="rId3" cstate="print">
              <a:lum bright="100000"/>
              <a:extLst>
                <a:ext uri="{28A0092B-C50C-407E-A947-70E740481C1C}">
                  <a14:useLocalDpi xmlns:a14="http://schemas.microsoft.com/office/drawing/2010/main" val="0"/>
                </a:ext>
              </a:extLst>
            </a:blip>
            <a:stretch>
              <a:fillRect/>
            </a:stretch>
          </p:blipFill>
          <p:spPr>
            <a:xfrm>
              <a:off x="10384221" y="-1214074"/>
              <a:ext cx="1505262" cy="427995"/>
            </a:xfrm>
            <a:prstGeom prst="rect">
              <a:avLst/>
            </a:prstGeom>
          </p:spPr>
        </p:pic>
        <p:sp>
          <p:nvSpPr>
            <p:cNvPr id="2" name="Rektangel 1"/>
            <p:cNvSpPr/>
            <p:nvPr userDrawn="1"/>
          </p:nvSpPr>
          <p:spPr>
            <a:xfrm>
              <a:off x="0" y="-1705702"/>
              <a:ext cx="12192000" cy="961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smtClean="0"/>
            </a:p>
          </p:txBody>
        </p:sp>
      </p:grpSp>
    </p:spTree>
    <p:extLst>
      <p:ext uri="{BB962C8B-B14F-4D97-AF65-F5344CB8AC3E}">
        <p14:creationId xmlns:p14="http://schemas.microsoft.com/office/powerpoint/2010/main" val="364553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D">
    <p:spTree>
      <p:nvGrpSpPr>
        <p:cNvPr id="1" name=""/>
        <p:cNvGrpSpPr/>
        <p:nvPr/>
      </p:nvGrpSpPr>
      <p:grpSpPr>
        <a:xfrm>
          <a:off x="0" y="0"/>
          <a:ext cx="0" cy="0"/>
          <a:chOff x="0" y="0"/>
          <a:chExt cx="0" cy="0"/>
        </a:xfrm>
      </p:grpSpPr>
      <p:sp>
        <p:nvSpPr>
          <p:cNvPr id="12" name="Pladsholder til billede 11"/>
          <p:cNvSpPr>
            <a:spLocks noGrp="1"/>
          </p:cNvSpPr>
          <p:nvPr>
            <p:ph type="pic" sz="quarter" idx="14" hasCustomPrompt="1"/>
          </p:nvPr>
        </p:nvSpPr>
        <p:spPr>
          <a:xfrm>
            <a:off x="0" y="0"/>
            <a:ext cx="12192000" cy="6858000"/>
          </a:xfrm>
          <a:solidFill>
            <a:schemeClr val="bg2"/>
          </a:solidFill>
        </p:spPr>
        <p:txBody>
          <a:bodyPr anchor="ctr" anchorCtr="0"/>
          <a:lstStyle>
            <a:lvl1pPr marL="0" indent="0" algn="ctr">
              <a:buNone/>
              <a:defRPr sz="1600" baseline="0"/>
            </a:lvl1pPr>
          </a:lstStyle>
          <a:p>
            <a:r>
              <a:rPr lang="en-GB" dirty="0" smtClean="0"/>
              <a:t>Click on the icon to insert a picture</a:t>
            </a:r>
            <a:endParaRPr lang="en-GB" dirty="0"/>
          </a:p>
        </p:txBody>
      </p:sp>
      <p:sp>
        <p:nvSpPr>
          <p:cNvPr id="15" name="Rektangel 14"/>
          <p:cNvSpPr/>
          <p:nvPr userDrawn="1"/>
        </p:nvSpPr>
        <p:spPr>
          <a:xfrm>
            <a:off x="8576442" y="-10886"/>
            <a:ext cx="3615559" cy="1124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smtClean="0"/>
          </a:p>
        </p:txBody>
      </p:sp>
      <p:sp>
        <p:nvSpPr>
          <p:cNvPr id="20" name="Title 1"/>
          <p:cNvSpPr>
            <a:spLocks noGrp="1"/>
          </p:cNvSpPr>
          <p:nvPr>
            <p:ph type="ctrTitle"/>
          </p:nvPr>
        </p:nvSpPr>
        <p:spPr>
          <a:xfrm>
            <a:off x="330200" y="2813461"/>
            <a:ext cx="4862400" cy="1231078"/>
          </a:xfrm>
          <a:noFill/>
        </p:spPr>
        <p:txBody>
          <a:bodyPr lIns="0" tIns="0" rIns="0" bIns="0" anchor="ctr" anchorCtr="0"/>
          <a:lstStyle>
            <a:lvl1pPr algn="l">
              <a:defRPr sz="2800" b="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405699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1200" y="555626"/>
            <a:ext cx="11529599" cy="1001712"/>
          </a:xfrm>
        </p:spPr>
        <p:txBody>
          <a:bodyPr/>
          <a:lstStyle>
            <a:lvl1pPr>
              <a:defRPr baseline="0"/>
            </a:lvl1pPr>
          </a:lstStyle>
          <a:p>
            <a:r>
              <a:rPr lang="en-GB" dirty="0" smtClean="0"/>
              <a:t>Agenda/Program</a:t>
            </a:r>
            <a:endParaRPr lang="en-GB" dirty="0"/>
          </a:p>
        </p:txBody>
      </p:sp>
      <p:sp>
        <p:nvSpPr>
          <p:cNvPr id="3" name="Content Placeholder 2"/>
          <p:cNvSpPr>
            <a:spLocks noGrp="1"/>
          </p:cNvSpPr>
          <p:nvPr>
            <p:ph sz="half" idx="1" hasCustomPrompt="1"/>
          </p:nvPr>
        </p:nvSpPr>
        <p:spPr>
          <a:xfrm>
            <a:off x="331200" y="1584995"/>
            <a:ext cx="11529599" cy="3943350"/>
          </a:xfrm>
        </p:spPr>
        <p:txBody>
          <a:bodyPr/>
          <a:lstStyle>
            <a:lvl1pPr marL="0" indent="0">
              <a:buNone/>
              <a:defRPr/>
            </a:lvl1pPr>
          </a:lstStyle>
          <a:p>
            <a:r>
              <a:rPr lang="en-GB" dirty="0" smtClean="0"/>
              <a:t>Click to edit</a:t>
            </a:r>
            <a:endParaRPr lang="en-GB" dirty="0"/>
          </a:p>
        </p:txBody>
      </p:sp>
    </p:spTree>
    <p:extLst>
      <p:ext uri="{BB962C8B-B14F-4D97-AF65-F5344CB8AC3E}">
        <p14:creationId xmlns:p14="http://schemas.microsoft.com/office/powerpoint/2010/main" val="3995587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Click to edit</a:t>
            </a:r>
            <a:endParaRPr lang="en-GB" dirty="0"/>
          </a:p>
        </p:txBody>
      </p:sp>
      <p:sp>
        <p:nvSpPr>
          <p:cNvPr id="3" name="Content Placeholder 2"/>
          <p:cNvSpPr>
            <a:spLocks noGrp="1"/>
          </p:cNvSpPr>
          <p:nvPr>
            <p:ph sz="half" idx="1" hasCustomPrompt="1"/>
          </p:nvPr>
        </p:nvSpPr>
        <p:spPr>
          <a:xfrm>
            <a:off x="330201" y="1584995"/>
            <a:ext cx="11530011" cy="3943350"/>
          </a:xfrm>
        </p:spPr>
        <p:txBody>
          <a:bodyPr/>
          <a:lstStyle>
            <a:lvl2pPr>
              <a:defRPr/>
            </a:lvl2pPr>
            <a:lvl3pPr>
              <a:defRPr/>
            </a:lvl3pPr>
            <a:lvl4pPr>
              <a:defRPr baseline="0"/>
            </a:lvl4p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48948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hasCustomPrompt="1"/>
          </p:nvPr>
        </p:nvSpPr>
        <p:spPr>
          <a:xfrm>
            <a:off x="330201" y="1576974"/>
            <a:ext cx="5621337"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
        <p:nvSpPr>
          <p:cNvPr id="4" name="Content Placeholder 3"/>
          <p:cNvSpPr>
            <a:spLocks noGrp="1"/>
          </p:cNvSpPr>
          <p:nvPr>
            <p:ph sz="half" idx="2" hasCustomPrompt="1"/>
          </p:nvPr>
        </p:nvSpPr>
        <p:spPr>
          <a:xfrm>
            <a:off x="6240463" y="1576974"/>
            <a:ext cx="5619749" cy="3943350"/>
          </a:xfrm>
        </p:spPr>
        <p:txBody>
          <a:bodyPr/>
          <a:lstStyle/>
          <a:p>
            <a:r>
              <a:rPr lang="en-GB" dirty="0" smtClean="0"/>
              <a:t>Click to edit</a:t>
            </a:r>
          </a:p>
          <a:p>
            <a:pPr lvl="1"/>
            <a:r>
              <a:rPr lang="en-GB" dirty="0" smtClean="0"/>
              <a:t>Click to edit</a:t>
            </a:r>
          </a:p>
          <a:p>
            <a:pPr lvl="2"/>
            <a:r>
              <a:rPr lang="en-GB" dirty="0" smtClean="0"/>
              <a:t>Click to edit</a:t>
            </a:r>
          </a:p>
          <a:p>
            <a:pPr lvl="3"/>
            <a:r>
              <a:rPr lang="en-GB" dirty="0" smtClean="0"/>
              <a:t>Click to edit</a:t>
            </a:r>
          </a:p>
        </p:txBody>
      </p:sp>
    </p:spTree>
    <p:extLst>
      <p:ext uri="{BB962C8B-B14F-4D97-AF65-F5344CB8AC3E}">
        <p14:creationId xmlns:p14="http://schemas.microsoft.com/office/powerpoint/2010/main" val="131716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rgbClr val="FFFFFF"/>
                </a:solidFill>
              </a:defRPr>
            </a:lvl1pPr>
          </a:lstStyle>
          <a:p>
            <a:r>
              <a:rPr lang="en-GB" dirty="0" smtClean="0"/>
              <a:t>Click to edit</a:t>
            </a:r>
          </a:p>
        </p:txBody>
      </p:sp>
    </p:spTree>
    <p:extLst>
      <p:ext uri="{BB962C8B-B14F-4D97-AF65-F5344CB8AC3E}">
        <p14:creationId xmlns:p14="http://schemas.microsoft.com/office/powerpoint/2010/main" val="158661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B">
    <p:bg>
      <p:bgPr>
        <a:solidFill>
          <a:schemeClr val="accent1"/>
        </a:solidFill>
        <a:effectLst/>
      </p:bgPr>
    </p:bg>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330200" y="555625"/>
            <a:ext cx="9566837" cy="3795913"/>
          </a:xfrm>
          <a:noFill/>
        </p:spPr>
        <p:txBody>
          <a:bodyPr vert="horz" lIns="0" tIns="0" rIns="0" bIns="0" rtlCol="0" anchor="t" anchorCtr="0">
            <a:noAutofit/>
          </a:bodyPr>
          <a:lstStyle>
            <a:lvl1pPr>
              <a:defRPr lang="da-DK" sz="4800" b="0" dirty="0">
                <a:solidFill>
                  <a:schemeClr val="bg1"/>
                </a:solidFill>
              </a:defRPr>
            </a:lvl1pPr>
          </a:lstStyle>
          <a:p>
            <a:r>
              <a:rPr lang="en-GB" dirty="0" smtClean="0"/>
              <a:t>Click to edit</a:t>
            </a:r>
          </a:p>
        </p:txBody>
      </p:sp>
    </p:spTree>
    <p:extLst>
      <p:ext uri="{BB962C8B-B14F-4D97-AF65-F5344CB8AC3E}">
        <p14:creationId xmlns:p14="http://schemas.microsoft.com/office/powerpoint/2010/main" val="266470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0201" y="555626"/>
            <a:ext cx="11530012" cy="1001712"/>
          </a:xfrm>
          <a:prstGeom prst="rect">
            <a:avLst/>
          </a:prstGeom>
        </p:spPr>
        <p:txBody>
          <a:bodyPr vert="horz" lIns="0" tIns="0" rIns="0" bIns="0" rtlCol="0" anchor="t" anchorCtr="0">
            <a:noAutofit/>
          </a:bodyPr>
          <a:lstStyle/>
          <a:p>
            <a:r>
              <a:rPr lang="da-DK" dirty="0" err="1" smtClean="0"/>
              <a:t>Click</a:t>
            </a:r>
            <a:r>
              <a:rPr lang="da-DK" dirty="0" smtClean="0"/>
              <a:t> to </a:t>
            </a:r>
            <a:r>
              <a:rPr lang="da-DK" dirty="0" err="1" smtClean="0"/>
              <a:t>edit</a:t>
            </a:r>
            <a:r>
              <a:rPr lang="da-DK" dirty="0" smtClean="0"/>
              <a:t> master</a:t>
            </a:r>
            <a:endParaRPr lang="en-GB" dirty="0"/>
          </a:p>
        </p:txBody>
      </p:sp>
      <p:sp>
        <p:nvSpPr>
          <p:cNvPr id="3" name="Text Placeholder 2"/>
          <p:cNvSpPr>
            <a:spLocks noGrp="1"/>
          </p:cNvSpPr>
          <p:nvPr>
            <p:ph type="body" idx="1"/>
          </p:nvPr>
        </p:nvSpPr>
        <p:spPr>
          <a:xfrm>
            <a:off x="330201" y="1620667"/>
            <a:ext cx="11530012" cy="3943350"/>
          </a:xfrm>
          <a:prstGeom prst="rect">
            <a:avLst/>
          </a:prstGeom>
        </p:spPr>
        <p:txBody>
          <a:bodyPr vert="horz" lIns="0" tIns="0" rIns="0" bIns="0" rtlCol="0">
            <a:noAutofit/>
          </a:bodyPr>
          <a:lstStyle/>
          <a:p>
            <a:pPr lvl="0"/>
            <a:r>
              <a:rPr lang="da-DK" dirty="0" err="1" smtClean="0"/>
              <a:t>Click</a:t>
            </a:r>
            <a:r>
              <a:rPr lang="da-DK" dirty="0" smtClean="0"/>
              <a:t> to </a:t>
            </a:r>
            <a:r>
              <a:rPr lang="da-DK" dirty="0" err="1" smtClean="0"/>
              <a:t>edit</a:t>
            </a:r>
            <a:r>
              <a:rPr lang="da-DK" dirty="0" smtClean="0"/>
              <a:t> master </a:t>
            </a:r>
            <a:r>
              <a:rPr lang="da-DK" dirty="0" err="1" smtClean="0"/>
              <a:t>level</a:t>
            </a:r>
            <a:r>
              <a:rPr lang="da-DK" dirty="0" smtClean="0"/>
              <a:t> A</a:t>
            </a:r>
          </a:p>
          <a:p>
            <a:pPr lvl="1"/>
            <a:r>
              <a:rPr lang="da-DK" dirty="0" smtClean="0"/>
              <a:t>Level B</a:t>
            </a:r>
          </a:p>
          <a:p>
            <a:pPr lvl="2"/>
            <a:r>
              <a:rPr lang="da-DK" dirty="0" smtClean="0"/>
              <a:t>Level C</a:t>
            </a:r>
          </a:p>
          <a:p>
            <a:pPr lvl="3"/>
            <a:r>
              <a:rPr lang="da-DK" dirty="0" smtClean="0"/>
              <a:t>Level D</a:t>
            </a:r>
          </a:p>
          <a:p>
            <a:pPr lvl="4"/>
            <a:r>
              <a:rPr lang="da-DK" dirty="0" smtClean="0"/>
              <a:t>Level E</a:t>
            </a:r>
          </a:p>
          <a:p>
            <a:pPr lvl="5"/>
            <a:r>
              <a:rPr lang="da-DK" dirty="0" smtClean="0"/>
              <a:t>Level F</a:t>
            </a:r>
          </a:p>
          <a:p>
            <a:pPr lvl="6"/>
            <a:r>
              <a:rPr lang="da-DK" dirty="0" smtClean="0"/>
              <a:t>Level G</a:t>
            </a:r>
          </a:p>
          <a:p>
            <a:pPr lvl="7"/>
            <a:r>
              <a:rPr lang="da-DK" dirty="0" smtClean="0"/>
              <a:t>Level H</a:t>
            </a:r>
          </a:p>
          <a:p>
            <a:pPr lvl="8"/>
            <a:r>
              <a:rPr lang="da-DK" dirty="0" smtClean="0"/>
              <a:t>Level I</a:t>
            </a:r>
            <a:endParaRPr lang="en-GB" dirty="0"/>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66" r:id="rId5"/>
    <p:sldLayoutId id="2147483663" r:id="rId6"/>
    <p:sldLayoutId id="2147483664" r:id="rId7"/>
    <p:sldLayoutId id="2147483661" r:id="rId8"/>
    <p:sldLayoutId id="2147483662" r:id="rId9"/>
    <p:sldLayoutId id="2147483669" r:id="rId10"/>
    <p:sldLayoutId id="2147483682" r:id="rId11"/>
    <p:sldLayoutId id="2147483675" r:id="rId12"/>
    <p:sldLayoutId id="2147483668" r:id="rId13"/>
    <p:sldLayoutId id="2147483683" r:id="rId14"/>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8" userDrawn="1">
          <p15:clr>
            <a:srgbClr val="F26B43"/>
          </p15:clr>
        </p15:guide>
        <p15:guide id="2" pos="7471" userDrawn="1">
          <p15:clr>
            <a:srgbClr val="F26B43"/>
          </p15:clr>
        </p15:guide>
        <p15:guide id="3" orient="horz" pos="350" userDrawn="1">
          <p15:clr>
            <a:srgbClr val="F26B43"/>
          </p15:clr>
        </p15:guide>
        <p15:guide id="4" orient="horz" pos="981" userDrawn="1">
          <p15:clr>
            <a:srgbClr val="F26B43"/>
          </p15:clr>
        </p15:guide>
        <p15:guide id="5" pos="3749" userDrawn="1">
          <p15:clr>
            <a:srgbClr val="F26B43"/>
          </p15:clr>
        </p15:guide>
        <p15:guide id="6" orient="horz" pos="1150" userDrawn="1">
          <p15:clr>
            <a:srgbClr val="F26B43"/>
          </p15:clr>
        </p15:guide>
        <p15:guide id="7" orient="horz" pos="3634" userDrawn="1">
          <p15:clr>
            <a:srgbClr val="F26B43"/>
          </p15:clr>
        </p15:guide>
        <p15:guide id="8" pos="3931" userDrawn="1">
          <p15:clr>
            <a:srgbClr val="F26B43"/>
          </p15:clr>
        </p15:guide>
        <p15:guide id="9" pos="74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0.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5.png"/><Relationship Id="rId11" Type="http://schemas.openxmlformats.org/officeDocument/2006/relationships/image" Target="../media/image7.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19.png"/></Relationships>
</file>

<file path=ppt/slides/_rels/slide1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22.png"/><Relationship Id="rId5" Type="http://schemas.openxmlformats.org/officeDocument/2006/relationships/image" Target="../media/image13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22.png"/><Relationship Id="rId7" Type="http://schemas.openxmlformats.org/officeDocument/2006/relationships/image" Target="../media/image14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5.png"/><Relationship Id="rId4" Type="http://schemas.openxmlformats.org/officeDocument/2006/relationships/image" Target="../media/image144.tif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46.png"/><Relationship Id="rId5" Type="http://schemas.openxmlformats.org/officeDocument/2006/relationships/image" Target="../media/image12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22.png"/><Relationship Id="rId7" Type="http://schemas.openxmlformats.org/officeDocument/2006/relationships/image" Target="../media/image13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48.png"/><Relationship Id="rId4" Type="http://schemas.openxmlformats.org/officeDocument/2006/relationships/image" Target="../media/image147.png"/></Relationships>
</file>

<file path=ppt/slides/_rels/slide2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2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25.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6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64.jpg"/><Relationship Id="rId5" Type="http://schemas.openxmlformats.org/officeDocument/2006/relationships/image" Target="../media/image9.png"/><Relationship Id="rId4" Type="http://schemas.openxmlformats.org/officeDocument/2006/relationships/image" Target="../media/image163.png"/></Relationships>
</file>

<file path=ppt/slides/_rels/slide28.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8.jp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67.jpg"/><Relationship Id="rId5" Type="http://schemas.openxmlformats.org/officeDocument/2006/relationships/image" Target="../media/image166.jpg"/><Relationship Id="rId4" Type="http://schemas.openxmlformats.org/officeDocument/2006/relationships/image" Target="../media/image165.jpg"/></Relationships>
</file>

<file path=ppt/slides/_rels/slide2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72.png"/><Relationship Id="rId11" Type="http://schemas.openxmlformats.org/officeDocument/2006/relationships/image" Target="../media/image162.png"/><Relationship Id="rId5" Type="http://schemas.openxmlformats.org/officeDocument/2006/relationships/image" Target="../media/image171.png"/><Relationship Id="rId10" Type="http://schemas.openxmlformats.org/officeDocument/2006/relationships/image" Target="../media/image175.png"/><Relationship Id="rId4" Type="http://schemas.openxmlformats.org/officeDocument/2006/relationships/image" Target="../media/image170.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62.png"/><Relationship Id="rId5" Type="http://schemas.openxmlformats.org/officeDocument/2006/relationships/image" Target="../media/image180.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83.png"/><Relationship Id="rId4" Type="http://schemas.openxmlformats.org/officeDocument/2006/relationships/image" Target="../media/image182.png"/></Relationships>
</file>

<file path=ppt/slides/_rels/slide3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86.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image" Target="../media/image193.jpg"/><Relationship Id="rId3" Type="http://schemas.openxmlformats.org/officeDocument/2006/relationships/image" Target="../media/image188.jpg"/><Relationship Id="rId7" Type="http://schemas.openxmlformats.org/officeDocument/2006/relationships/image" Target="../media/image192.jpg"/><Relationship Id="rId12" Type="http://schemas.openxmlformats.org/officeDocument/2006/relationships/image" Target="../media/image197.png"/><Relationship Id="rId2" Type="http://schemas.openxmlformats.org/officeDocument/2006/relationships/image" Target="../media/image187.jpg"/><Relationship Id="rId1" Type="http://schemas.openxmlformats.org/officeDocument/2006/relationships/slideLayout" Target="../slideLayouts/slideLayout14.xml"/><Relationship Id="rId6" Type="http://schemas.openxmlformats.org/officeDocument/2006/relationships/image" Target="../media/image191.jpg"/><Relationship Id="rId11" Type="http://schemas.openxmlformats.org/officeDocument/2006/relationships/image" Target="../media/image196.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jpg"/></Relationships>
</file>

<file path=ppt/slides/_rels/slide3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8.jpeg"/><Relationship Id="rId7" Type="http://schemas.openxmlformats.org/officeDocument/2006/relationships/image" Target="../media/image201.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200.png"/><Relationship Id="rId4" Type="http://schemas.openxmlformats.org/officeDocument/2006/relationships/image" Target="../media/image199.jpeg"/><Relationship Id="rId9" Type="http://schemas.openxmlformats.org/officeDocument/2006/relationships/image" Target="../media/image203.png"/></Relationships>
</file>

<file path=ppt/slides/_rels/slide38.xml.rels><?xml version="1.0" encoding="UTF-8" standalone="yes"?>
<Relationships xmlns="http://schemas.openxmlformats.org/package/2006/relationships"><Relationship Id="rId8" Type="http://schemas.openxmlformats.org/officeDocument/2006/relationships/image" Target="../media/image210.jpg"/><Relationship Id="rId13" Type="http://schemas.openxmlformats.org/officeDocument/2006/relationships/image" Target="../media/image215.png"/><Relationship Id="rId3" Type="http://schemas.openxmlformats.org/officeDocument/2006/relationships/image" Target="../media/image205.jpg"/><Relationship Id="rId7" Type="http://schemas.openxmlformats.org/officeDocument/2006/relationships/image" Target="../media/image209.jpg"/><Relationship Id="rId12" Type="http://schemas.openxmlformats.org/officeDocument/2006/relationships/image" Target="../media/image214.png"/><Relationship Id="rId2" Type="http://schemas.openxmlformats.org/officeDocument/2006/relationships/image" Target="../media/image204.jpg"/><Relationship Id="rId1" Type="http://schemas.openxmlformats.org/officeDocument/2006/relationships/slideLayout" Target="../slideLayouts/slideLayout14.xml"/><Relationship Id="rId6" Type="http://schemas.openxmlformats.org/officeDocument/2006/relationships/image" Target="../media/image208.jp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jpg"/><Relationship Id="rId4" Type="http://schemas.openxmlformats.org/officeDocument/2006/relationships/image" Target="../media/image206.png"/><Relationship Id="rId9" Type="http://schemas.openxmlformats.org/officeDocument/2006/relationships/image" Target="../media/image211.jpg"/></Relationships>
</file>

<file path=ppt/slides/_rels/slide39.xml.rels><?xml version="1.0" encoding="UTF-8" standalone="yes"?>
<Relationships xmlns="http://schemas.openxmlformats.org/package/2006/relationships"><Relationship Id="rId8" Type="http://schemas.openxmlformats.org/officeDocument/2006/relationships/image" Target="../media/image216.jpg"/><Relationship Id="rId3" Type="http://schemas.openxmlformats.org/officeDocument/2006/relationships/image" Target="../media/image211.jpg"/><Relationship Id="rId7" Type="http://schemas.openxmlformats.org/officeDocument/2006/relationships/image" Target="../media/image215.png"/><Relationship Id="rId12" Type="http://schemas.openxmlformats.org/officeDocument/2006/relationships/image" Target="../media/image220.jpg"/><Relationship Id="rId2" Type="http://schemas.openxmlformats.org/officeDocument/2006/relationships/image" Target="../media/image210.jpg"/><Relationship Id="rId1" Type="http://schemas.openxmlformats.org/officeDocument/2006/relationships/slideLayout" Target="../slideLayouts/slideLayout14.xml"/><Relationship Id="rId6" Type="http://schemas.openxmlformats.org/officeDocument/2006/relationships/image" Target="../media/image214.png"/><Relationship Id="rId11" Type="http://schemas.openxmlformats.org/officeDocument/2006/relationships/image" Target="../media/image219.png"/><Relationship Id="rId5" Type="http://schemas.openxmlformats.org/officeDocument/2006/relationships/image" Target="../media/image213.png"/><Relationship Id="rId10" Type="http://schemas.openxmlformats.org/officeDocument/2006/relationships/image" Target="../media/image218.jpg"/><Relationship Id="rId4" Type="http://schemas.openxmlformats.org/officeDocument/2006/relationships/image" Target="../media/image212.jpg"/><Relationship Id="rId9" Type="http://schemas.openxmlformats.org/officeDocument/2006/relationships/image" Target="../media/image217.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1.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41.xml.rels><?xml version="1.0" encoding="UTF-8" standalone="yes"?>
<Relationships xmlns="http://schemas.openxmlformats.org/package/2006/relationships"><Relationship Id="rId8" Type="http://schemas.openxmlformats.org/officeDocument/2006/relationships/image" Target="../media/image230.jpg"/><Relationship Id="rId13" Type="http://schemas.openxmlformats.org/officeDocument/2006/relationships/image" Target="../media/image235.jpg"/><Relationship Id="rId3" Type="http://schemas.openxmlformats.org/officeDocument/2006/relationships/image" Target="../media/image211.jpg"/><Relationship Id="rId7" Type="http://schemas.openxmlformats.org/officeDocument/2006/relationships/image" Target="../media/image229.jpg"/><Relationship Id="rId12" Type="http://schemas.openxmlformats.org/officeDocument/2006/relationships/image" Target="../media/image234.jpg"/><Relationship Id="rId2" Type="http://schemas.openxmlformats.org/officeDocument/2006/relationships/image" Target="../media/image210.jpg"/><Relationship Id="rId1" Type="http://schemas.openxmlformats.org/officeDocument/2006/relationships/slideLayout" Target="../slideLayouts/slideLayout14.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jpg"/><Relationship Id="rId10" Type="http://schemas.openxmlformats.org/officeDocument/2006/relationships/image" Target="../media/image232.jpg"/><Relationship Id="rId4" Type="http://schemas.openxmlformats.org/officeDocument/2006/relationships/image" Target="../media/image226.jpg"/><Relationship Id="rId9" Type="http://schemas.openxmlformats.org/officeDocument/2006/relationships/image" Target="../media/image231.jpg"/></Relationships>
</file>

<file path=ppt/slides/_rels/slide42.xml.rels><?xml version="1.0" encoding="UTF-8" standalone="yes"?>
<Relationships xmlns="http://schemas.openxmlformats.org/package/2006/relationships"><Relationship Id="rId8" Type="http://schemas.openxmlformats.org/officeDocument/2006/relationships/image" Target="../media/image236.jpg"/><Relationship Id="rId3" Type="http://schemas.openxmlformats.org/officeDocument/2006/relationships/image" Target="../media/image210.jpg"/><Relationship Id="rId7" Type="http://schemas.openxmlformats.org/officeDocument/2006/relationships/image" Target="../media/image228.png"/><Relationship Id="rId2" Type="http://schemas.openxmlformats.org/officeDocument/2006/relationships/image" Target="../media/image220.jpg"/><Relationship Id="rId1" Type="http://schemas.openxmlformats.org/officeDocument/2006/relationships/slideLayout" Target="../slideLayouts/slideLayout14.xml"/><Relationship Id="rId6" Type="http://schemas.openxmlformats.org/officeDocument/2006/relationships/image" Target="../media/image227.jpg"/><Relationship Id="rId11" Type="http://schemas.openxmlformats.org/officeDocument/2006/relationships/image" Target="../media/image239.png"/><Relationship Id="rId5" Type="http://schemas.openxmlformats.org/officeDocument/2006/relationships/image" Target="../media/image226.jpg"/><Relationship Id="rId10" Type="http://schemas.openxmlformats.org/officeDocument/2006/relationships/image" Target="../media/image238.png"/><Relationship Id="rId4" Type="http://schemas.openxmlformats.org/officeDocument/2006/relationships/image" Target="../media/image211.jpg"/><Relationship Id="rId9" Type="http://schemas.openxmlformats.org/officeDocument/2006/relationships/image" Target="../media/image23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 Id="rId9" Type="http://schemas.openxmlformats.org/officeDocument/2006/relationships/image" Target="../media/image246.png"/></Relationships>
</file>

<file path=ppt/slides/_rels/slide45.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4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14.png"/><Relationship Id="rId4" Type="http://schemas.openxmlformats.org/officeDocument/2006/relationships/image" Target="../media/image2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png"/><Relationship Id="rId21" Type="http://schemas.openxmlformats.org/officeDocument/2006/relationships/image" Target="../media/image44.png"/><Relationship Id="rId34" Type="http://schemas.openxmlformats.org/officeDocument/2006/relationships/image" Target="../media/image57.png"/><Relationship Id="rId42" Type="http://schemas.openxmlformats.org/officeDocument/2006/relationships/image" Target="../media/image65.png"/><Relationship Id="rId47" Type="http://schemas.openxmlformats.org/officeDocument/2006/relationships/image" Target="../media/image70.png"/><Relationship Id="rId50" Type="http://schemas.openxmlformats.org/officeDocument/2006/relationships/image" Target="../media/image73.png"/><Relationship Id="rId55" Type="http://schemas.openxmlformats.org/officeDocument/2006/relationships/image" Target="../media/image78.png"/><Relationship Id="rId63" Type="http://schemas.openxmlformats.org/officeDocument/2006/relationships/image" Target="../media/image86.png"/><Relationship Id="rId68" Type="http://schemas.openxmlformats.org/officeDocument/2006/relationships/image" Target="../media/image91.png"/><Relationship Id="rId76" Type="http://schemas.openxmlformats.org/officeDocument/2006/relationships/image" Target="../media/image99.png"/><Relationship Id="rId7" Type="http://schemas.openxmlformats.org/officeDocument/2006/relationships/image" Target="../media/image30.png"/><Relationship Id="rId71" Type="http://schemas.openxmlformats.org/officeDocument/2006/relationships/image" Target="../media/image94.png"/><Relationship Id="rId2" Type="http://schemas.openxmlformats.org/officeDocument/2006/relationships/notesSlide" Target="../notesSlides/notesSlide7.xml"/><Relationship Id="rId16" Type="http://schemas.openxmlformats.org/officeDocument/2006/relationships/image" Target="../media/image39.tiff"/><Relationship Id="rId29" Type="http://schemas.openxmlformats.org/officeDocument/2006/relationships/image" Target="../media/image52.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png"/><Relationship Id="rId45" Type="http://schemas.openxmlformats.org/officeDocument/2006/relationships/image" Target="../media/image68.png"/><Relationship Id="rId53" Type="http://schemas.openxmlformats.org/officeDocument/2006/relationships/image" Target="../media/image76.png"/><Relationship Id="rId58" Type="http://schemas.openxmlformats.org/officeDocument/2006/relationships/image" Target="../media/image81.png"/><Relationship Id="rId66" Type="http://schemas.openxmlformats.org/officeDocument/2006/relationships/image" Target="../media/image89.png"/><Relationship Id="rId74" Type="http://schemas.openxmlformats.org/officeDocument/2006/relationships/image" Target="../media/image97.png"/><Relationship Id="rId79" Type="http://schemas.openxmlformats.org/officeDocument/2006/relationships/image" Target="../media/image102.png"/><Relationship Id="rId5" Type="http://schemas.openxmlformats.org/officeDocument/2006/relationships/image" Target="../media/image28.png"/><Relationship Id="rId61" Type="http://schemas.openxmlformats.org/officeDocument/2006/relationships/image" Target="../media/image84.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4" Type="http://schemas.openxmlformats.org/officeDocument/2006/relationships/image" Target="../media/image67.png"/><Relationship Id="rId52" Type="http://schemas.openxmlformats.org/officeDocument/2006/relationships/image" Target="../media/image75.png"/><Relationship Id="rId60" Type="http://schemas.openxmlformats.org/officeDocument/2006/relationships/image" Target="../media/image83.png"/><Relationship Id="rId65" Type="http://schemas.openxmlformats.org/officeDocument/2006/relationships/image" Target="../media/image88.png"/><Relationship Id="rId73" Type="http://schemas.openxmlformats.org/officeDocument/2006/relationships/image" Target="../media/image96.png"/><Relationship Id="rId78" Type="http://schemas.openxmlformats.org/officeDocument/2006/relationships/image" Target="../media/image101.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43" Type="http://schemas.openxmlformats.org/officeDocument/2006/relationships/image" Target="../media/image66.png"/><Relationship Id="rId48" Type="http://schemas.openxmlformats.org/officeDocument/2006/relationships/image" Target="../media/image71.png"/><Relationship Id="rId56" Type="http://schemas.openxmlformats.org/officeDocument/2006/relationships/image" Target="../media/image79.png"/><Relationship Id="rId64" Type="http://schemas.openxmlformats.org/officeDocument/2006/relationships/image" Target="../media/image87.png"/><Relationship Id="rId69" Type="http://schemas.openxmlformats.org/officeDocument/2006/relationships/image" Target="../media/image92.png"/><Relationship Id="rId77" Type="http://schemas.openxmlformats.org/officeDocument/2006/relationships/image" Target="../media/image100.png"/><Relationship Id="rId8" Type="http://schemas.openxmlformats.org/officeDocument/2006/relationships/image" Target="../media/image31.png"/><Relationship Id="rId51" Type="http://schemas.openxmlformats.org/officeDocument/2006/relationships/image" Target="../media/image74.png"/><Relationship Id="rId72" Type="http://schemas.openxmlformats.org/officeDocument/2006/relationships/image" Target="../media/image95.png"/><Relationship Id="rId80" Type="http://schemas.openxmlformats.org/officeDocument/2006/relationships/image" Target="../media/image103.png"/><Relationship Id="rId3" Type="http://schemas.openxmlformats.org/officeDocument/2006/relationships/image" Target="../media/image12.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46" Type="http://schemas.openxmlformats.org/officeDocument/2006/relationships/image" Target="../media/image69.png"/><Relationship Id="rId59" Type="http://schemas.openxmlformats.org/officeDocument/2006/relationships/image" Target="../media/image82.png"/><Relationship Id="rId67" Type="http://schemas.openxmlformats.org/officeDocument/2006/relationships/image" Target="../media/image90.png"/><Relationship Id="rId20" Type="http://schemas.openxmlformats.org/officeDocument/2006/relationships/image" Target="../media/image43.png"/><Relationship Id="rId41" Type="http://schemas.openxmlformats.org/officeDocument/2006/relationships/image" Target="../media/image64.png"/><Relationship Id="rId54" Type="http://schemas.openxmlformats.org/officeDocument/2006/relationships/image" Target="../media/image77.png"/><Relationship Id="rId62" Type="http://schemas.openxmlformats.org/officeDocument/2006/relationships/image" Target="../media/image85.png"/><Relationship Id="rId70" Type="http://schemas.openxmlformats.org/officeDocument/2006/relationships/image" Target="../media/image93.png"/><Relationship Id="rId75"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29.png"/><Relationship Id="rId15" Type="http://schemas.openxmlformats.org/officeDocument/2006/relationships/image" Target="../media/image38.tiff"/><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49" Type="http://schemas.openxmlformats.org/officeDocument/2006/relationships/image" Target="../media/image72.png"/><Relationship Id="rId57"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60896" t="19175" r="11918" b="25594"/>
          <a:stretch/>
        </p:blipFill>
        <p:spPr/>
      </p:pic>
      <p:sp>
        <p:nvSpPr>
          <p:cNvPr id="7" name="Title 6"/>
          <p:cNvSpPr>
            <a:spLocks noGrp="1"/>
          </p:cNvSpPr>
          <p:nvPr>
            <p:ph type="ctrTitle"/>
          </p:nvPr>
        </p:nvSpPr>
        <p:spPr>
          <a:xfrm>
            <a:off x="330200" y="2094356"/>
            <a:ext cx="5381052" cy="1728135"/>
          </a:xfrm>
        </p:spPr>
        <p:txBody>
          <a:bodyPr/>
          <a:lstStyle/>
          <a:p>
            <a:r>
              <a:rPr lang="en-US" dirty="0" smtClean="0">
                <a:solidFill>
                  <a:schemeClr val="accent1"/>
                </a:solidFill>
              </a:rPr>
              <a:t>Astra Tech Implant System </a:t>
            </a:r>
            <a:r>
              <a:rPr lang="en-US" dirty="0">
                <a:solidFill>
                  <a:schemeClr val="accent1"/>
                </a:solidFill>
              </a:rPr>
              <a:t>EV</a:t>
            </a:r>
            <a:r>
              <a:rPr lang="en-US" dirty="0" smtClean="0">
                <a:solidFill>
                  <a:schemeClr val="accent1"/>
                </a:solidFill>
              </a:rPr>
              <a:t/>
            </a:r>
            <a:br>
              <a:rPr lang="en-US" dirty="0" smtClean="0">
                <a:solidFill>
                  <a:schemeClr val="accent1"/>
                </a:solidFill>
              </a:rPr>
            </a:br>
            <a:r>
              <a:rPr lang="en-US" dirty="0" smtClean="0"/>
              <a:t/>
            </a:r>
            <a:br>
              <a:rPr lang="en-US" dirty="0" smtClean="0"/>
            </a:br>
            <a:r>
              <a:rPr lang="en-US" sz="3600" dirty="0">
                <a:solidFill>
                  <a:schemeClr val="tx2"/>
                </a:solidFill>
              </a:rPr>
              <a:t>Restorative components and instruments</a:t>
            </a:r>
            <a:endParaRPr lang="en-US" dirty="0">
              <a:solidFill>
                <a:schemeClr val="tx2"/>
              </a:solidFill>
            </a:endParaRPr>
          </a:p>
        </p:txBody>
      </p:sp>
    </p:spTree>
    <p:extLst>
      <p:ext uri="{BB962C8B-B14F-4D97-AF65-F5344CB8AC3E}">
        <p14:creationId xmlns:p14="http://schemas.microsoft.com/office/powerpoint/2010/main" val="32209260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Workgroup\2Bimage\Projekt\Astra Tech\1001 Stella\Manualer Stella\Product Images\PNG images with asset no\1216770-Torque Wrench EV_014-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37422" y="2376755"/>
            <a:ext cx="3240360" cy="3240360"/>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lvl="0"/>
            <a:r>
              <a:rPr lang="sv-SE" dirty="0" smtClean="0"/>
              <a:t>One system – one torque</a:t>
            </a:r>
            <a:endParaRPr lang="en-US" dirty="0"/>
          </a:p>
        </p:txBody>
      </p:sp>
      <p:sp>
        <p:nvSpPr>
          <p:cNvPr id="5" name="Content Placeholder 4"/>
          <p:cNvSpPr>
            <a:spLocks noGrp="1"/>
          </p:cNvSpPr>
          <p:nvPr>
            <p:ph sz="half" idx="1"/>
          </p:nvPr>
        </p:nvSpPr>
        <p:spPr>
          <a:xfrm>
            <a:off x="338747" y="1584995"/>
            <a:ext cx="11530011" cy="3943350"/>
          </a:xfrm>
        </p:spPr>
        <p:txBody>
          <a:bodyPr/>
          <a:lstStyle/>
          <a:p>
            <a:r>
              <a:rPr lang="en-US" dirty="0"/>
              <a:t>25 </a:t>
            </a:r>
            <a:r>
              <a:rPr lang="en-US" dirty="0" err="1"/>
              <a:t>Ncm</a:t>
            </a:r>
            <a:r>
              <a:rPr lang="en-US" dirty="0"/>
              <a:t> for final abutments</a:t>
            </a:r>
          </a:p>
          <a:p>
            <a:r>
              <a:rPr lang="en-US" dirty="0"/>
              <a:t>15 </a:t>
            </a:r>
            <a:r>
              <a:rPr lang="en-US" dirty="0" err="1"/>
              <a:t>Ncm</a:t>
            </a:r>
            <a:r>
              <a:rPr lang="en-US" dirty="0"/>
              <a:t> for temporization and </a:t>
            </a:r>
            <a:br>
              <a:rPr lang="en-US" dirty="0"/>
            </a:br>
            <a:r>
              <a:rPr lang="en-US" dirty="0"/>
              <a:t>restorative level (Bridge Screw)</a:t>
            </a:r>
          </a:p>
          <a:p>
            <a:pPr marL="0" indent="0">
              <a:buNone/>
            </a:pPr>
            <a:endParaRPr lang="en-US" dirty="0"/>
          </a:p>
        </p:txBody>
      </p:sp>
      <p:sp>
        <p:nvSpPr>
          <p:cNvPr id="20" name="Oval 19"/>
          <p:cNvSpPr/>
          <p:nvPr/>
        </p:nvSpPr>
        <p:spPr bwMode="auto">
          <a:xfrm>
            <a:off x="6940859" y="3802409"/>
            <a:ext cx="528820" cy="497843"/>
          </a:xfrm>
          <a:prstGeom prst="ellipse">
            <a:avLst/>
          </a:prstGeom>
          <a:noFill/>
          <a:ln w="31750"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0" cap="none" spc="0" normalizeH="0" baseline="0" noProof="0" dirty="0" smtClean="0">
              <a:ln>
                <a:noFill/>
              </a:ln>
              <a:solidFill>
                <a:srgbClr val="000000"/>
              </a:solidFill>
              <a:effectLst/>
              <a:uLnTx/>
              <a:uFillTx/>
              <a:latin typeface="Arial" charset="0"/>
            </a:endParaRPr>
          </a:p>
        </p:txBody>
      </p:sp>
      <p:grpSp>
        <p:nvGrpSpPr>
          <p:cNvPr id="7" name="Group 6"/>
          <p:cNvGrpSpPr/>
          <p:nvPr/>
        </p:nvGrpSpPr>
        <p:grpSpPr>
          <a:xfrm>
            <a:off x="8729603" y="2376755"/>
            <a:ext cx="3117375" cy="3240361"/>
            <a:chOff x="3099495" y="3600847"/>
            <a:chExt cx="2780481" cy="2780481"/>
          </a:xfrm>
        </p:grpSpPr>
        <p:pic>
          <p:nvPicPr>
            <p:cNvPr id="1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3099495" y="3600847"/>
              <a:ext cx="2780481" cy="2780481"/>
            </a:xfrm>
            <a:prstGeom prst="rect">
              <a:avLst/>
            </a:prstGeom>
            <a:noFill/>
            <a:ln w="9525">
              <a:solidFill>
                <a:schemeClr val="accent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bwMode="auto">
            <a:xfrm>
              <a:off x="4556001" y="4813108"/>
              <a:ext cx="459879" cy="409128"/>
            </a:xfrm>
            <a:prstGeom prst="ellipse">
              <a:avLst/>
            </a:prstGeom>
            <a:noFill/>
            <a:ln w="31750"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sv-SE" sz="2400" b="0" i="0" u="none" strike="noStrike" kern="0" cap="none" spc="0" normalizeH="0" baseline="0" noProof="0" dirty="0" smtClean="0">
                <a:ln>
                  <a:noFill/>
                </a:ln>
                <a:solidFill>
                  <a:srgbClr val="000000"/>
                </a:solidFill>
                <a:effectLst/>
                <a:uLnTx/>
                <a:uFillTx/>
                <a:latin typeface="Arial" charset="0"/>
              </a:endParaRPr>
            </a:p>
          </p:txBody>
        </p:sp>
      </p:grpSp>
      <p:sp>
        <p:nvSpPr>
          <p:cNvPr id="25" name="TextBox 24"/>
          <p:cNvSpPr txBox="1"/>
          <p:nvPr/>
        </p:nvSpPr>
        <p:spPr>
          <a:xfrm>
            <a:off x="7870148" y="1268760"/>
            <a:ext cx="2305439" cy="1107996"/>
          </a:xfrm>
          <a:prstGeom prst="rect">
            <a:avLst/>
          </a:prstGeom>
          <a:noFill/>
        </p:spPr>
        <p:txBody>
          <a:bodyPr wrap="none" rtlCol="0">
            <a:spAutoFit/>
          </a:bodyPr>
          <a:lstStyle/>
          <a:p>
            <a:r>
              <a:rPr lang="sv-SE" sz="6600" i="1" dirty="0" smtClean="0">
                <a:solidFill>
                  <a:schemeClr val="accent2"/>
                </a:solidFill>
              </a:rPr>
              <a:t>25/15</a:t>
            </a:r>
          </a:p>
        </p:txBody>
      </p:sp>
      <p:pic>
        <p:nvPicPr>
          <p:cNvPr id="3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0839" y="3049457"/>
            <a:ext cx="4181475"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9389" y="3957983"/>
            <a:ext cx="4194175" cy="22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028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Visual simplicity</a:t>
            </a:r>
            <a:endParaRPr lang="en-US" dirty="0"/>
          </a:p>
        </p:txBody>
      </p:sp>
      <p:sp>
        <p:nvSpPr>
          <p:cNvPr id="3" name="Content Placeholder 2"/>
          <p:cNvSpPr>
            <a:spLocks noGrp="1"/>
          </p:cNvSpPr>
          <p:nvPr>
            <p:ph sz="half" idx="1"/>
          </p:nvPr>
        </p:nvSpPr>
        <p:spPr>
          <a:xfrm>
            <a:off x="330201" y="1353210"/>
            <a:ext cx="11530011" cy="3943350"/>
          </a:xfrm>
        </p:spPr>
        <p:txBody>
          <a:bodyPr/>
          <a:lstStyle/>
          <a:p>
            <a:r>
              <a:rPr lang="en-US" dirty="0" smtClean="0"/>
              <a:t>Procedure and product symbols </a:t>
            </a:r>
          </a:p>
          <a:p>
            <a:r>
              <a:rPr lang="en-US" dirty="0" smtClean="0"/>
              <a:t>Procedure sequences for different therapies</a:t>
            </a:r>
          </a:p>
          <a:p>
            <a:r>
              <a:rPr lang="en-US" dirty="0" smtClean="0"/>
              <a:t>Easy step-by-step communication</a:t>
            </a:r>
          </a:p>
          <a:p>
            <a:r>
              <a:rPr lang="en-US" dirty="0" smtClean="0"/>
              <a:t>Recommended workflows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152" y="3338006"/>
            <a:ext cx="6455593" cy="1662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bwMode="auto">
          <a:xfrm>
            <a:off x="5902526" y="3359778"/>
            <a:ext cx="1523054" cy="1590247"/>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pic>
        <p:nvPicPr>
          <p:cNvPr id="2050" name="Picture 2" descr="N:\Workgroup\2Bimage\Projekt\Astra Tech\1001 Stella\Manualer Stella\Symbols\1217178-Symbol_Temp_cement_singl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170" y="1446059"/>
            <a:ext cx="741363" cy="23733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Workgroup\2Bimage\Projekt\Astra Tech\1001 Stella\Manualer Stella\Symbols\1217217-Symbol Atlantis Abutment central-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6589" y="1373657"/>
            <a:ext cx="6635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N:\Workgroup\2Bimage\Projekt\Astra Tech\1001 Stella\Manualer Stella\Symbols\1216906-Symbol Triangular-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2333" y="2223912"/>
            <a:ext cx="598487" cy="5445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Documents and Settings\secer3\Desktop\EV\Symboler EV\1217207-Symbol One position_indexed abutments-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72210" y="3082378"/>
            <a:ext cx="485020" cy="62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5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Restorative cement retained options</a:t>
            </a:r>
            <a:br>
              <a:rPr lang="en-GB" dirty="0" smtClean="0"/>
            </a:br>
            <a:r>
              <a:rPr lang="en-GB" dirty="0" smtClean="0"/>
              <a:t>- implant-level solutions</a:t>
            </a:r>
            <a:br>
              <a:rPr lang="en-GB" dirty="0" smtClean="0"/>
            </a:b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30095" y="2383236"/>
            <a:ext cx="8931812" cy="229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85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HealDesign EV</a:t>
            </a:r>
            <a:endParaRPr lang="en-US" dirty="0"/>
          </a:p>
        </p:txBody>
      </p:sp>
      <p:sp>
        <p:nvSpPr>
          <p:cNvPr id="5" name="Rectangle 4"/>
          <p:cNvSpPr/>
          <p:nvPr/>
        </p:nvSpPr>
        <p:spPr>
          <a:xfrm>
            <a:off x="330201" y="1388344"/>
            <a:ext cx="9001000" cy="646331"/>
          </a:xfrm>
          <a:prstGeom prst="rect">
            <a:avLst/>
          </a:prstGeom>
        </p:spPr>
        <p:txBody>
          <a:bodyPr wrap="square">
            <a:spAutoFit/>
          </a:bodyPr>
          <a:lstStyle/>
          <a:p>
            <a:pPr lvl="1" indent="-220663">
              <a:lnSpc>
                <a:spcPct val="90000"/>
              </a:lnSpc>
              <a:spcBef>
                <a:spcPts val="600"/>
              </a:spcBef>
              <a:buClr>
                <a:schemeClr val="accent2"/>
              </a:buClr>
              <a:buFont typeface="Wingdings" panose="05000000000000000000" pitchFamily="2" charset="2"/>
              <a:buChar char="§"/>
            </a:pPr>
            <a:r>
              <a:rPr lang="en-US" sz="2000" dirty="0">
                <a:solidFill>
                  <a:schemeClr val="tx2"/>
                </a:solidFill>
              </a:rPr>
              <a:t>Heights and diameters are harmonized with the final abutments and with the expected tooth positions </a:t>
            </a:r>
          </a:p>
        </p:txBody>
      </p:sp>
      <p:pic>
        <p:nvPicPr>
          <p:cNvPr id="1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bwMode="auto">
          <a:xfrm>
            <a:off x="8079677" y="476672"/>
            <a:ext cx="684000" cy="684000"/>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nvGrpSpPr>
          <p:cNvPr id="6" name="Group 5"/>
          <p:cNvGrpSpPr/>
          <p:nvPr/>
        </p:nvGrpSpPr>
        <p:grpSpPr>
          <a:xfrm>
            <a:off x="1765300" y="2095360"/>
            <a:ext cx="8661400" cy="3675396"/>
            <a:chOff x="410645" y="2095360"/>
            <a:chExt cx="8661400" cy="3675396"/>
          </a:xfrm>
        </p:grpSpPr>
        <p:pic>
          <p:nvPicPr>
            <p:cNvPr id="3" name="Picture 2" descr="N:\Workgroup\2Bimage\Projekt\Astra Tech\1001 Stella\Manualer Stella\Product Images\PNG images with asset no\1216936-REF 25302_Top view-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57874" y="2461560"/>
              <a:ext cx="995372" cy="984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N:\Workgroup\2Bimage\Projekt\Astra Tech\1001 Stella\Manualer Stella\Product Images\PNG images with asset no\1216937-REF 25303_Top view-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20714" y="4348477"/>
              <a:ext cx="1101118" cy="11374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Workgroup\2Bimage\Projekt\Astra Tech\1001 Stella\Manualer Stella\Product Images\PNG images with asset no\1207192-REF 25302-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94040" y="2173528"/>
              <a:ext cx="907675" cy="175641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N:\Workgroup\2Bimage\Projekt\Astra Tech\1001 Stella\Manualer Stella\Product Images\PNG images with asset no\1207193-REF 25303-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8056" y="4162307"/>
              <a:ext cx="848743" cy="157898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Workgroup\2Bimage\Projekt\Astra Tech\1001 Stella\Manualer Stella\Product Images\PNG images with asset no\1207194-REF 25304-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58694" y="4162307"/>
              <a:ext cx="1069737" cy="1608449"/>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N:\Workgroup\2Bimage\Projekt\Astra Tech\1001 Stella\Manualer Stella\Product Images\PNG images with asset no\1207195-REF 25501-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43569" y="2240766"/>
              <a:ext cx="899988" cy="15937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Workgroup\2Bimage\Projekt\Astra Tech\1001 Stella\Manualer Stella\Product Images\PNG images with asset no\1212032-REF 25797-D.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562192" y="2095360"/>
              <a:ext cx="1008112" cy="20669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N:\Workgroup\2Bimage\Projekt\Astra Tech\1001 Stella\Manualer Stella\Symbols\1217208-Symbol Six position, indexed abutments-D.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0645" y="4280189"/>
              <a:ext cx="1374600" cy="12057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N:\Workgroup\2Bimage\Projekt\Astra Tech\1001 Stella\Manualer Stella\Symbols\1211874-Symbol Non_indexed abutments-D.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3612" y="2361280"/>
              <a:ext cx="1121261" cy="11353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Workgroup\2Bimage\Projekt\Astra Tech\1001 Stella\Manualer Stella\Symbols\1216905-Symbol Round-D.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213948" y="2524630"/>
              <a:ext cx="858097" cy="8580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N:\Workgroup\2Bimage\Projekt\Astra Tech\1001 Stella\Manualer Stella\Symbols\1216906-Symbol Triangular-D.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59695" y="4613065"/>
              <a:ext cx="892522" cy="8120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064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Implant Pick-Up EV</a:t>
            </a:r>
            <a:r>
              <a:rPr lang="sv-SE" dirty="0" smtClean="0"/>
              <a:t/>
            </a:r>
            <a:br>
              <a:rPr lang="sv-SE" dirty="0" smtClean="0"/>
            </a:br>
            <a:r>
              <a:rPr lang="en-US" dirty="0" smtClean="0"/>
              <a:t>Implant Pick-Up Design EV</a:t>
            </a:r>
            <a:br>
              <a:rPr lang="en-US" dirty="0" smtClean="0"/>
            </a:br>
            <a:r>
              <a:rPr lang="en-US" dirty="0" smtClean="0"/>
              <a:t>Implant Transfer EV </a:t>
            </a:r>
            <a:endParaRPr lang="en-US" dirty="0"/>
          </a:p>
        </p:txBody>
      </p:sp>
      <p:sp>
        <p:nvSpPr>
          <p:cNvPr id="3" name="Rectangle 2"/>
          <p:cNvSpPr/>
          <p:nvPr/>
        </p:nvSpPr>
        <p:spPr>
          <a:xfrm>
            <a:off x="330201" y="1910178"/>
            <a:ext cx="9196265" cy="723275"/>
          </a:xfrm>
          <a:prstGeom prst="rect">
            <a:avLst/>
          </a:prstGeom>
        </p:spPr>
        <p:txBody>
          <a:bodyPr wrap="square">
            <a:spAutoFit/>
          </a:bodyPr>
          <a:lstStyle/>
          <a:p>
            <a:pPr indent="-220663">
              <a:lnSpc>
                <a:spcPct val="90000"/>
              </a:lnSpc>
              <a:spcBef>
                <a:spcPts val="600"/>
              </a:spcBef>
              <a:buClr>
                <a:schemeClr val="accent2"/>
              </a:buClr>
              <a:buFont typeface="Wingdings" panose="05000000000000000000" pitchFamily="2" charset="2"/>
              <a:buChar char="§"/>
            </a:pPr>
            <a:r>
              <a:rPr lang="en-US" sz="2000" dirty="0">
                <a:solidFill>
                  <a:schemeClr val="tx2"/>
                </a:solidFill>
              </a:rPr>
              <a:t>Self-guiding positioning for all abutment connections</a:t>
            </a:r>
          </a:p>
          <a:p>
            <a:pPr indent="-220663">
              <a:lnSpc>
                <a:spcPct val="90000"/>
              </a:lnSpc>
              <a:spcBef>
                <a:spcPts val="600"/>
              </a:spcBef>
              <a:buClr>
                <a:schemeClr val="accent2"/>
              </a:buClr>
              <a:buFont typeface="Wingdings" panose="05000000000000000000" pitchFamily="2" charset="2"/>
              <a:buChar char="§"/>
            </a:pPr>
            <a:r>
              <a:rPr lang="en-US" sz="2000" dirty="0">
                <a:solidFill>
                  <a:schemeClr val="tx2"/>
                </a:solidFill>
              </a:rPr>
              <a:t>Safe and efficient design promoting one-hand procedure</a:t>
            </a:r>
          </a:p>
        </p:txBody>
      </p:sp>
      <p:grpSp>
        <p:nvGrpSpPr>
          <p:cNvPr id="4" name="Group 3"/>
          <p:cNvGrpSpPr/>
          <p:nvPr/>
        </p:nvGrpSpPr>
        <p:grpSpPr>
          <a:xfrm>
            <a:off x="3881438" y="2840256"/>
            <a:ext cx="4429125" cy="2952328"/>
            <a:chOff x="959934" y="2618064"/>
            <a:chExt cx="4429125" cy="2952328"/>
          </a:xfrm>
        </p:grpSpPr>
        <p:pic>
          <p:nvPicPr>
            <p:cNvPr id="50" name="Picture 3" descr="N:\Workgroup\2Bimage\Projekt\Astra Tech\1001 Stella\Manualer Stella\Product Images\PNG images with asset no\1207812-REF 25525-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2817946" y="2661601"/>
              <a:ext cx="510958" cy="290879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N:\Workgroup\2Bimage\Projekt\Astra Tech\1001 Stella\Manualer Stella\Product Images\PNG images with asset no\1207817-REF 25517-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885498" y="2618064"/>
              <a:ext cx="574935" cy="29284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N:\Workgroup\2Bimage\Projekt\Astra Tech\1001 Stella\Manualer Stella\Product Images\PNG images with asset no\1207818-REF 25518-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9934" y="3111902"/>
              <a:ext cx="584597" cy="243457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49015" y="2803195"/>
              <a:ext cx="1640044" cy="270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bwMode="auto">
          <a:xfrm>
            <a:off x="8655522" y="361231"/>
            <a:ext cx="720079" cy="994085"/>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28213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plant Pick-up Design E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1924" y="1625706"/>
            <a:ext cx="7675908" cy="4351930"/>
          </a:xfrm>
          <a:prstGeom prst="rect">
            <a:avLst/>
          </a:prstGeom>
        </p:spPr>
      </p:pic>
      <p:pic>
        <p:nvPicPr>
          <p:cNvPr id="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bwMode="auto">
          <a:xfrm>
            <a:off x="8655522" y="361231"/>
            <a:ext cx="720079" cy="994085"/>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2" name="Title 1"/>
          <p:cNvSpPr>
            <a:spLocks noGrp="1"/>
          </p:cNvSpPr>
          <p:nvPr>
            <p:ph type="title"/>
          </p:nvPr>
        </p:nvSpPr>
        <p:spPr/>
        <p:txBody>
          <a:bodyPr/>
          <a:lstStyle/>
          <a:p>
            <a:r>
              <a:rPr lang="en-US" smtClean="0"/>
              <a:t>Handling </a:t>
            </a:r>
            <a:br>
              <a:rPr lang="en-US" smtClean="0"/>
            </a:br>
            <a:r>
              <a:rPr lang="en-US" smtClean="0"/>
              <a:t>– Self-guiding Implant Pick-Up EV</a:t>
            </a:r>
            <a:endParaRPr lang="en-US" dirty="0"/>
          </a:p>
        </p:txBody>
      </p:sp>
    </p:spTree>
    <p:extLst>
      <p:ext uri="{BB962C8B-B14F-4D97-AF65-F5344CB8AC3E}">
        <p14:creationId xmlns:p14="http://schemas.microsoft.com/office/powerpoint/2010/main" val="3207463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TempDesign EV </a:t>
            </a:r>
            <a:br>
              <a:rPr lang="sv-SE" dirty="0" smtClean="0"/>
            </a:br>
            <a:r>
              <a:rPr lang="sv-SE" dirty="0" smtClean="0"/>
              <a:t>and Temp Abutment EV</a:t>
            </a:r>
            <a:endParaRPr lang="en-US" dirty="0"/>
          </a:p>
        </p:txBody>
      </p:sp>
      <p:sp>
        <p:nvSpPr>
          <p:cNvPr id="4" name="Content Placeholder 3"/>
          <p:cNvSpPr>
            <a:spLocks noGrp="1"/>
          </p:cNvSpPr>
          <p:nvPr>
            <p:ph sz="half" idx="1"/>
          </p:nvPr>
        </p:nvSpPr>
        <p:spPr/>
        <p:txBody>
          <a:bodyPr/>
          <a:lstStyle/>
          <a:p>
            <a:r>
              <a:rPr lang="en-US" dirty="0" smtClean="0"/>
              <a:t>Dynamic designs offering both reduction and build-up technique </a:t>
            </a:r>
            <a:br>
              <a:rPr lang="en-US" dirty="0" smtClean="0"/>
            </a:br>
            <a:r>
              <a:rPr lang="en-US" dirty="0" smtClean="0"/>
              <a:t>allow for further sculpturing of the soft tissue </a:t>
            </a:r>
          </a:p>
          <a:p>
            <a:r>
              <a:rPr lang="en-US" dirty="0" smtClean="0"/>
              <a:t>Two optional abutments; Titanium-PEEK-plastic or Titanium</a:t>
            </a:r>
            <a:endParaRPr lang="en-US" dirty="0"/>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bwMode="auto">
          <a:xfrm>
            <a:off x="9972558" y="481497"/>
            <a:ext cx="720079" cy="763513"/>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nvGrpSpPr>
          <p:cNvPr id="3" name="Group 2"/>
          <p:cNvGrpSpPr/>
          <p:nvPr/>
        </p:nvGrpSpPr>
        <p:grpSpPr>
          <a:xfrm>
            <a:off x="2934975" y="3000927"/>
            <a:ext cx="6322050" cy="2510786"/>
            <a:chOff x="812809" y="2607820"/>
            <a:chExt cx="6322050" cy="2510786"/>
          </a:xfrm>
        </p:grpSpPr>
        <p:pic>
          <p:nvPicPr>
            <p:cNvPr id="28" name="Picture 3" descr="N:\Workgroup\2Bimage\Projekt\Astra Tech\1001 Stella\Manualer Stella\Product Images\PNG images with asset no\1207777-REF 25510-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5139734" y="2886357"/>
              <a:ext cx="889763" cy="21635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N:\Workgroup\2Bimage\Projekt\Astra Tech\1001 Stella\Manualer Stella\Product Images\PNG images with asset no\1207772-REF 25505-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9497" y="2607820"/>
              <a:ext cx="1555916" cy="251078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N:\Workgroup\2Bimage\Projekt\Astra Tech\1001 Stella\Manualer Stella\Product Images\PNG images with asset no\1206921-REF 25205-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27059" y="3534429"/>
              <a:ext cx="507800" cy="14365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Workgroup\2Bimage\Projekt\Astra Tech\1001 Stella\Manualer Stella\Symbols\1217208-Symbol Six position, indexed abutments-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2809" y="3365270"/>
              <a:ext cx="1374600" cy="12057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9756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TempDesign EV </a:t>
            </a:r>
            <a:br>
              <a:rPr lang="sv-SE" dirty="0" smtClean="0"/>
            </a:br>
            <a:endParaRPr lang="en-US" dirty="0"/>
          </a:p>
        </p:txBody>
      </p:sp>
      <p:sp>
        <p:nvSpPr>
          <p:cNvPr id="4" name="Content Placeholder 3"/>
          <p:cNvSpPr>
            <a:spLocks noGrp="1"/>
          </p:cNvSpPr>
          <p:nvPr>
            <p:ph sz="half" idx="1"/>
          </p:nvPr>
        </p:nvSpPr>
        <p:spPr>
          <a:xfrm>
            <a:off x="330202" y="1584995"/>
            <a:ext cx="9420550" cy="3943350"/>
          </a:xfrm>
        </p:spPr>
        <p:txBody>
          <a:bodyPr/>
          <a:lstStyle/>
          <a:p>
            <a:r>
              <a:rPr lang="en-US" dirty="0" smtClean="0"/>
              <a:t>Dynamic design for reduction and technique for detailed soft tissue sculpturing allow for further sculpturing of the soft tissue </a:t>
            </a:r>
          </a:p>
          <a:p>
            <a:r>
              <a:rPr lang="en-US" dirty="0" smtClean="0"/>
              <a:t>Titanium-PEEK-plastic</a:t>
            </a:r>
            <a:endParaRPr lang="en-US" dirty="0"/>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bwMode="auto">
          <a:xfrm>
            <a:off x="9972558" y="481497"/>
            <a:ext cx="720079" cy="763513"/>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nvGrpSpPr>
          <p:cNvPr id="3" name="Group 2"/>
          <p:cNvGrpSpPr/>
          <p:nvPr/>
        </p:nvGrpSpPr>
        <p:grpSpPr>
          <a:xfrm>
            <a:off x="2316478" y="2690430"/>
            <a:ext cx="7559044" cy="2421363"/>
            <a:chOff x="574497" y="2690430"/>
            <a:chExt cx="7559044" cy="2421363"/>
          </a:xfrm>
        </p:grpSpPr>
        <p:pic>
          <p:nvPicPr>
            <p:cNvPr id="1026" name="Picture 2" descr="N:\Workgroup\2Bimage\Projekt\Astra Tech\1001 Stella\Manualer Stella\Product Images\PNG images with asset no\1207774-REF 25507-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9206" y="2951206"/>
              <a:ext cx="1604335" cy="20965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Workgroup\2Bimage\Projekt\Astra Tech\1001 Stella\Manualer Stella\Product Images\PNG images with asset no\1207770-REF_25503-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4497" y="3028461"/>
              <a:ext cx="981411" cy="1942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Workgroup\2Bimage\Projekt\Astra Tech\1001 Stella\Manualer Stella\Product Images\PNG images with asset no\1207771-REF 25504-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75856" y="2755565"/>
              <a:ext cx="1146913" cy="23182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Workgroup\2Bimage\Projekt\Astra Tech\1001 Stella\Manualer Stella\Product Images\PNG images with asset no\1207772-REF 25505-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94849" y="2767277"/>
              <a:ext cx="1452880" cy="23445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Workgroup\2Bimage\Projekt\Astra Tech\1001 Stella\Manualer Stella\Product Images\PNG images with asset no\1207773-REF 25506-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22969" y="2690430"/>
              <a:ext cx="1621435" cy="24025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4662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Atlantis Abutment</a:t>
            </a:r>
            <a:endParaRPr lang="en-US" dirty="0"/>
          </a:p>
        </p:txBody>
      </p:sp>
      <p:sp>
        <p:nvSpPr>
          <p:cNvPr id="26" name="Rectangle 25"/>
          <p:cNvSpPr/>
          <p:nvPr/>
        </p:nvSpPr>
        <p:spPr>
          <a:xfrm>
            <a:off x="248202" y="1340768"/>
            <a:ext cx="9316140" cy="1498872"/>
          </a:xfrm>
          <a:prstGeom prst="rect">
            <a:avLst/>
          </a:prstGeom>
        </p:spPr>
        <p:txBody>
          <a:bodyPr wrap="square">
            <a:spAutoFit/>
          </a:bodyPr>
          <a:lstStyle/>
          <a:p>
            <a:pPr marL="342900" indent="-342900">
              <a:lnSpc>
                <a:spcPct val="90000"/>
              </a:lnSpc>
              <a:spcBef>
                <a:spcPts val="600"/>
              </a:spcBef>
              <a:buClr>
                <a:schemeClr val="accent2"/>
              </a:buClr>
              <a:buFont typeface="Wingdings" panose="05000000000000000000" pitchFamily="2" charset="2"/>
              <a:buChar char="§"/>
            </a:pPr>
            <a:r>
              <a:rPr lang="en-US" sz="2400" dirty="0" smtClean="0">
                <a:solidFill>
                  <a:schemeClr val="tx2"/>
                </a:solidFill>
              </a:rPr>
              <a:t>Astra Tech Implant </a:t>
            </a:r>
            <a:r>
              <a:rPr lang="en-US" sz="2400" dirty="0">
                <a:solidFill>
                  <a:schemeClr val="tx2"/>
                </a:solidFill>
              </a:rPr>
              <a:t>System EV is supported by </a:t>
            </a:r>
            <a:r>
              <a:rPr lang="en-US" sz="2400" dirty="0" smtClean="0">
                <a:solidFill>
                  <a:schemeClr val="tx2"/>
                </a:solidFill>
              </a:rPr>
              <a:t/>
            </a:r>
            <a:br>
              <a:rPr lang="en-US" sz="2400" dirty="0" smtClean="0">
                <a:solidFill>
                  <a:schemeClr val="tx2"/>
                </a:solidFill>
              </a:rPr>
            </a:br>
            <a:r>
              <a:rPr lang="en-US" sz="2400" dirty="0" smtClean="0">
                <a:solidFill>
                  <a:schemeClr val="tx2"/>
                </a:solidFill>
              </a:rPr>
              <a:t>Atlantis </a:t>
            </a:r>
            <a:r>
              <a:rPr lang="en-US" sz="2400" dirty="0">
                <a:solidFill>
                  <a:schemeClr val="tx2"/>
                </a:solidFill>
              </a:rPr>
              <a:t>patient-specific solutions</a:t>
            </a:r>
          </a:p>
          <a:p>
            <a:pPr marL="342900" indent="-342900">
              <a:lnSpc>
                <a:spcPct val="90000"/>
              </a:lnSpc>
              <a:spcBef>
                <a:spcPts val="600"/>
              </a:spcBef>
              <a:buClr>
                <a:schemeClr val="accent2"/>
              </a:buClr>
              <a:buFont typeface="Wingdings" panose="05000000000000000000" pitchFamily="2" charset="2"/>
              <a:buChar char="§"/>
            </a:pPr>
            <a:r>
              <a:rPr lang="en-US" sz="2400" dirty="0">
                <a:solidFill>
                  <a:schemeClr val="tx2"/>
                </a:solidFill>
              </a:rPr>
              <a:t>Unique interface with one-position-only placement of </a:t>
            </a:r>
            <a:r>
              <a:rPr lang="en-US" sz="2400" dirty="0" smtClean="0">
                <a:solidFill>
                  <a:schemeClr val="tx2"/>
                </a:solidFill>
              </a:rPr>
              <a:t/>
            </a:r>
            <a:br>
              <a:rPr lang="en-US" sz="2400" dirty="0" smtClean="0">
                <a:solidFill>
                  <a:schemeClr val="tx2"/>
                </a:solidFill>
              </a:rPr>
            </a:br>
            <a:r>
              <a:rPr lang="en-US" sz="2400" dirty="0" smtClean="0">
                <a:solidFill>
                  <a:schemeClr val="tx2"/>
                </a:solidFill>
              </a:rPr>
              <a:t>Atlantis </a:t>
            </a:r>
            <a:r>
              <a:rPr lang="en-US" sz="2400" dirty="0">
                <a:solidFill>
                  <a:schemeClr val="tx2"/>
                </a:solidFill>
              </a:rPr>
              <a:t>patient-specific abutments</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bwMode="auto">
          <a:xfrm>
            <a:off x="10718153" y="428414"/>
            <a:ext cx="864095" cy="912354"/>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nvGrpSpPr>
          <p:cNvPr id="3" name="Group 2"/>
          <p:cNvGrpSpPr/>
          <p:nvPr/>
        </p:nvGrpSpPr>
        <p:grpSpPr>
          <a:xfrm>
            <a:off x="3885881" y="2627273"/>
            <a:ext cx="4420239" cy="3252536"/>
            <a:chOff x="681951" y="2499085"/>
            <a:chExt cx="4420239" cy="3252536"/>
          </a:xfrm>
        </p:grpSpPr>
        <p:pic>
          <p:nvPicPr>
            <p:cNvPr id="27" name="Picture 2" descr="N:\Workgroup\2Bimage\Projekt\Astra Tech\1001 Stella\Manualer Stella\Images Cement\Atlantis Abutments.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1991" y="2499085"/>
              <a:ext cx="4060199" cy="3252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951" y="3420474"/>
              <a:ext cx="881622" cy="1134962"/>
            </a:xfrm>
            <a:prstGeom prst="rect">
              <a:avLst/>
            </a:prstGeom>
          </p:spPr>
        </p:pic>
      </p:grpSp>
      <p:pic>
        <p:nvPicPr>
          <p:cNvPr id="9" name="Picture 2" descr="N:\Workgroup\2Bimage\Projekt\Astra Tech\1001 Stella\Manualer Stella\Product Images\PNG images with asset no\1206921-REF 25205-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98375" y="4314658"/>
            <a:ext cx="411320" cy="116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80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Atlantis Abutment</a:t>
            </a:r>
            <a:endParaRPr lang="en-US" dirty="0"/>
          </a:p>
        </p:txBody>
      </p:sp>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bwMode="auto">
          <a:xfrm>
            <a:off x="10718153" y="428414"/>
            <a:ext cx="864095" cy="912354"/>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pic>
        <p:nvPicPr>
          <p:cNvPr id="3" name="Postion of ATLANTIS Gold Shaded abutment, Premola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67508" y="1440645"/>
            <a:ext cx="7071360" cy="3979772"/>
          </a:xfrm>
          <a:prstGeom prst="rect">
            <a:avLst/>
          </a:prstGeom>
        </p:spPr>
      </p:pic>
    </p:spTree>
    <p:extLst>
      <p:ext uri="{BB962C8B-B14F-4D97-AF65-F5344CB8AC3E}">
        <p14:creationId xmlns:p14="http://schemas.microsoft.com/office/powerpoint/2010/main" val="4111021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sv-SE" smtClean="0"/>
              <a:t>One interface </a:t>
            </a:r>
            <a:br>
              <a:rPr lang="sv-SE" smtClean="0"/>
            </a:br>
            <a:r>
              <a:rPr lang="sv-SE" smtClean="0"/>
              <a:t>- three indexing solutions</a:t>
            </a:r>
            <a:endParaRPr lang="sv-SE" dirty="0"/>
          </a:p>
        </p:txBody>
      </p:sp>
      <p:pic>
        <p:nvPicPr>
          <p:cNvPr id="6" name="Picture 2" descr="N:\Workgroup\2Bimage\Projekt\Astra Tech\1001 Stella\Manualer Stella\Images Cement\PNG Images with asset no\1211805-Implant abutment interface_top-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856" y="1469665"/>
            <a:ext cx="4104456"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92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TiDesign EV </a:t>
            </a:r>
            <a:br>
              <a:rPr lang="sv-SE" smtClean="0"/>
            </a:br>
            <a:r>
              <a:rPr lang="sv-SE" smtClean="0"/>
              <a:t>and ZirDesign EV</a:t>
            </a:r>
            <a:endParaRPr lang="en-US" dirty="0"/>
          </a:p>
        </p:txBody>
      </p:sp>
      <p:sp>
        <p:nvSpPr>
          <p:cNvPr id="5" name="Content Placeholder 4"/>
          <p:cNvSpPr>
            <a:spLocks noGrp="1"/>
          </p:cNvSpPr>
          <p:nvPr>
            <p:ph sz="half" idx="1"/>
          </p:nvPr>
        </p:nvSpPr>
        <p:spPr/>
        <p:txBody>
          <a:bodyPr/>
          <a:lstStyle/>
          <a:p>
            <a:r>
              <a:rPr lang="en-US" dirty="0"/>
              <a:t>Anatomically prefabricated abutments in clinical relevant designs </a:t>
            </a:r>
            <a:br>
              <a:rPr lang="en-US" dirty="0"/>
            </a:br>
            <a:r>
              <a:rPr lang="en-US" dirty="0"/>
              <a:t>supporting the crown down approach</a:t>
            </a:r>
          </a:p>
          <a:p>
            <a:r>
              <a:rPr lang="en-US" dirty="0"/>
              <a:t>Triangular design mimics anterior teeth anatomies</a:t>
            </a:r>
          </a:p>
          <a:p>
            <a:r>
              <a:rPr lang="en-US" dirty="0"/>
              <a:t>Angled design with a sloped margin</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bwMode="auto">
          <a:xfrm>
            <a:off x="10718153" y="428414"/>
            <a:ext cx="864095" cy="912354"/>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nvGrpSpPr>
          <p:cNvPr id="3" name="Group 2"/>
          <p:cNvGrpSpPr/>
          <p:nvPr/>
        </p:nvGrpSpPr>
        <p:grpSpPr>
          <a:xfrm>
            <a:off x="2492098" y="2772629"/>
            <a:ext cx="7207805" cy="3672407"/>
            <a:chOff x="709423" y="2772629"/>
            <a:chExt cx="7207805" cy="3672407"/>
          </a:xfrm>
        </p:grpSpPr>
        <p:grpSp>
          <p:nvGrpSpPr>
            <p:cNvPr id="27" name="Group 26"/>
            <p:cNvGrpSpPr/>
            <p:nvPr/>
          </p:nvGrpSpPr>
          <p:grpSpPr>
            <a:xfrm>
              <a:off x="2000357" y="2772629"/>
              <a:ext cx="4720350" cy="3672407"/>
              <a:chOff x="5375920" y="2310989"/>
              <a:chExt cx="5379087" cy="4862427"/>
            </a:xfrm>
          </p:grpSpPr>
          <p:pic>
            <p:nvPicPr>
              <p:cNvPr id="2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66782" y="2368773"/>
                <a:ext cx="3988225"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descr="N:\Workgroup\2Bimage\Projekt\Astra Tech\1001 Stella\Manualer Stella\Product Images\PNG images with asset no\1212092-TiDesign EV-D.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75920" y="2310989"/>
                <a:ext cx="3384376" cy="486242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N:\Workgroup\2Bimage\Projekt\Astra Tech\1001 Stella\Manualer Stella\Symbols\1217208-Symbol Six position, indexed abutments-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9423" y="3539503"/>
              <a:ext cx="1374600" cy="120570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N:\Workgroup\2Bimage\Projekt\Astra Tech\1001 Stella\Manualer Stella\Symbols\1216905-Symbol Round-D.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59130" y="3106908"/>
              <a:ext cx="858097" cy="85809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N:\Workgroup\2Bimage\Projekt\Astra Tech\1001 Stella\Manualer Stella\Symbols\1216906-Symbol Triangular-D.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24706" y="4300967"/>
              <a:ext cx="892522" cy="8120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689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Laboratory components</a:t>
            </a:r>
            <a:endParaRPr lang="en-US" dirty="0"/>
          </a:p>
        </p:txBody>
      </p:sp>
      <p:sp>
        <p:nvSpPr>
          <p:cNvPr id="4" name="Content Placeholder 3"/>
          <p:cNvSpPr>
            <a:spLocks noGrp="1"/>
          </p:cNvSpPr>
          <p:nvPr>
            <p:ph sz="half" idx="1"/>
          </p:nvPr>
        </p:nvSpPr>
        <p:spPr>
          <a:xfrm>
            <a:off x="330201" y="1584995"/>
            <a:ext cx="5087833" cy="3943350"/>
          </a:xfrm>
        </p:spPr>
        <p:txBody>
          <a:bodyPr/>
          <a:lstStyle/>
          <a:p>
            <a:r>
              <a:rPr lang="en-US" dirty="0"/>
              <a:t>Implant Replica EV</a:t>
            </a:r>
          </a:p>
          <a:p>
            <a:pPr lvl="1"/>
            <a:r>
              <a:rPr lang="en-US" dirty="0"/>
              <a:t>Removal possibility from master model</a:t>
            </a:r>
          </a:p>
          <a:p>
            <a:pPr lvl="1"/>
            <a:r>
              <a:rPr lang="en-US" dirty="0"/>
              <a:t>Serves all abutment placement options</a:t>
            </a:r>
          </a:p>
          <a:p>
            <a:r>
              <a:rPr lang="en-US" dirty="0"/>
              <a:t>Lab Abutment Screw EV</a:t>
            </a:r>
          </a:p>
          <a:p>
            <a:pPr lvl="1"/>
            <a:r>
              <a:rPr lang="en-US" dirty="0"/>
              <a:t>Guiding tip for safe and efficient handling (fits replica only)</a:t>
            </a:r>
          </a:p>
          <a:p>
            <a:endParaRPr lang="en-US" dirty="0"/>
          </a:p>
        </p:txBody>
      </p:sp>
      <p:pic>
        <p:nvPicPr>
          <p:cNvPr id="25" name="Picture 3" descr="N:\Workgroup\2Bimage\Projekt\Astra Tech\1001 Stella\Manualer Stella\Product Images\PNG images with asset no\1212085-Implant Replica EV_Lab Abutment Screw EV_all-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74" y="1974504"/>
            <a:ext cx="6315342" cy="35538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bwMode="auto">
          <a:xfrm>
            <a:off x="9336361" y="457200"/>
            <a:ext cx="720080" cy="883568"/>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445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CastDesign</a:t>
            </a:r>
            <a:r>
              <a:rPr lang="en-US" dirty="0" smtClean="0"/>
              <a:t> EV</a:t>
            </a:r>
            <a:endParaRPr lang="en-US" dirty="0"/>
          </a:p>
        </p:txBody>
      </p:sp>
      <p:sp>
        <p:nvSpPr>
          <p:cNvPr id="7" name="Content Placeholder 6"/>
          <p:cNvSpPr>
            <a:spLocks noGrp="1"/>
          </p:cNvSpPr>
          <p:nvPr>
            <p:ph sz="half" idx="1"/>
          </p:nvPr>
        </p:nvSpPr>
        <p:spPr/>
        <p:txBody>
          <a:bodyPr/>
          <a:lstStyle/>
          <a:p>
            <a:r>
              <a:rPr lang="en-US" dirty="0"/>
              <a:t>For cases requiring angulation corrections up to 30° using regular wax-up and cast-to techniques. </a:t>
            </a:r>
          </a:p>
          <a:p>
            <a:r>
              <a:rPr lang="en-US" dirty="0"/>
              <a:t>Cement-retained – single, partial and fully edentulous situations</a:t>
            </a:r>
          </a:p>
          <a:p>
            <a:r>
              <a:rPr lang="en-US" dirty="0"/>
              <a:t>Screw-retained – single situations only</a:t>
            </a:r>
          </a:p>
          <a:p>
            <a:endParaRPr lang="en-US" dirty="0"/>
          </a:p>
        </p:txBody>
      </p:sp>
      <p:grpSp>
        <p:nvGrpSpPr>
          <p:cNvPr id="3" name="Group 2"/>
          <p:cNvGrpSpPr/>
          <p:nvPr/>
        </p:nvGrpSpPr>
        <p:grpSpPr>
          <a:xfrm>
            <a:off x="4613257" y="3117477"/>
            <a:ext cx="3888432" cy="2815855"/>
            <a:chOff x="755410" y="3256956"/>
            <a:chExt cx="3888432" cy="2815855"/>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19" b="96111" l="9920" r="89544">
                          <a14:foregroundMark x1="45308" y1="29259" x2="45308" y2="29259"/>
                          <a14:foregroundMark x1="58713" y1="24259" x2="58713" y2="24259"/>
                          <a14:foregroundMark x1="30831" y1="38889" x2="30831" y2="38889"/>
                          <a14:foregroundMark x1="30027" y1="29259" x2="30027" y2="29259"/>
                          <a14:foregroundMark x1="28954" y1="19630" x2="28954" y2="19630"/>
                          <a14:foregroundMark x1="28954" y1="12778" x2="28954" y2="12778"/>
                          <a14:foregroundMark x1="35121" y1="8889" x2="35121" y2="8889"/>
                          <a14:foregroundMark x1="51475" y1="9630" x2="51475" y2="9630"/>
                          <a14:foregroundMark x1="58177" y1="11852" x2="58177" y2="11852"/>
                          <a14:foregroundMark x1="58177" y1="18519" x2="58177" y2="18519"/>
                          <a14:foregroundMark x1="45308" y1="8148" x2="45308" y2="8148"/>
                          <a14:foregroundMark x1="41287" y1="7222" x2="41287" y2="7222"/>
                          <a14:foregroundMark x1="43432" y1="81667" x2="43432" y2="81667"/>
                        </a14:backgroundRemoval>
                      </a14:imgEffect>
                    </a14:imgLayer>
                  </a14:imgProps>
                </a:ext>
                <a:ext uri="{28A0092B-C50C-407E-A947-70E740481C1C}">
                  <a14:useLocalDpi xmlns:a14="http://schemas.microsoft.com/office/drawing/2010/main"/>
                </a:ext>
              </a:extLst>
            </a:blip>
            <a:srcRect/>
            <a:stretch>
              <a:fillRect/>
            </a:stretch>
          </p:blipFill>
          <p:spPr bwMode="auto">
            <a:xfrm>
              <a:off x="2699626" y="3256956"/>
              <a:ext cx="1944216" cy="281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N:\Workgroup\2Bimage\Projekt\Astra Tech\1001 Stella\Manualer Stella\Symbols\1217208-Symbol Six position, indexed abutments-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5410" y="3711963"/>
              <a:ext cx="1374600" cy="120570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24192" y="406191"/>
            <a:ext cx="3647280" cy="93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bwMode="auto">
          <a:xfrm>
            <a:off x="10718153" y="428414"/>
            <a:ext cx="864095" cy="912354"/>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4" name="Rectangle 3"/>
          <p:cNvSpPr/>
          <p:nvPr/>
        </p:nvSpPr>
        <p:spPr>
          <a:xfrm>
            <a:off x="330201" y="3902007"/>
            <a:ext cx="3891421" cy="2031325"/>
          </a:xfrm>
          <a:prstGeom prst="rect">
            <a:avLst/>
          </a:prstGeom>
        </p:spPr>
        <p:txBody>
          <a:bodyPr wrap="square">
            <a:spAutoFit/>
          </a:bodyPr>
          <a:lstStyle/>
          <a:p>
            <a:pPr>
              <a:buClr>
                <a:srgbClr val="13487C"/>
              </a:buClr>
            </a:pPr>
            <a:r>
              <a:rPr lang="en-US" b="1" dirty="0">
                <a:solidFill>
                  <a:schemeClr val="tx2"/>
                </a:solidFill>
              </a:rPr>
              <a:t>Note: </a:t>
            </a:r>
            <a:r>
              <a:rPr lang="en-US" dirty="0">
                <a:solidFill>
                  <a:schemeClr val="tx2"/>
                </a:solidFill>
              </a:rPr>
              <a:t>In cases where high bite forces are </a:t>
            </a:r>
            <a:r>
              <a:rPr lang="en-US" dirty="0" smtClean="0">
                <a:solidFill>
                  <a:schemeClr val="tx2"/>
                </a:solidFill>
              </a:rPr>
              <a:t>expected, </a:t>
            </a:r>
            <a:r>
              <a:rPr lang="en-US" dirty="0">
                <a:solidFill>
                  <a:schemeClr val="tx2"/>
                </a:solidFill>
              </a:rPr>
              <a:t>it is recommended to select a titanium abutment if possible. </a:t>
            </a:r>
            <a:r>
              <a:rPr lang="en-US" dirty="0" err="1">
                <a:solidFill>
                  <a:schemeClr val="tx2"/>
                </a:solidFill>
              </a:rPr>
              <a:t>CastDesign</a:t>
            </a:r>
            <a:r>
              <a:rPr lang="en-US" dirty="0">
                <a:solidFill>
                  <a:schemeClr val="tx2"/>
                </a:solidFill>
              </a:rPr>
              <a:t> EV should primarily be regarded as an abutment used when no titanium option is available.</a:t>
            </a:r>
          </a:p>
        </p:txBody>
      </p:sp>
    </p:spTree>
    <p:extLst>
      <p:ext uri="{BB962C8B-B14F-4D97-AF65-F5344CB8AC3E}">
        <p14:creationId xmlns:p14="http://schemas.microsoft.com/office/powerpoint/2010/main" val="771529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Restorative module</a:t>
            </a:r>
            <a:br>
              <a:rPr lang="en-GB" dirty="0" smtClean="0"/>
            </a:br>
            <a:r>
              <a:rPr lang="en-GB" dirty="0" smtClean="0"/>
              <a:t>- cement-retained options</a:t>
            </a:r>
            <a:br>
              <a:rPr lang="en-GB" dirty="0" smtClean="0"/>
            </a:br>
            <a:r>
              <a:rPr lang="en-GB" dirty="0" smtClean="0"/>
              <a:t>- abutment-level solutions</a:t>
            </a:r>
            <a:br>
              <a:rPr lang="en-GB" dirty="0" smtClean="0"/>
            </a:br>
            <a:endParaRPr lang="en-US" dirty="0"/>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97649" y="2543566"/>
            <a:ext cx="7595115" cy="179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264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Direct Abutment EV</a:t>
            </a:r>
            <a:endParaRPr lang="en-US" dirty="0"/>
          </a:p>
        </p:txBody>
      </p:sp>
      <p:sp>
        <p:nvSpPr>
          <p:cNvPr id="6" name="Content Placeholder 5"/>
          <p:cNvSpPr>
            <a:spLocks noGrp="1"/>
          </p:cNvSpPr>
          <p:nvPr>
            <p:ph sz="half" idx="1"/>
          </p:nvPr>
        </p:nvSpPr>
        <p:spPr>
          <a:xfrm>
            <a:off x="330202" y="1584995"/>
            <a:ext cx="10095668" cy="3943350"/>
          </a:xfrm>
        </p:spPr>
        <p:txBody>
          <a:bodyPr/>
          <a:lstStyle/>
          <a:p>
            <a:r>
              <a:rPr lang="en-US" dirty="0"/>
              <a:t>Designed to meet the clinicians’ demands for conventional crown and </a:t>
            </a:r>
            <a:br>
              <a:rPr lang="en-US" dirty="0"/>
            </a:br>
            <a:r>
              <a:rPr lang="en-US" dirty="0"/>
              <a:t>bridge procedures and restorative simplicity </a:t>
            </a:r>
          </a:p>
          <a:p>
            <a:r>
              <a:rPr lang="en-US" dirty="0"/>
              <a:t>The sterile abutment comes in a separate package not included in the Direct EV API kit</a:t>
            </a:r>
          </a:p>
          <a:p>
            <a:endParaRPr lang="en-US" dirty="0"/>
          </a:p>
        </p:txBody>
      </p:sp>
      <p:pic>
        <p:nvPicPr>
          <p:cNvPr id="8"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75637" y="330194"/>
            <a:ext cx="5184576" cy="122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bwMode="auto">
          <a:xfrm>
            <a:off x="7246084" y="453758"/>
            <a:ext cx="720080" cy="883568"/>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nvGrpSpPr>
          <p:cNvPr id="3" name="Group 2"/>
          <p:cNvGrpSpPr/>
          <p:nvPr/>
        </p:nvGrpSpPr>
        <p:grpSpPr>
          <a:xfrm>
            <a:off x="2782839" y="2964745"/>
            <a:ext cx="6624736" cy="2773043"/>
            <a:chOff x="713733" y="2776737"/>
            <a:chExt cx="6624736" cy="2773043"/>
          </a:xfrm>
        </p:grpSpPr>
        <p:pic>
          <p:nvPicPr>
            <p:cNvPr id="7" name="Picture 2" descr="N:\Dep\MD\PRODUCT MGT\Stella\BILDER\Produkter\1206964-REF 25498-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94650" y="2776737"/>
              <a:ext cx="1343819" cy="25971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N:\Workgroup\2Bimage\Projekt\Astra Tech\1001 Stella\Manualer Stella\Product Images\PNG images with asset no\1206949-REF_25362-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97909" y="2845276"/>
              <a:ext cx="891211" cy="24739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Workgroup\2Bimage\Projekt\Astra Tech\1001 Stella\Manualer Stella\Product Images\PNG images with asset no\1206951-REF 25365-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50037" y="2776737"/>
              <a:ext cx="1004574" cy="277304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N:\Workgroup\2Bimage\Projekt\Astra Tech\1001 Stella\Manualer Stella\Product Images\PNG images with asset no\1206956-REF_25369-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82704" y="2776737"/>
              <a:ext cx="1114655" cy="27730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N:\Workgroup\2Bimage\Projekt\Astra Tech\1001 Stella\Manualer Stella\Symbols\1211874-Symbol Non_indexed abutments-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3733" y="3514577"/>
              <a:ext cx="1121261" cy="11353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1298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Direct EV API</a:t>
            </a:r>
            <a:br>
              <a:rPr lang="sv-SE" dirty="0" smtClean="0"/>
            </a:br>
            <a:r>
              <a:rPr lang="sv-SE" dirty="0" smtClean="0"/>
              <a:t>- two in one</a:t>
            </a:r>
            <a:endParaRPr lang="en-US" dirty="0"/>
          </a:p>
        </p:txBody>
      </p:sp>
      <p:pic>
        <p:nvPicPr>
          <p:cNvPr id="16"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1563" y="457200"/>
            <a:ext cx="5184576" cy="122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bwMode="auto">
          <a:xfrm>
            <a:off x="8280484" y="308774"/>
            <a:ext cx="3096344" cy="1507780"/>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pic>
        <p:nvPicPr>
          <p:cNvPr id="10" name="Picture 2" descr="N:\Workgroup\2Bimage\Projekt\Astra Tech\1001 Stella\Manualer Stella\Symbols\1217526-Symbol_Direct Abutment EV Burnout Cap-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20536" y="764704"/>
            <a:ext cx="255839" cy="46116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410726" y="2214518"/>
            <a:ext cx="9370549" cy="3462394"/>
            <a:chOff x="832919" y="2456892"/>
            <a:chExt cx="9370549" cy="3462394"/>
          </a:xfrm>
        </p:grpSpPr>
        <p:sp>
          <p:nvSpPr>
            <p:cNvPr id="20" name="Rectangle 19"/>
            <p:cNvSpPr/>
            <p:nvPr/>
          </p:nvSpPr>
          <p:spPr>
            <a:xfrm>
              <a:off x="7905587" y="5580732"/>
              <a:ext cx="1388264" cy="338554"/>
            </a:xfrm>
            <a:prstGeom prst="rect">
              <a:avLst/>
            </a:prstGeom>
          </p:spPr>
          <p:txBody>
            <a:bodyPr wrap="square">
              <a:spAutoFit/>
            </a:bodyPr>
            <a:lstStyle/>
            <a:p>
              <a:pPr lvl="1"/>
              <a:r>
                <a:rPr lang="sv-SE" sz="1600" b="1" dirty="0" smtClean="0"/>
                <a:t>Lab</a:t>
              </a:r>
              <a:endParaRPr lang="sv-SE" sz="1600" b="1" dirty="0"/>
            </a:p>
          </p:txBody>
        </p:sp>
        <p:sp>
          <p:nvSpPr>
            <p:cNvPr id="19" name="Rectangle 18"/>
            <p:cNvSpPr/>
            <p:nvPr/>
          </p:nvSpPr>
          <p:spPr>
            <a:xfrm>
              <a:off x="5428333" y="5566616"/>
              <a:ext cx="1311036" cy="338554"/>
            </a:xfrm>
            <a:prstGeom prst="rect">
              <a:avLst/>
            </a:prstGeom>
          </p:spPr>
          <p:txBody>
            <a:bodyPr wrap="square">
              <a:spAutoFit/>
            </a:bodyPr>
            <a:lstStyle/>
            <a:p>
              <a:pPr lvl="1"/>
              <a:r>
                <a:rPr lang="sv-SE" sz="1600" b="1" dirty="0" err="1" smtClean="0">
                  <a:solidFill>
                    <a:schemeClr val="tx2"/>
                  </a:solidFill>
                </a:rPr>
                <a:t>Clinic</a:t>
              </a:r>
              <a:endParaRPr lang="sv-SE" sz="1600" b="1" dirty="0">
                <a:solidFill>
                  <a:schemeClr val="tx2"/>
                </a:solidFill>
              </a:endParaRPr>
            </a:p>
          </p:txBody>
        </p:sp>
        <p:pic>
          <p:nvPicPr>
            <p:cNvPr id="9223"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2919" y="2756988"/>
              <a:ext cx="4388411" cy="246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stretch>
              <a:fillRect/>
            </a:stretch>
          </p:blipFill>
          <p:spPr>
            <a:xfrm>
              <a:off x="5986894" y="2456892"/>
              <a:ext cx="1504950" cy="3067050"/>
            </a:xfrm>
            <a:prstGeom prst="rect">
              <a:avLst/>
            </a:prstGeom>
            <a:ln w="12700">
              <a:solidFill>
                <a:schemeClr val="accent6"/>
              </a:solidFill>
            </a:ln>
          </p:spPr>
        </p:pic>
        <p:pic>
          <p:nvPicPr>
            <p:cNvPr id="5" name="Picture 4"/>
            <p:cNvPicPr>
              <a:picLocks noChangeAspect="1"/>
            </p:cNvPicPr>
            <p:nvPr/>
          </p:nvPicPr>
          <p:blipFill>
            <a:blip r:embed="rId7"/>
            <a:stretch>
              <a:fillRect/>
            </a:stretch>
          </p:blipFill>
          <p:spPr>
            <a:xfrm>
              <a:off x="8479443" y="2456892"/>
              <a:ext cx="1724025" cy="3067050"/>
            </a:xfrm>
            <a:prstGeom prst="rect">
              <a:avLst/>
            </a:prstGeom>
            <a:ln w="12700">
              <a:solidFill>
                <a:schemeClr val="accent6"/>
              </a:solidFill>
            </a:ln>
          </p:spPr>
        </p:pic>
      </p:grpSp>
    </p:spTree>
    <p:extLst>
      <p:ext uri="{BB962C8B-B14F-4D97-AF65-F5344CB8AC3E}">
        <p14:creationId xmlns:p14="http://schemas.microsoft.com/office/powerpoint/2010/main" val="413329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Restorative module</a:t>
            </a:r>
            <a:br>
              <a:rPr lang="en-GB" dirty="0" smtClean="0"/>
            </a:br>
            <a:r>
              <a:rPr lang="en-GB" dirty="0" smtClean="0"/>
              <a:t>screw-retained options</a:t>
            </a:r>
            <a:br>
              <a:rPr lang="en-GB" dirty="0" smtClean="0"/>
            </a:br>
            <a:r>
              <a:rPr lang="en-GB" dirty="0" smtClean="0"/>
              <a:t>- abutment-level solutions</a:t>
            </a:r>
            <a:br>
              <a:rPr lang="en-GB" dirty="0" smtClean="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3094" y="2634345"/>
            <a:ext cx="8464226" cy="175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528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Healing Uni EV</a:t>
            </a:r>
            <a:endParaRPr lang="en-US" dirty="0"/>
          </a:p>
        </p:txBody>
      </p:sp>
      <p:sp>
        <p:nvSpPr>
          <p:cNvPr id="5" name="Content Placeholder 4"/>
          <p:cNvSpPr>
            <a:spLocks noGrp="1"/>
          </p:cNvSpPr>
          <p:nvPr>
            <p:ph sz="half" idx="1"/>
          </p:nvPr>
        </p:nvSpPr>
        <p:spPr>
          <a:xfrm>
            <a:off x="330201" y="1584995"/>
            <a:ext cx="8659975" cy="3943350"/>
          </a:xfrm>
        </p:spPr>
        <p:txBody>
          <a:bodyPr/>
          <a:lstStyle/>
          <a:p>
            <a:r>
              <a:rPr lang="en-US" dirty="0"/>
              <a:t>Developed to support the surrounding soft tissue </a:t>
            </a:r>
          </a:p>
          <a:p>
            <a:r>
              <a:rPr lang="en-US" dirty="0"/>
              <a:t>Give a predictable treatment situation by geometries in close correspondence to the final abutments</a:t>
            </a:r>
          </a:p>
          <a:p>
            <a:endParaRPr lang="en-US" dirty="0"/>
          </a:p>
        </p:txBody>
      </p:sp>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344088"/>
            <a:ext cx="5447481" cy="104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bwMode="auto">
          <a:xfrm>
            <a:off x="6495964" y="423790"/>
            <a:ext cx="720080" cy="883568"/>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nvGrpSpPr>
          <p:cNvPr id="3" name="Group 2"/>
          <p:cNvGrpSpPr/>
          <p:nvPr/>
        </p:nvGrpSpPr>
        <p:grpSpPr>
          <a:xfrm>
            <a:off x="2403314" y="2412005"/>
            <a:ext cx="7059811" cy="3854450"/>
            <a:chOff x="840927" y="2136815"/>
            <a:chExt cx="7059811" cy="3854450"/>
          </a:xfrm>
        </p:grpSpPr>
        <p:pic>
          <p:nvPicPr>
            <p:cNvPr id="10243" name="Picture 3" descr="N:\Workgroup\2Bimage\Projekt\Astra Tech\1001 Stella\Manualer Stella\Product Images\PNG images with asset no\1212071-Healing Uni EV_all-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2738" y="2136815"/>
              <a:ext cx="6858000" cy="385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N:\Workgroup\2Bimage\Projekt\Astra Tech\1001 Stella\Manualer Stella\Symbols\1211874-Symbol Non_indexed abutments-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0927" y="3326969"/>
              <a:ext cx="1121261" cy="113533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bject 35"/>
          <p:cNvSpPr/>
          <p:nvPr/>
        </p:nvSpPr>
        <p:spPr>
          <a:xfrm>
            <a:off x="8087827" y="2963008"/>
            <a:ext cx="759216" cy="760546"/>
          </a:xfrm>
          <a:prstGeom prst="rect">
            <a:avLst/>
          </a:prstGeom>
          <a:blipFill>
            <a:blip r:embed="rId6" cstate="print"/>
            <a:stretch>
              <a:fillRect/>
            </a:stretch>
          </a:blipFill>
        </p:spPr>
        <p:txBody>
          <a:bodyPr wrap="square" lIns="0" tIns="0" rIns="0" bIns="0" rtlCol="0"/>
          <a:lstStyle/>
          <a:p>
            <a:endParaRPr sz="1224"/>
          </a:p>
        </p:txBody>
      </p:sp>
    </p:spTree>
    <p:extLst>
      <p:ext uri="{BB962C8B-B14F-4D97-AF65-F5344CB8AC3E}">
        <p14:creationId xmlns:p14="http://schemas.microsoft.com/office/powerpoint/2010/main" val="108317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344088"/>
            <a:ext cx="5447481" cy="104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bject 22"/>
          <p:cNvSpPr/>
          <p:nvPr/>
        </p:nvSpPr>
        <p:spPr>
          <a:xfrm>
            <a:off x="299169" y="1690841"/>
            <a:ext cx="3398594" cy="1875546"/>
          </a:xfrm>
          <a:prstGeom prst="rect">
            <a:avLst/>
          </a:prstGeom>
          <a:blipFill>
            <a:blip r:embed="rId4" cstate="print"/>
            <a:stretch>
              <a:fillRect/>
            </a:stretch>
          </a:blipFill>
        </p:spPr>
        <p:txBody>
          <a:bodyPr wrap="square" lIns="0" tIns="0" rIns="0" bIns="0" rtlCol="0"/>
          <a:lstStyle/>
          <a:p>
            <a:endParaRPr sz="1224"/>
          </a:p>
        </p:txBody>
      </p:sp>
      <p:sp>
        <p:nvSpPr>
          <p:cNvPr id="23" name="object 23"/>
          <p:cNvSpPr txBox="1"/>
          <p:nvPr/>
        </p:nvSpPr>
        <p:spPr>
          <a:xfrm>
            <a:off x="7785375" y="3881602"/>
            <a:ext cx="2306793" cy="307777"/>
          </a:xfrm>
          <a:prstGeom prst="rect">
            <a:avLst/>
          </a:prstGeom>
        </p:spPr>
        <p:txBody>
          <a:bodyPr vert="horz" wrap="square" lIns="0" tIns="0" rIns="0" bIns="0" rtlCol="0">
            <a:spAutoFit/>
          </a:bodyPr>
          <a:lstStyle/>
          <a:p>
            <a:pPr marL="8637"/>
            <a:r>
              <a:rPr sz="2000" b="1" dirty="0">
                <a:solidFill>
                  <a:schemeClr val="tx2"/>
                </a:solidFill>
                <a:latin typeface="+mj-lt"/>
                <a:cs typeface="Futura Std Medium"/>
              </a:rPr>
              <a:t>Installation</a:t>
            </a:r>
            <a:endParaRPr sz="2000" dirty="0">
              <a:solidFill>
                <a:schemeClr val="tx2"/>
              </a:solidFill>
              <a:latin typeface="+mj-lt"/>
              <a:cs typeface="Futura Std Medium"/>
            </a:endParaRPr>
          </a:p>
        </p:txBody>
      </p:sp>
      <p:sp>
        <p:nvSpPr>
          <p:cNvPr id="25" name="object 25"/>
          <p:cNvSpPr txBox="1"/>
          <p:nvPr/>
        </p:nvSpPr>
        <p:spPr>
          <a:xfrm>
            <a:off x="4966396" y="3881602"/>
            <a:ext cx="2876345" cy="307777"/>
          </a:xfrm>
          <a:prstGeom prst="rect">
            <a:avLst/>
          </a:prstGeom>
        </p:spPr>
        <p:txBody>
          <a:bodyPr vert="horz" wrap="square" lIns="0" tIns="0" rIns="0" bIns="0" rtlCol="0">
            <a:spAutoFit/>
          </a:bodyPr>
          <a:lstStyle/>
          <a:p>
            <a:pPr marL="8637"/>
            <a:r>
              <a:rPr sz="2000" b="1" dirty="0">
                <a:solidFill>
                  <a:schemeClr val="tx2"/>
                </a:solidFill>
                <a:latin typeface="+mj-lt"/>
                <a:cs typeface="Futura Std Medium"/>
              </a:rPr>
              <a:t>Measure</a:t>
            </a:r>
            <a:r>
              <a:rPr sz="2000" b="1" spc="-68" dirty="0">
                <a:solidFill>
                  <a:schemeClr val="tx2"/>
                </a:solidFill>
                <a:latin typeface="+mj-lt"/>
                <a:cs typeface="Futura Std Medium"/>
              </a:rPr>
              <a:t> </a:t>
            </a:r>
            <a:r>
              <a:rPr sz="2000" b="1" dirty="0">
                <a:solidFill>
                  <a:schemeClr val="tx2"/>
                </a:solidFill>
                <a:latin typeface="+mj-lt"/>
                <a:cs typeface="Futura Std Medium"/>
              </a:rPr>
              <a:t>height</a:t>
            </a:r>
            <a:endParaRPr sz="2000" dirty="0">
              <a:solidFill>
                <a:schemeClr val="tx2"/>
              </a:solidFill>
              <a:latin typeface="+mj-lt"/>
              <a:cs typeface="Futura Std Medium"/>
            </a:endParaRPr>
          </a:p>
        </p:txBody>
      </p:sp>
      <p:sp>
        <p:nvSpPr>
          <p:cNvPr id="27" name="object 27"/>
          <p:cNvSpPr txBox="1"/>
          <p:nvPr/>
        </p:nvSpPr>
        <p:spPr>
          <a:xfrm>
            <a:off x="749436" y="3881602"/>
            <a:ext cx="3365364" cy="307777"/>
          </a:xfrm>
          <a:prstGeom prst="rect">
            <a:avLst/>
          </a:prstGeom>
        </p:spPr>
        <p:txBody>
          <a:bodyPr vert="horz" wrap="square" lIns="0" tIns="0" rIns="0" bIns="0" rtlCol="0">
            <a:spAutoFit/>
          </a:bodyPr>
          <a:lstStyle/>
          <a:p>
            <a:pPr marL="8637"/>
            <a:r>
              <a:rPr sz="2000" b="1" dirty="0">
                <a:solidFill>
                  <a:schemeClr val="tx2"/>
                </a:solidFill>
                <a:latin typeface="+mj-lt"/>
                <a:cs typeface="Futura Std Medium"/>
              </a:rPr>
              <a:t>Abutment Depth Gauge</a:t>
            </a:r>
            <a:r>
              <a:rPr sz="2000" b="1" spc="-68" dirty="0">
                <a:solidFill>
                  <a:schemeClr val="tx2"/>
                </a:solidFill>
                <a:latin typeface="+mj-lt"/>
                <a:cs typeface="Futura Std Medium"/>
              </a:rPr>
              <a:t> </a:t>
            </a:r>
            <a:r>
              <a:rPr sz="2000" b="1" dirty="0">
                <a:solidFill>
                  <a:schemeClr val="tx2"/>
                </a:solidFill>
                <a:latin typeface="+mj-lt"/>
                <a:cs typeface="Futura Std Medium"/>
              </a:rPr>
              <a:t>EV</a:t>
            </a:r>
            <a:endParaRPr sz="2000" dirty="0">
              <a:solidFill>
                <a:schemeClr val="tx2"/>
              </a:solidFill>
              <a:latin typeface="+mj-lt"/>
              <a:cs typeface="Futura Std Medium"/>
            </a:endParaRPr>
          </a:p>
        </p:txBody>
      </p:sp>
      <p:sp>
        <p:nvSpPr>
          <p:cNvPr id="33" name="object 33"/>
          <p:cNvSpPr/>
          <p:nvPr/>
        </p:nvSpPr>
        <p:spPr>
          <a:xfrm>
            <a:off x="8306409" y="2009131"/>
            <a:ext cx="2745661" cy="1557256"/>
          </a:xfrm>
          <a:prstGeom prst="rect">
            <a:avLst/>
          </a:prstGeom>
          <a:blipFill>
            <a:blip r:embed="rId5" cstate="print"/>
            <a:stretch>
              <a:fillRect/>
            </a:stretch>
          </a:blipFill>
        </p:spPr>
        <p:txBody>
          <a:bodyPr wrap="square" lIns="0" tIns="0" rIns="0" bIns="0" rtlCol="0"/>
          <a:lstStyle/>
          <a:p>
            <a:endParaRPr sz="1224"/>
          </a:p>
        </p:txBody>
      </p:sp>
      <p:grpSp>
        <p:nvGrpSpPr>
          <p:cNvPr id="3" name="Group 2"/>
          <p:cNvGrpSpPr/>
          <p:nvPr/>
        </p:nvGrpSpPr>
        <p:grpSpPr>
          <a:xfrm>
            <a:off x="4875188" y="1585908"/>
            <a:ext cx="2327579" cy="2121946"/>
            <a:chOff x="4875188" y="1963979"/>
            <a:chExt cx="2327579" cy="2121946"/>
          </a:xfrm>
        </p:grpSpPr>
        <p:sp>
          <p:nvSpPr>
            <p:cNvPr id="32" name="object 32"/>
            <p:cNvSpPr/>
            <p:nvPr/>
          </p:nvSpPr>
          <p:spPr>
            <a:xfrm>
              <a:off x="5102482" y="1963979"/>
              <a:ext cx="2100285" cy="2121946"/>
            </a:xfrm>
            <a:prstGeom prst="rect">
              <a:avLst/>
            </a:prstGeom>
            <a:blipFill>
              <a:blip r:embed="rId6" cstate="print"/>
              <a:stretch>
                <a:fillRect/>
              </a:stretch>
            </a:blipFill>
          </p:spPr>
          <p:txBody>
            <a:bodyPr wrap="square" lIns="0" tIns="0" rIns="0" bIns="0" rtlCol="0"/>
            <a:lstStyle/>
            <a:p>
              <a:endParaRPr sz="1224"/>
            </a:p>
          </p:txBody>
        </p:sp>
        <p:sp>
          <p:nvSpPr>
            <p:cNvPr id="34" name="object 34"/>
            <p:cNvSpPr/>
            <p:nvPr/>
          </p:nvSpPr>
          <p:spPr>
            <a:xfrm>
              <a:off x="4875188" y="2495135"/>
              <a:ext cx="562424" cy="1449326"/>
            </a:xfrm>
            <a:prstGeom prst="rect">
              <a:avLst/>
            </a:prstGeom>
            <a:blipFill>
              <a:blip r:embed="rId7" cstate="print"/>
              <a:stretch>
                <a:fillRect/>
              </a:stretch>
            </a:blipFill>
          </p:spPr>
          <p:txBody>
            <a:bodyPr wrap="square" lIns="0" tIns="0" rIns="0" bIns="0" rtlCol="0"/>
            <a:lstStyle/>
            <a:p>
              <a:endParaRPr sz="1224"/>
            </a:p>
          </p:txBody>
        </p:sp>
      </p:grpSp>
      <p:sp>
        <p:nvSpPr>
          <p:cNvPr id="37" name="Title 1"/>
          <p:cNvSpPr txBox="1">
            <a:spLocks/>
          </p:cNvSpPr>
          <p:nvPr/>
        </p:nvSpPr>
        <p:spPr>
          <a:xfrm>
            <a:off x="330201" y="555626"/>
            <a:ext cx="11530012" cy="1001712"/>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sv-SE" smtClean="0"/>
              <a:t>Healing Uni EV</a:t>
            </a:r>
            <a:endParaRPr lang="en-US" dirty="0"/>
          </a:p>
        </p:txBody>
      </p:sp>
      <p:sp>
        <p:nvSpPr>
          <p:cNvPr id="39" name="Oval 38"/>
          <p:cNvSpPr/>
          <p:nvPr/>
        </p:nvSpPr>
        <p:spPr bwMode="auto">
          <a:xfrm>
            <a:off x="6495964" y="423790"/>
            <a:ext cx="720080" cy="883568"/>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
        <p:nvSpPr>
          <p:cNvPr id="4" name="Rectangle 3"/>
          <p:cNvSpPr/>
          <p:nvPr/>
        </p:nvSpPr>
        <p:spPr>
          <a:xfrm>
            <a:off x="649763" y="4268598"/>
            <a:ext cx="3964938" cy="1477328"/>
          </a:xfrm>
          <a:prstGeom prst="rect">
            <a:avLst/>
          </a:prstGeom>
        </p:spPr>
        <p:txBody>
          <a:bodyPr wrap="square">
            <a:spAutoFit/>
          </a:bodyPr>
          <a:lstStyle/>
          <a:p>
            <a:pPr marL="285750" indent="-285750">
              <a:buFont typeface="Wingdings" panose="05000000000000000000" pitchFamily="2" charset="2"/>
              <a:buChar char="§"/>
            </a:pPr>
            <a:r>
              <a:rPr lang="en-US" dirty="0">
                <a:solidFill>
                  <a:schemeClr val="tx2"/>
                </a:solidFill>
              </a:rPr>
              <a:t>One tip design for each </a:t>
            </a:r>
            <a:r>
              <a:rPr lang="en-US" dirty="0" smtClean="0">
                <a:solidFill>
                  <a:schemeClr val="tx2"/>
                </a:solidFill>
              </a:rPr>
              <a:t>implant connection</a:t>
            </a:r>
            <a:r>
              <a:rPr lang="en-US" dirty="0">
                <a:solidFill>
                  <a:schemeClr val="tx2"/>
                </a:solidFill>
              </a:rPr>
              <a:t>.</a:t>
            </a:r>
          </a:p>
          <a:p>
            <a:pPr marL="285750" indent="-285750">
              <a:buFont typeface="Wingdings" panose="05000000000000000000" pitchFamily="2" charset="2"/>
              <a:buChar char="§"/>
            </a:pPr>
            <a:r>
              <a:rPr lang="en-US" dirty="0">
                <a:solidFill>
                  <a:schemeClr val="tx2"/>
                </a:solidFill>
              </a:rPr>
              <a:t>A waist on the tip for identification of </a:t>
            </a:r>
            <a:r>
              <a:rPr lang="en-US" dirty="0" smtClean="0">
                <a:solidFill>
                  <a:schemeClr val="tx2"/>
                </a:solidFill>
              </a:rPr>
              <a:t>4–5mm </a:t>
            </a:r>
            <a:r>
              <a:rPr lang="en-US" dirty="0">
                <a:solidFill>
                  <a:schemeClr val="tx2"/>
                </a:solidFill>
              </a:rPr>
              <a:t>depth mark.</a:t>
            </a:r>
          </a:p>
          <a:p>
            <a:pPr marL="285750" indent="-285750">
              <a:buFont typeface="Wingdings" panose="05000000000000000000" pitchFamily="2" charset="2"/>
              <a:buChar char="§"/>
            </a:pPr>
            <a:r>
              <a:rPr lang="en-US" dirty="0">
                <a:solidFill>
                  <a:schemeClr val="tx2"/>
                </a:solidFill>
              </a:rPr>
              <a:t>Color: according to implant.</a:t>
            </a:r>
          </a:p>
        </p:txBody>
      </p:sp>
      <p:sp>
        <p:nvSpPr>
          <p:cNvPr id="5" name="Rectangle 4"/>
          <p:cNvSpPr/>
          <p:nvPr/>
        </p:nvSpPr>
        <p:spPr>
          <a:xfrm>
            <a:off x="4875188" y="4268598"/>
            <a:ext cx="2466389" cy="1477328"/>
          </a:xfrm>
          <a:prstGeom prst="rect">
            <a:avLst/>
          </a:prstGeom>
        </p:spPr>
        <p:txBody>
          <a:bodyPr wrap="square">
            <a:spAutoFit/>
          </a:bodyPr>
          <a:lstStyle/>
          <a:p>
            <a:pPr marL="285750" indent="-285750">
              <a:buFont typeface="Wingdings" panose="05000000000000000000" pitchFamily="2" charset="2"/>
              <a:buChar char="§"/>
            </a:pPr>
            <a:r>
              <a:rPr lang="en-US" dirty="0">
                <a:solidFill>
                  <a:schemeClr val="tx2"/>
                </a:solidFill>
              </a:rPr>
              <a:t>The abutment depth </a:t>
            </a:r>
            <a:r>
              <a:rPr lang="en-US" dirty="0" smtClean="0">
                <a:solidFill>
                  <a:schemeClr val="tx2"/>
                </a:solidFill>
              </a:rPr>
              <a:t>gauges corresponds </a:t>
            </a:r>
            <a:r>
              <a:rPr lang="en-US" dirty="0">
                <a:solidFill>
                  <a:schemeClr val="tx2"/>
                </a:solidFill>
              </a:rPr>
              <a:t>with the Healing </a:t>
            </a:r>
            <a:r>
              <a:rPr lang="en-US" dirty="0" err="1">
                <a:solidFill>
                  <a:schemeClr val="tx2"/>
                </a:solidFill>
              </a:rPr>
              <a:t>Uni</a:t>
            </a:r>
            <a:r>
              <a:rPr lang="en-US" dirty="0">
                <a:solidFill>
                  <a:schemeClr val="tx2"/>
                </a:solidFill>
              </a:rPr>
              <a:t> EV laser etched bands.</a:t>
            </a:r>
          </a:p>
        </p:txBody>
      </p:sp>
      <p:sp>
        <p:nvSpPr>
          <p:cNvPr id="6" name="Rectangle 5"/>
          <p:cNvSpPr/>
          <p:nvPr/>
        </p:nvSpPr>
        <p:spPr>
          <a:xfrm>
            <a:off x="7709467" y="4268598"/>
            <a:ext cx="4265656" cy="1754326"/>
          </a:xfrm>
          <a:prstGeom prst="rect">
            <a:avLst/>
          </a:prstGeom>
        </p:spPr>
        <p:txBody>
          <a:bodyPr wrap="square">
            <a:spAutoFit/>
          </a:bodyPr>
          <a:lstStyle/>
          <a:p>
            <a:pPr marL="285750" indent="-285750">
              <a:buFont typeface="Wingdings" panose="05000000000000000000" pitchFamily="2" charset="2"/>
              <a:buChar char="§"/>
            </a:pPr>
            <a:r>
              <a:rPr lang="en-US" dirty="0">
                <a:solidFill>
                  <a:schemeClr val="tx2"/>
                </a:solidFill>
              </a:rPr>
              <a:t>Pick up and install the </a:t>
            </a:r>
            <a:r>
              <a:rPr lang="en-US" dirty="0" smtClean="0">
                <a:solidFill>
                  <a:schemeClr val="tx2"/>
                </a:solidFill>
              </a:rPr>
              <a:t>sterile Healing </a:t>
            </a:r>
            <a:r>
              <a:rPr lang="en-US" dirty="0" err="1">
                <a:solidFill>
                  <a:schemeClr val="tx2"/>
                </a:solidFill>
              </a:rPr>
              <a:t>Uni</a:t>
            </a:r>
            <a:r>
              <a:rPr lang="en-US" dirty="0">
                <a:solidFill>
                  <a:schemeClr val="tx2"/>
                </a:solidFill>
              </a:rPr>
              <a:t> EV directly from the blister </a:t>
            </a:r>
            <a:r>
              <a:rPr lang="en-US" dirty="0" smtClean="0">
                <a:solidFill>
                  <a:schemeClr val="tx2"/>
                </a:solidFill>
              </a:rPr>
              <a:t>package </a:t>
            </a:r>
            <a:r>
              <a:rPr lang="en-US" dirty="0">
                <a:solidFill>
                  <a:schemeClr val="tx2"/>
                </a:solidFill>
              </a:rPr>
              <a:t>using the Hex Driver EV.</a:t>
            </a:r>
          </a:p>
          <a:p>
            <a:pPr marL="285750" indent="-285750">
              <a:buFont typeface="Wingdings" panose="05000000000000000000" pitchFamily="2" charset="2"/>
              <a:buChar char="§"/>
            </a:pPr>
            <a:r>
              <a:rPr lang="en-US" dirty="0">
                <a:solidFill>
                  <a:schemeClr val="tx2"/>
                </a:solidFill>
              </a:rPr>
              <a:t>Manually seat and secure the healing </a:t>
            </a:r>
            <a:r>
              <a:rPr lang="en-US" dirty="0" smtClean="0">
                <a:solidFill>
                  <a:schemeClr val="tx2"/>
                </a:solidFill>
              </a:rPr>
              <a:t>abutment </a:t>
            </a:r>
            <a:r>
              <a:rPr lang="en-US" dirty="0">
                <a:solidFill>
                  <a:schemeClr val="tx2"/>
                </a:solidFill>
              </a:rPr>
              <a:t>using light finger force </a:t>
            </a:r>
            <a:br>
              <a:rPr lang="en-US" dirty="0">
                <a:solidFill>
                  <a:schemeClr val="tx2"/>
                </a:solidFill>
              </a:rPr>
            </a:br>
            <a:r>
              <a:rPr lang="en-US" dirty="0" smtClean="0">
                <a:solidFill>
                  <a:schemeClr val="tx2"/>
                </a:solidFill>
              </a:rPr>
              <a:t>(</a:t>
            </a:r>
            <a:r>
              <a:rPr lang="en-US" dirty="0">
                <a:solidFill>
                  <a:schemeClr val="tx2"/>
                </a:solidFill>
              </a:rPr>
              <a:t>5–10 </a:t>
            </a:r>
            <a:r>
              <a:rPr lang="en-US" dirty="0" err="1">
                <a:solidFill>
                  <a:schemeClr val="tx2"/>
                </a:solidFill>
              </a:rPr>
              <a:t>Ncm</a:t>
            </a:r>
            <a:r>
              <a:rPr lang="en-US" dirty="0">
                <a:solidFill>
                  <a:schemeClr val="tx2"/>
                </a:solidFill>
              </a:rPr>
              <a:t>)</a:t>
            </a:r>
          </a:p>
        </p:txBody>
      </p:sp>
    </p:spTree>
    <p:extLst>
      <p:ext uri="{BB962C8B-B14F-4D97-AF65-F5344CB8AC3E}">
        <p14:creationId xmlns:p14="http://schemas.microsoft.com/office/powerpoint/2010/main" val="1355476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481317" y="3026382"/>
            <a:ext cx="924228" cy="949916"/>
            <a:chOff x="551385" y="3941465"/>
            <a:chExt cx="924228" cy="949916"/>
          </a:xfrm>
        </p:grpSpPr>
        <p:pic>
          <p:nvPicPr>
            <p:cNvPr id="1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1385" y="3941465"/>
              <a:ext cx="604760" cy="83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Isosceles Triangle 16"/>
            <p:cNvSpPr/>
            <p:nvPr/>
          </p:nvSpPr>
          <p:spPr bwMode="auto">
            <a:xfrm>
              <a:off x="611517" y="4171301"/>
              <a:ext cx="864096" cy="720080"/>
            </a:xfrm>
            <a:prstGeom prst="triangle">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grpSp>
      <p:sp>
        <p:nvSpPr>
          <p:cNvPr id="2" name="Title 1"/>
          <p:cNvSpPr>
            <a:spLocks noGrp="1"/>
          </p:cNvSpPr>
          <p:nvPr>
            <p:ph type="title"/>
          </p:nvPr>
        </p:nvSpPr>
        <p:spPr/>
        <p:txBody>
          <a:bodyPr/>
          <a:lstStyle/>
          <a:p>
            <a:r>
              <a:rPr lang="sv-SE" smtClean="0"/>
              <a:t>Uni Abutment EV</a:t>
            </a:r>
            <a:endParaRPr lang="en-US" dirty="0"/>
          </a:p>
        </p:txBody>
      </p:sp>
      <p:pic>
        <p:nvPicPr>
          <p:cNvPr id="11267" name="Picture 3" descr="N:\Workgroup\2Bimage\Projekt\Astra Tech\1001 Stella\Manualer Stella\Product Images\PNG images with asset no\1207762-REF 25570-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10760" y="3355047"/>
            <a:ext cx="1173225" cy="182994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N:\Workgroup\2Bimage\Projekt\Astra Tech\1001 Stella\Manualer Stella\Product Images\PNG images with asset no\1207720-REF 25555-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6101" y="3414815"/>
            <a:ext cx="920298" cy="177847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N:\Workgroup\2Bimage\Projekt\Astra Tech\1001 Stella\Manualer Stella\Product Images\PNG images with asset no\1207720-REF_25555-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22577" y="3448782"/>
            <a:ext cx="920298" cy="177847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N:\Workgroup\2Bimage\Projekt\Astra Tech\1001 Stella\Manualer Stella\Product Images\PNG images with asset no\1207727-REF 25562-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49233" y="3445711"/>
            <a:ext cx="902548" cy="1753624"/>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N:\Workgroup\2Bimage\Projekt\Astra Tech\1001 Stella\Manualer Stella\Product Images\PNG images with asset no\1207758-REF 25566-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47915" y="3390342"/>
            <a:ext cx="1048092" cy="1832608"/>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N:\Workgroup\2Bimage\Projekt\Astra Tech\1001 Stella\Manualer Stella\Product Images\PNG images with asset no\1211795-REF 25481-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15265" y="3995231"/>
            <a:ext cx="592138" cy="92789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bwMode="auto">
          <a:xfrm>
            <a:off x="13296800" y="2814320"/>
            <a:ext cx="914400" cy="9144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Picture 3" descr="N:\Workgroup\2Bimage\Projekt\Astra Tech\1001 Stella\Manualer Stella\Symbols\1211874-Symbol Non_indexed abutments-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22143" y="3728720"/>
            <a:ext cx="1121261" cy="11353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N:\Workgroup\2Bimage\Projekt\Astra Tech\1001 Stella\Manualer Stella\Images Screw\PNG images with asset no\1208800-Screw_053-D.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29738" y="1359304"/>
            <a:ext cx="1994651" cy="26595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96000" y="215902"/>
            <a:ext cx="5447481" cy="104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bwMode="auto">
          <a:xfrm>
            <a:off x="7288183" y="295604"/>
            <a:ext cx="759873" cy="883568"/>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346758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sv-SE" smtClean="0"/>
              <a:t>One interface </a:t>
            </a:r>
            <a:br>
              <a:rPr lang="sv-SE" smtClean="0"/>
            </a:br>
            <a:r>
              <a:rPr lang="sv-SE" smtClean="0"/>
              <a:t>- three indexing solutions</a:t>
            </a:r>
            <a:endParaRPr lang="sv-SE" dirty="0"/>
          </a:p>
        </p:txBody>
      </p:sp>
      <p:sp>
        <p:nvSpPr>
          <p:cNvPr id="8" name="TextBox 7"/>
          <p:cNvSpPr txBox="1"/>
          <p:nvPr/>
        </p:nvSpPr>
        <p:spPr>
          <a:xfrm>
            <a:off x="7060817" y="1849362"/>
            <a:ext cx="2592288" cy="307777"/>
          </a:xfrm>
          <a:prstGeom prst="rect">
            <a:avLst/>
          </a:prstGeom>
          <a:noFill/>
        </p:spPr>
        <p:txBody>
          <a:bodyPr wrap="square" rtlCol="0">
            <a:spAutoFit/>
          </a:bodyPr>
          <a:lstStyle/>
          <a:p>
            <a:r>
              <a:rPr lang="en-US" sz="1400" b="1" dirty="0" smtClean="0">
                <a:solidFill>
                  <a:schemeClr val="tx2"/>
                </a:solidFill>
                <a:latin typeface="+mn-lt"/>
              </a:rPr>
              <a:t>One-position-only</a:t>
            </a:r>
          </a:p>
        </p:txBody>
      </p:sp>
      <p:pic>
        <p:nvPicPr>
          <p:cNvPr id="9" name="Picture 2" descr="N:\Workgroup\2Bimage\Projekt\Astra Tech\1001 Stella\Manualer Stella\Images Cement\PNG Images with asset no\1211805-Implant abutment interface_top-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856" y="1469665"/>
            <a:ext cx="4104456"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5080" y="642392"/>
            <a:ext cx="881622" cy="1134962"/>
          </a:xfrm>
          <a:prstGeom prst="rect">
            <a:avLst/>
          </a:prstGeom>
        </p:spPr>
      </p:pic>
      <p:pic>
        <p:nvPicPr>
          <p:cNvPr id="11" name="Picture 3" descr="N:\Workgroup\2Bimage\Projekt\Astra Tech\1001 Stella\Manualer Stella\Symbols\1217217-Symbol Atlantis Abutment central-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08978" y="357188"/>
            <a:ext cx="663575"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56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Uni Abutment EV</a:t>
            </a:r>
            <a:endParaRPr lang="en-US" dirty="0"/>
          </a:p>
        </p:txBody>
      </p:sp>
      <p:sp>
        <p:nvSpPr>
          <p:cNvPr id="5" name="Content Placeholder 4"/>
          <p:cNvSpPr>
            <a:spLocks noGrp="1"/>
          </p:cNvSpPr>
          <p:nvPr>
            <p:ph sz="half" idx="1"/>
          </p:nvPr>
        </p:nvSpPr>
        <p:spPr/>
        <p:txBody>
          <a:bodyPr/>
          <a:lstStyle/>
          <a:p>
            <a:r>
              <a:rPr lang="en-US" dirty="0"/>
              <a:t>Only one reusable tool needed for installation or removal of a </a:t>
            </a:r>
            <a:r>
              <a:rPr lang="en-US" dirty="0" err="1"/>
              <a:t>Uni</a:t>
            </a:r>
            <a:r>
              <a:rPr lang="en-US" dirty="0"/>
              <a:t> </a:t>
            </a:r>
            <a:r>
              <a:rPr lang="en-US" dirty="0" err="1"/>
              <a:t>Abument</a:t>
            </a:r>
            <a:r>
              <a:rPr lang="en-US" dirty="0"/>
              <a:t> EV</a:t>
            </a:r>
          </a:p>
          <a:p>
            <a:r>
              <a:rPr lang="en-US" dirty="0"/>
              <a:t>Atlantis </a:t>
            </a:r>
            <a:r>
              <a:rPr lang="en-US" dirty="0" err="1"/>
              <a:t>suprastructures</a:t>
            </a:r>
            <a:r>
              <a:rPr lang="en-US" dirty="0"/>
              <a:t> </a:t>
            </a:r>
            <a:r>
              <a:rPr lang="en-US" dirty="0" smtClean="0"/>
              <a:t>compatible</a:t>
            </a:r>
            <a:endParaRPr lang="en-US" dirty="0"/>
          </a:p>
        </p:txBody>
      </p:sp>
      <p:grpSp>
        <p:nvGrpSpPr>
          <p:cNvPr id="3" name="Group 2"/>
          <p:cNvGrpSpPr/>
          <p:nvPr/>
        </p:nvGrpSpPr>
        <p:grpSpPr>
          <a:xfrm>
            <a:off x="3433682" y="2542474"/>
            <a:ext cx="5386058" cy="3289824"/>
            <a:chOff x="1220120" y="2363013"/>
            <a:chExt cx="5386058" cy="3289824"/>
          </a:xfrm>
        </p:grpSpPr>
        <p:pic>
          <p:nvPicPr>
            <p:cNvPr id="133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58073" y="3940984"/>
              <a:ext cx="2848105" cy="142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08148" y="2662127"/>
              <a:ext cx="24765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descr="N:\Workgroup\2Bimage\Projekt\Astra Tech\1001 Stella\Manualer Stella\Product Images\PNG images with asset no\1211758-REF 25708-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6549" y="2363013"/>
              <a:ext cx="356790" cy="213518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N:\Workgroup\2Bimage\Projekt\Astra Tech\1001 Stella\Manualer Stella\Product Images\PNG images with asset no\1207727-REF 25562-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0800000" flipV="1">
              <a:off x="1220120" y="4662607"/>
              <a:ext cx="509648" cy="99023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00" y="215902"/>
            <a:ext cx="5447481" cy="104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bwMode="auto">
          <a:xfrm>
            <a:off x="7288183" y="295604"/>
            <a:ext cx="759873" cy="883568"/>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1326793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Uni Abutment EV</a:t>
            </a:r>
            <a:endParaRPr lang="en-US" dirty="0"/>
          </a:p>
        </p:txBody>
      </p:sp>
      <p:cxnSp>
        <p:nvCxnSpPr>
          <p:cNvPr id="11" name="Straight Connector 10"/>
          <p:cNvCxnSpPr/>
          <p:nvPr/>
        </p:nvCxnSpPr>
        <p:spPr bwMode="auto">
          <a:xfrm>
            <a:off x="13296800" y="2814320"/>
            <a:ext cx="914400" cy="9144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UniDriver E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3884" y="1720694"/>
            <a:ext cx="8184232" cy="3869240"/>
          </a:xfrm>
          <a:prstGeom prst="rect">
            <a:avLst/>
          </a:prstGeom>
        </p:spPr>
      </p:pic>
      <p:pic>
        <p:nvPicPr>
          <p:cNvPr id="1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6000" y="215902"/>
            <a:ext cx="5447481" cy="104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bwMode="auto">
          <a:xfrm>
            <a:off x="7288183" y="295604"/>
            <a:ext cx="759873" cy="883568"/>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39153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Angled Abutment EV</a:t>
            </a:r>
            <a:endParaRPr lang="en-US" dirty="0"/>
          </a:p>
        </p:txBody>
      </p:sp>
      <p:sp>
        <p:nvSpPr>
          <p:cNvPr id="5" name="Content Placeholder 4"/>
          <p:cNvSpPr>
            <a:spLocks noGrp="1"/>
          </p:cNvSpPr>
          <p:nvPr>
            <p:ph sz="half" idx="1"/>
          </p:nvPr>
        </p:nvSpPr>
        <p:spPr>
          <a:xfrm>
            <a:off x="330201" y="1302984"/>
            <a:ext cx="6668805" cy="3943350"/>
          </a:xfrm>
        </p:spPr>
        <p:txBody>
          <a:bodyPr/>
          <a:lstStyle/>
          <a:p>
            <a:r>
              <a:rPr lang="en-US" dirty="0"/>
              <a:t>Facilitates implant situations with unfavorably situated bridge screw channels</a:t>
            </a:r>
          </a:p>
          <a:p>
            <a:r>
              <a:rPr lang="en-US" dirty="0"/>
              <a:t>Altering the bridge screw access channel away from the axial direction of the implant</a:t>
            </a:r>
          </a:p>
          <a:p>
            <a:r>
              <a:rPr lang="en-US" dirty="0"/>
              <a:t>20° top cone for three implant connection sizes - one common assortment on abutment level </a:t>
            </a:r>
          </a:p>
          <a:p>
            <a:r>
              <a:rPr lang="en-US" dirty="0"/>
              <a:t>Six position - 3.6/4.2/4.8 &amp; Indexed-free - 4.2/4.8</a:t>
            </a:r>
          </a:p>
          <a:p>
            <a:endParaRPr lang="en-US" dirty="0"/>
          </a:p>
        </p:txBody>
      </p:sp>
      <p:pic>
        <p:nvPicPr>
          <p:cNvPr id="12290" name="Picture 2" descr="N:\Workgroup\2Bimage\Projekt\Astra Tech\1001 Stella\Manualer Stella\Images Screw\PNG images with asset no\1208805-Screw_058-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28550" y="2312299"/>
            <a:ext cx="2035280" cy="2713707"/>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N:\Workgroup\2Bimage\Projekt\Astra Tech\1001 Stella\Manualer Stella\Product Images\PNG images with asset no\1207785-REF 25622-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29329" y="3321506"/>
            <a:ext cx="1365038" cy="236349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N:\Workgroup\2Bimage\Projekt\Astra Tech\1001 Stella\Manualer Stella\Product Images\PNG images with asset no\1207788-REF 25625-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93447" y="3436537"/>
            <a:ext cx="1334990" cy="21857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Workgroup\2Bimage\Projekt\Astra Tech\1001 Stella\Manualer Stella\Symbols\1217208-Symbol Six position, indexed abutments-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07489" y="2588652"/>
            <a:ext cx="820947" cy="7200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N:\Workgroup\2Bimage\Projekt\Astra Tech\1001 Stella\Manualer Stella\Symbols\1211874-Symbol Non_indexed abutments-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37134" y="2590109"/>
            <a:ext cx="621219" cy="62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4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Restorative module</a:t>
            </a:r>
            <a:br>
              <a:rPr lang="en-GB" smtClean="0"/>
            </a:br>
            <a:r>
              <a:rPr lang="en-GB" smtClean="0"/>
              <a:t>screw-retained options</a:t>
            </a:r>
            <a:br>
              <a:rPr lang="en-GB" smtClean="0"/>
            </a:br>
            <a:r>
              <a:rPr lang="en-GB" smtClean="0"/>
              <a:t>- implant-level solutions</a:t>
            </a:r>
            <a:endParaRPr lang="en-US" dirty="0"/>
          </a:p>
        </p:txBody>
      </p:sp>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66286" y="2507478"/>
            <a:ext cx="8257841" cy="226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674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Atlantis Crown Abutment</a:t>
            </a:r>
            <a:endParaRPr lang="en-US" dirty="0"/>
          </a:p>
        </p:txBody>
      </p:sp>
      <p:sp>
        <p:nvSpPr>
          <p:cNvPr id="7" name="Content Placeholder 6"/>
          <p:cNvSpPr>
            <a:spLocks noGrp="1"/>
          </p:cNvSpPr>
          <p:nvPr>
            <p:ph sz="half" idx="1"/>
          </p:nvPr>
        </p:nvSpPr>
        <p:spPr>
          <a:xfrm>
            <a:off x="330202" y="1584995"/>
            <a:ext cx="5600580" cy="3943350"/>
          </a:xfrm>
        </p:spPr>
        <p:txBody>
          <a:bodyPr/>
          <a:lstStyle/>
          <a:p>
            <a:r>
              <a:rPr lang="en-US" dirty="0"/>
              <a:t>Patient-specific abutment for single-tooth, screw-retained restorations </a:t>
            </a:r>
          </a:p>
          <a:p>
            <a:r>
              <a:rPr lang="en-US" dirty="0"/>
              <a:t>Eliminates need for coping and cement </a:t>
            </a:r>
          </a:p>
          <a:p>
            <a:r>
              <a:rPr lang="en-US" dirty="0"/>
              <a:t>Allows for easy retrieval, if needed</a:t>
            </a:r>
          </a:p>
          <a:p>
            <a:r>
              <a:rPr lang="en-US" dirty="0"/>
              <a:t>Abutment design supports porcelain build-up</a:t>
            </a:r>
          </a:p>
          <a:p>
            <a:r>
              <a:rPr lang="en-US" dirty="0"/>
              <a:t>Seats in one-position-only</a:t>
            </a:r>
          </a:p>
          <a:p>
            <a:endParaRPr lang="en-US" dirty="0"/>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6313" y="332656"/>
            <a:ext cx="4320480" cy="118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6402856" y="1844476"/>
            <a:ext cx="4416120" cy="3571389"/>
            <a:chOff x="559265" y="3188554"/>
            <a:chExt cx="3032518" cy="2452447"/>
          </a:xfrm>
        </p:grpSpPr>
        <p:pic>
          <p:nvPicPr>
            <p:cNvPr id="5" name="Picture 2" descr="N:\Workgroup\2Bimage\Projekt\Astra Tech\1001 Stella\Manualer Stella\Images Screw\Uploaded MMM\Atlantis cut ATIS EV v01.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65" y="3188554"/>
              <a:ext cx="2274018" cy="24524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10161" y="3847296"/>
              <a:ext cx="881622" cy="1134962"/>
            </a:xfrm>
            <a:prstGeom prst="rect">
              <a:avLst/>
            </a:prstGeom>
          </p:spPr>
        </p:pic>
      </p:grpSp>
      <p:sp>
        <p:nvSpPr>
          <p:cNvPr id="11" name="Oval 10"/>
          <p:cNvSpPr/>
          <p:nvPr/>
        </p:nvSpPr>
        <p:spPr bwMode="auto">
          <a:xfrm>
            <a:off x="11064552" y="268488"/>
            <a:ext cx="936104" cy="1131340"/>
          </a:xfrm>
          <a:prstGeom prst="ellipse">
            <a:avLst/>
          </a:prstGeom>
          <a:noFill/>
          <a:ln w="31750" cap="flat" cmpd="sng" algn="ctr">
            <a:solidFill>
              <a:schemeClr val="accent3"/>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84894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Restorative module</a:t>
            </a:r>
            <a:br>
              <a:rPr lang="en-GB" dirty="0" smtClean="0"/>
            </a:br>
            <a:r>
              <a:rPr lang="en-GB" dirty="0" smtClean="0"/>
              <a:t>attachment-retained options</a:t>
            </a:r>
            <a:br>
              <a:rPr lang="en-GB" dirty="0" smtClean="0"/>
            </a:br>
            <a:endParaRPr lang="en-US" dirty="0"/>
          </a:p>
        </p:txBody>
      </p:sp>
      <p:sp>
        <p:nvSpPr>
          <p:cNvPr id="3" name="Text Placeholder 2"/>
          <p:cNvSpPr>
            <a:spLocks noGrp="1"/>
          </p:cNvSpPr>
          <p:nvPr>
            <p:ph type="body" sz="quarter" idx="4294967295"/>
          </p:nvPr>
        </p:nvSpPr>
        <p:spPr>
          <a:xfrm>
            <a:off x="10075333" y="5822462"/>
            <a:ext cx="2116667" cy="608548"/>
          </a:xfrm>
        </p:spPr>
        <p:txBody>
          <a:bodyPr/>
          <a:lstStyle/>
          <a:p>
            <a:endParaRPr lang="en-US"/>
          </a:p>
        </p:txBody>
      </p:sp>
    </p:spTree>
    <p:extLst>
      <p:ext uri="{BB962C8B-B14F-4D97-AF65-F5344CB8AC3E}">
        <p14:creationId xmlns:p14="http://schemas.microsoft.com/office/powerpoint/2010/main" val="2031696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1820" y="3205966"/>
            <a:ext cx="2207762" cy="1836022"/>
          </a:xfrm>
          <a:prstGeom prst="rect">
            <a:avLst/>
          </a:prstGeom>
          <a:blipFill>
            <a:blip r:embed="rId2" cstate="print"/>
            <a:stretch>
              <a:fillRect/>
            </a:stretch>
          </a:blipFill>
        </p:spPr>
        <p:txBody>
          <a:bodyPr wrap="square" lIns="0" tIns="0" rIns="0" bIns="0" rtlCol="0">
            <a:spAutoFit/>
          </a:bodyPr>
          <a:lstStyle/>
          <a:p>
            <a:endParaRPr sz="2000">
              <a:solidFill>
                <a:schemeClr val="tx2"/>
              </a:solidFill>
            </a:endParaRPr>
          </a:p>
        </p:txBody>
      </p:sp>
      <p:sp>
        <p:nvSpPr>
          <p:cNvPr id="4" name="object 4"/>
          <p:cNvSpPr txBox="1"/>
          <p:nvPr/>
        </p:nvSpPr>
        <p:spPr>
          <a:xfrm>
            <a:off x="382582" y="1418241"/>
            <a:ext cx="3504427" cy="369332"/>
          </a:xfrm>
          <a:prstGeom prst="rect">
            <a:avLst/>
          </a:prstGeom>
        </p:spPr>
        <p:txBody>
          <a:bodyPr vert="horz" wrap="square" lIns="0" tIns="0" rIns="0" bIns="0" rtlCol="0">
            <a:spAutoFit/>
          </a:bodyPr>
          <a:lstStyle/>
          <a:p>
            <a:pPr marL="8637"/>
            <a:r>
              <a:rPr sz="2400" b="1" dirty="0">
                <a:solidFill>
                  <a:schemeClr val="tx2"/>
                </a:solidFill>
                <a:latin typeface="+mj-lt"/>
                <a:cs typeface="Futura Std Medium"/>
              </a:rPr>
              <a:t>Locator Abutment</a:t>
            </a:r>
            <a:r>
              <a:rPr sz="2400" b="1" baseline="40404" dirty="0">
                <a:solidFill>
                  <a:schemeClr val="tx2"/>
                </a:solidFill>
                <a:latin typeface="+mj-lt"/>
                <a:cs typeface="Futura Std Medium"/>
              </a:rPr>
              <a:t>™</a:t>
            </a:r>
            <a:r>
              <a:rPr sz="2400" b="1" spc="-71" baseline="40404" dirty="0">
                <a:solidFill>
                  <a:schemeClr val="tx2"/>
                </a:solidFill>
                <a:latin typeface="+mj-lt"/>
                <a:cs typeface="Futura Std Medium"/>
              </a:rPr>
              <a:t> </a:t>
            </a:r>
            <a:r>
              <a:rPr sz="2400" b="1" dirty="0">
                <a:solidFill>
                  <a:schemeClr val="tx2"/>
                </a:solidFill>
                <a:latin typeface="+mj-lt"/>
                <a:cs typeface="Futura Std Medium"/>
              </a:rPr>
              <a:t>EV</a:t>
            </a:r>
            <a:endParaRPr sz="2400" dirty="0">
              <a:solidFill>
                <a:schemeClr val="tx2"/>
              </a:solidFill>
              <a:latin typeface="+mj-lt"/>
              <a:cs typeface="Futura Std Medium"/>
            </a:endParaRPr>
          </a:p>
        </p:txBody>
      </p:sp>
      <p:sp>
        <p:nvSpPr>
          <p:cNvPr id="5" name="object 5"/>
          <p:cNvSpPr txBox="1"/>
          <p:nvPr/>
        </p:nvSpPr>
        <p:spPr>
          <a:xfrm>
            <a:off x="4894775" y="1418241"/>
            <a:ext cx="2841303" cy="369332"/>
          </a:xfrm>
          <a:prstGeom prst="rect">
            <a:avLst/>
          </a:prstGeom>
        </p:spPr>
        <p:txBody>
          <a:bodyPr vert="horz" wrap="square" lIns="0" tIns="0" rIns="0" bIns="0" rtlCol="0">
            <a:spAutoFit/>
          </a:bodyPr>
          <a:lstStyle/>
          <a:p>
            <a:pPr marL="8637"/>
            <a:r>
              <a:rPr sz="2400" b="1" dirty="0">
                <a:solidFill>
                  <a:schemeClr val="tx2"/>
                </a:solidFill>
                <a:latin typeface="+mj-lt"/>
                <a:cs typeface="Futura Std Medium"/>
              </a:rPr>
              <a:t>Ball Abutment</a:t>
            </a:r>
            <a:r>
              <a:rPr sz="2400" b="1" spc="-68" dirty="0">
                <a:solidFill>
                  <a:schemeClr val="tx2"/>
                </a:solidFill>
                <a:latin typeface="+mj-lt"/>
                <a:cs typeface="Futura Std Medium"/>
              </a:rPr>
              <a:t> </a:t>
            </a:r>
            <a:r>
              <a:rPr sz="2400" b="1" dirty="0">
                <a:solidFill>
                  <a:schemeClr val="tx2"/>
                </a:solidFill>
                <a:latin typeface="+mj-lt"/>
                <a:cs typeface="Futura Std Medium"/>
              </a:rPr>
              <a:t>EV</a:t>
            </a:r>
            <a:endParaRPr sz="2400" dirty="0">
              <a:solidFill>
                <a:schemeClr val="tx2"/>
              </a:solidFill>
              <a:latin typeface="+mj-lt"/>
              <a:cs typeface="Futura Std Medium"/>
            </a:endParaRPr>
          </a:p>
        </p:txBody>
      </p:sp>
      <p:sp>
        <p:nvSpPr>
          <p:cNvPr id="6" name="object 6"/>
          <p:cNvSpPr txBox="1"/>
          <p:nvPr/>
        </p:nvSpPr>
        <p:spPr>
          <a:xfrm>
            <a:off x="8910191" y="1418241"/>
            <a:ext cx="2616888" cy="369332"/>
          </a:xfrm>
          <a:prstGeom prst="rect">
            <a:avLst/>
          </a:prstGeom>
        </p:spPr>
        <p:txBody>
          <a:bodyPr vert="horz" wrap="square" lIns="0" tIns="0" rIns="0" bIns="0" rtlCol="0">
            <a:spAutoFit/>
          </a:bodyPr>
          <a:lstStyle/>
          <a:p>
            <a:pPr marL="8637"/>
            <a:r>
              <a:rPr sz="2400" b="1" dirty="0">
                <a:solidFill>
                  <a:schemeClr val="tx2"/>
                </a:solidFill>
                <a:latin typeface="+mj-lt"/>
                <a:cs typeface="Futura Std Medium"/>
              </a:rPr>
              <a:t>Uni Abutment</a:t>
            </a:r>
            <a:r>
              <a:rPr sz="2400" b="1" spc="-68" dirty="0">
                <a:solidFill>
                  <a:schemeClr val="tx2"/>
                </a:solidFill>
                <a:latin typeface="+mj-lt"/>
                <a:cs typeface="Futura Std Medium"/>
              </a:rPr>
              <a:t> </a:t>
            </a:r>
            <a:r>
              <a:rPr sz="2400" b="1" dirty="0">
                <a:solidFill>
                  <a:schemeClr val="tx2"/>
                </a:solidFill>
                <a:latin typeface="+mj-lt"/>
                <a:cs typeface="Futura Std Medium"/>
              </a:rPr>
              <a:t>EV</a:t>
            </a:r>
            <a:endParaRPr sz="2400" dirty="0">
              <a:solidFill>
                <a:schemeClr val="tx2"/>
              </a:solidFill>
              <a:latin typeface="+mj-lt"/>
              <a:cs typeface="Futura Std Medium"/>
            </a:endParaRPr>
          </a:p>
        </p:txBody>
      </p:sp>
      <p:sp>
        <p:nvSpPr>
          <p:cNvPr id="7" name="object 7"/>
          <p:cNvSpPr txBox="1"/>
          <p:nvPr/>
        </p:nvSpPr>
        <p:spPr>
          <a:xfrm>
            <a:off x="382582" y="3088256"/>
            <a:ext cx="3931727" cy="307777"/>
          </a:xfrm>
          <a:prstGeom prst="rect">
            <a:avLst/>
          </a:prstGeom>
        </p:spPr>
        <p:txBody>
          <a:bodyPr vert="horz" wrap="square" lIns="0" tIns="0" rIns="0" bIns="0" rtlCol="0">
            <a:spAutoFit/>
          </a:bodyPr>
          <a:lstStyle/>
          <a:p>
            <a:pPr marL="8637"/>
            <a:r>
              <a:rPr sz="2000" b="1" spc="3" dirty="0">
                <a:solidFill>
                  <a:schemeClr val="tx2"/>
                </a:solidFill>
                <a:cs typeface="Futura Std Medium"/>
              </a:rPr>
              <a:t>Complementary</a:t>
            </a:r>
            <a:r>
              <a:rPr sz="2000" b="1" spc="-58" dirty="0">
                <a:solidFill>
                  <a:schemeClr val="tx2"/>
                </a:solidFill>
                <a:cs typeface="Futura Std Medium"/>
              </a:rPr>
              <a:t> </a:t>
            </a:r>
            <a:r>
              <a:rPr sz="2000" b="1" dirty="0">
                <a:solidFill>
                  <a:schemeClr val="tx2"/>
                </a:solidFill>
                <a:cs typeface="Futura Std Medium"/>
              </a:rPr>
              <a:t>components</a:t>
            </a:r>
            <a:endParaRPr sz="2000" dirty="0">
              <a:solidFill>
                <a:schemeClr val="tx2"/>
              </a:solidFill>
              <a:cs typeface="Futura Std Medium"/>
            </a:endParaRPr>
          </a:p>
        </p:txBody>
      </p:sp>
      <p:sp>
        <p:nvSpPr>
          <p:cNvPr id="8" name="object 8"/>
          <p:cNvSpPr txBox="1"/>
          <p:nvPr/>
        </p:nvSpPr>
        <p:spPr>
          <a:xfrm>
            <a:off x="382582" y="4779812"/>
            <a:ext cx="3732297" cy="592470"/>
          </a:xfrm>
          <a:prstGeom prst="rect">
            <a:avLst/>
          </a:prstGeom>
        </p:spPr>
        <p:txBody>
          <a:bodyPr vert="horz" wrap="square" lIns="0" tIns="0" rIns="0" bIns="0" rtlCol="0">
            <a:spAutoFit/>
          </a:bodyPr>
          <a:lstStyle/>
          <a:p>
            <a:pPr marL="285750" indent="-285750">
              <a:buFont typeface="Wingdings" panose="05000000000000000000" pitchFamily="2" charset="2"/>
              <a:buChar char="§"/>
              <a:tabLst>
                <a:tab pos="70825" algn="l"/>
              </a:tabLst>
            </a:pPr>
            <a:r>
              <a:rPr dirty="0">
                <a:solidFill>
                  <a:schemeClr val="tx2"/>
                </a:solidFill>
              </a:rPr>
              <a:t>Locator™ Core Tool</a:t>
            </a:r>
          </a:p>
          <a:p>
            <a:pPr marL="285750" indent="-285750">
              <a:spcBef>
                <a:spcPts val="258"/>
              </a:spcBef>
              <a:buFont typeface="Wingdings" panose="05000000000000000000" pitchFamily="2" charset="2"/>
              <a:buChar char="§"/>
              <a:tabLst>
                <a:tab pos="71257" algn="l"/>
              </a:tabLst>
            </a:pPr>
            <a:r>
              <a:rPr dirty="0">
                <a:solidFill>
                  <a:schemeClr val="tx2"/>
                </a:solidFill>
              </a:rPr>
              <a:t>Locator™ Inserts</a:t>
            </a:r>
          </a:p>
        </p:txBody>
      </p:sp>
      <p:sp>
        <p:nvSpPr>
          <p:cNvPr id="9" name="object 9"/>
          <p:cNvSpPr txBox="1"/>
          <p:nvPr/>
        </p:nvSpPr>
        <p:spPr>
          <a:xfrm>
            <a:off x="4894775" y="4755266"/>
            <a:ext cx="3453273" cy="1146468"/>
          </a:xfrm>
          <a:prstGeom prst="rect">
            <a:avLst/>
          </a:prstGeom>
        </p:spPr>
        <p:txBody>
          <a:bodyPr vert="horz" wrap="square" lIns="0" tIns="0" rIns="0" bIns="0" rtlCol="0">
            <a:spAutoFit/>
          </a:bodyPr>
          <a:lstStyle/>
          <a:p>
            <a:pPr marL="285750" indent="-285750">
              <a:buFont typeface="Wingdings" panose="05000000000000000000" pitchFamily="2" charset="2"/>
              <a:buChar char="§"/>
              <a:tabLst>
                <a:tab pos="70825" algn="l"/>
              </a:tabLst>
            </a:pPr>
            <a:r>
              <a:rPr dirty="0">
                <a:solidFill>
                  <a:schemeClr val="tx2"/>
                </a:solidFill>
              </a:rPr>
              <a:t>Dalbo Plus Lamellae retention insert E</a:t>
            </a:r>
          </a:p>
          <a:p>
            <a:pPr marL="285750" indent="-285750">
              <a:spcBef>
                <a:spcPts val="258"/>
              </a:spcBef>
              <a:buFont typeface="Wingdings" panose="05000000000000000000" pitchFamily="2" charset="2"/>
              <a:buChar char="§"/>
              <a:tabLst>
                <a:tab pos="70825" algn="l"/>
              </a:tabLst>
            </a:pPr>
            <a:r>
              <a:rPr dirty="0">
                <a:solidFill>
                  <a:schemeClr val="tx2"/>
                </a:solidFill>
              </a:rPr>
              <a:t>Dalbo Plus Screwdriver/Activator</a:t>
            </a:r>
          </a:p>
        </p:txBody>
      </p:sp>
      <p:sp>
        <p:nvSpPr>
          <p:cNvPr id="10" name="object 10"/>
          <p:cNvSpPr txBox="1"/>
          <p:nvPr/>
        </p:nvSpPr>
        <p:spPr>
          <a:xfrm>
            <a:off x="8910191" y="4697718"/>
            <a:ext cx="3170973" cy="907941"/>
          </a:xfrm>
          <a:prstGeom prst="rect">
            <a:avLst/>
          </a:prstGeom>
        </p:spPr>
        <p:txBody>
          <a:bodyPr vert="horz" wrap="square" lIns="0" tIns="0" rIns="0" bIns="0" rtlCol="0">
            <a:spAutoFit/>
          </a:bodyPr>
          <a:lstStyle/>
          <a:p>
            <a:pPr marL="285750" indent="-285750">
              <a:buFont typeface="Wingdings" panose="05000000000000000000" pitchFamily="2" charset="2"/>
              <a:buChar char="§"/>
              <a:tabLst>
                <a:tab pos="70825" algn="l"/>
              </a:tabLst>
            </a:pPr>
            <a:r>
              <a:rPr dirty="0">
                <a:solidFill>
                  <a:schemeClr val="tx2"/>
                </a:solidFill>
              </a:rPr>
              <a:t>Lab Bridge Screw EV</a:t>
            </a:r>
          </a:p>
          <a:p>
            <a:pPr marL="285750" indent="-285750">
              <a:spcBef>
                <a:spcPts val="258"/>
              </a:spcBef>
              <a:buFont typeface="Wingdings" panose="05000000000000000000" pitchFamily="2" charset="2"/>
              <a:buChar char="§"/>
              <a:tabLst>
                <a:tab pos="70825" algn="l"/>
              </a:tabLst>
            </a:pPr>
            <a:r>
              <a:rPr dirty="0">
                <a:solidFill>
                  <a:schemeClr val="tx2"/>
                </a:solidFill>
              </a:rPr>
              <a:t>Polishing Protector Uni EV</a:t>
            </a:r>
          </a:p>
          <a:p>
            <a:pPr marL="285750" indent="-285750">
              <a:spcBef>
                <a:spcPts val="258"/>
              </a:spcBef>
              <a:buFont typeface="Wingdings" panose="05000000000000000000" pitchFamily="2" charset="2"/>
              <a:buChar char="§"/>
              <a:tabLst>
                <a:tab pos="70825" algn="l"/>
              </a:tabLst>
            </a:pPr>
            <a:r>
              <a:rPr dirty="0">
                <a:solidFill>
                  <a:schemeClr val="tx2"/>
                </a:solidFill>
              </a:rPr>
              <a:t>Uni Driver EV</a:t>
            </a:r>
          </a:p>
        </p:txBody>
      </p:sp>
      <p:sp>
        <p:nvSpPr>
          <p:cNvPr id="13" name="object 13"/>
          <p:cNvSpPr/>
          <p:nvPr/>
        </p:nvSpPr>
        <p:spPr>
          <a:xfrm>
            <a:off x="9908474" y="1942583"/>
            <a:ext cx="686876" cy="866708"/>
          </a:xfrm>
          <a:prstGeom prst="rect">
            <a:avLst/>
          </a:prstGeom>
          <a:blipFill>
            <a:blip r:embed="rId3" cstate="print"/>
            <a:stretch>
              <a:fillRect/>
            </a:stretch>
          </a:blipFill>
        </p:spPr>
        <p:txBody>
          <a:bodyPr wrap="square" lIns="0" tIns="0" rIns="0" bIns="0" rtlCol="0">
            <a:spAutoFit/>
          </a:bodyPr>
          <a:lstStyle/>
          <a:p>
            <a:endParaRPr sz="2400">
              <a:solidFill>
                <a:schemeClr val="tx2"/>
              </a:solidFill>
              <a:latin typeface="+mj-lt"/>
            </a:endParaRPr>
          </a:p>
        </p:txBody>
      </p:sp>
      <p:sp>
        <p:nvSpPr>
          <p:cNvPr id="14" name="object 14"/>
          <p:cNvSpPr/>
          <p:nvPr/>
        </p:nvSpPr>
        <p:spPr>
          <a:xfrm>
            <a:off x="9673353" y="3396033"/>
            <a:ext cx="470242" cy="632411"/>
          </a:xfrm>
          <a:prstGeom prst="rect">
            <a:avLst/>
          </a:prstGeom>
          <a:blipFill>
            <a:blip r:embed="rId4" cstate="print"/>
            <a:stretch>
              <a:fillRect/>
            </a:stretch>
          </a:blipFill>
        </p:spPr>
        <p:txBody>
          <a:bodyPr wrap="square" lIns="0" tIns="0" rIns="0" bIns="0" rtlCol="0">
            <a:spAutoFit/>
          </a:bodyPr>
          <a:lstStyle/>
          <a:p>
            <a:endParaRPr sz="2000">
              <a:solidFill>
                <a:schemeClr val="tx2"/>
              </a:solidFill>
            </a:endParaRPr>
          </a:p>
        </p:txBody>
      </p:sp>
      <p:sp>
        <p:nvSpPr>
          <p:cNvPr id="15" name="object 15"/>
          <p:cNvSpPr/>
          <p:nvPr/>
        </p:nvSpPr>
        <p:spPr>
          <a:xfrm>
            <a:off x="9236860" y="4028444"/>
            <a:ext cx="2290219" cy="632411"/>
          </a:xfrm>
          <a:prstGeom prst="rect">
            <a:avLst/>
          </a:prstGeom>
          <a:blipFill>
            <a:blip r:embed="rId5" cstate="print"/>
            <a:stretch>
              <a:fillRect/>
            </a:stretch>
          </a:blipFill>
        </p:spPr>
        <p:txBody>
          <a:bodyPr wrap="square" lIns="0" tIns="0" rIns="0" bIns="0" rtlCol="0">
            <a:spAutoFit/>
          </a:bodyPr>
          <a:lstStyle/>
          <a:p>
            <a:endParaRPr sz="2000">
              <a:solidFill>
                <a:schemeClr val="tx2"/>
              </a:solidFill>
            </a:endParaRPr>
          </a:p>
        </p:txBody>
      </p:sp>
      <p:sp>
        <p:nvSpPr>
          <p:cNvPr id="16" name="object 16"/>
          <p:cNvSpPr/>
          <p:nvPr/>
        </p:nvSpPr>
        <p:spPr>
          <a:xfrm>
            <a:off x="1684560" y="1928878"/>
            <a:ext cx="809462" cy="866708"/>
          </a:xfrm>
          <a:prstGeom prst="rect">
            <a:avLst/>
          </a:prstGeom>
          <a:blipFill>
            <a:blip r:embed="rId6" cstate="print"/>
            <a:stretch>
              <a:fillRect/>
            </a:stretch>
          </a:blipFill>
        </p:spPr>
        <p:txBody>
          <a:bodyPr wrap="square" lIns="0" tIns="0" rIns="0" bIns="0" rtlCol="0">
            <a:spAutoFit/>
          </a:bodyPr>
          <a:lstStyle/>
          <a:p>
            <a:endParaRPr sz="2400">
              <a:solidFill>
                <a:schemeClr val="tx2"/>
              </a:solidFill>
              <a:latin typeface="+mj-lt"/>
            </a:endParaRPr>
          </a:p>
        </p:txBody>
      </p:sp>
      <p:sp>
        <p:nvSpPr>
          <p:cNvPr id="19" name="object 19"/>
          <p:cNvSpPr/>
          <p:nvPr/>
        </p:nvSpPr>
        <p:spPr>
          <a:xfrm>
            <a:off x="5704620" y="1928878"/>
            <a:ext cx="778330" cy="866706"/>
          </a:xfrm>
          <a:prstGeom prst="rect">
            <a:avLst/>
          </a:prstGeom>
          <a:blipFill>
            <a:blip r:embed="rId7" cstate="print"/>
            <a:stretch>
              <a:fillRect/>
            </a:stretch>
          </a:blipFill>
        </p:spPr>
        <p:txBody>
          <a:bodyPr wrap="square" lIns="0" tIns="0" rIns="0" bIns="0" rtlCol="0">
            <a:spAutoFit/>
          </a:bodyPr>
          <a:lstStyle/>
          <a:p>
            <a:endParaRPr sz="2400">
              <a:solidFill>
                <a:schemeClr val="tx2"/>
              </a:solidFill>
              <a:latin typeface="+mj-lt"/>
            </a:endParaRPr>
          </a:p>
        </p:txBody>
      </p:sp>
      <p:sp>
        <p:nvSpPr>
          <p:cNvPr id="20" name="object 20"/>
          <p:cNvSpPr/>
          <p:nvPr/>
        </p:nvSpPr>
        <p:spPr>
          <a:xfrm>
            <a:off x="5788754" y="3425380"/>
            <a:ext cx="681507" cy="632411"/>
          </a:xfrm>
          <a:prstGeom prst="rect">
            <a:avLst/>
          </a:prstGeom>
          <a:blipFill>
            <a:blip r:embed="rId8" cstate="print"/>
            <a:stretch>
              <a:fillRect/>
            </a:stretch>
          </a:blipFill>
        </p:spPr>
        <p:txBody>
          <a:bodyPr wrap="square" lIns="0" tIns="0" rIns="0" bIns="0" rtlCol="0">
            <a:spAutoFit/>
          </a:bodyPr>
          <a:lstStyle/>
          <a:p>
            <a:endParaRPr sz="2000">
              <a:solidFill>
                <a:schemeClr val="tx2"/>
              </a:solidFill>
            </a:endParaRPr>
          </a:p>
        </p:txBody>
      </p:sp>
      <p:sp>
        <p:nvSpPr>
          <p:cNvPr id="21" name="object 21"/>
          <p:cNvSpPr/>
          <p:nvPr/>
        </p:nvSpPr>
        <p:spPr>
          <a:xfrm>
            <a:off x="10218635" y="3303072"/>
            <a:ext cx="667876" cy="632411"/>
          </a:xfrm>
          <a:prstGeom prst="rect">
            <a:avLst/>
          </a:prstGeom>
          <a:blipFill>
            <a:blip r:embed="rId9" cstate="print"/>
            <a:stretch>
              <a:fillRect/>
            </a:stretch>
          </a:blipFill>
        </p:spPr>
        <p:txBody>
          <a:bodyPr wrap="square" lIns="0" tIns="0" rIns="0" bIns="0" rtlCol="0">
            <a:spAutoFit/>
          </a:bodyPr>
          <a:lstStyle/>
          <a:p>
            <a:endParaRPr sz="2000">
              <a:solidFill>
                <a:schemeClr val="tx2"/>
              </a:solidFill>
            </a:endParaRPr>
          </a:p>
        </p:txBody>
      </p:sp>
      <p:sp>
        <p:nvSpPr>
          <p:cNvPr id="22" name="object 22"/>
          <p:cNvSpPr/>
          <p:nvPr/>
        </p:nvSpPr>
        <p:spPr>
          <a:xfrm>
            <a:off x="5006115" y="3995006"/>
            <a:ext cx="2729963" cy="632411"/>
          </a:xfrm>
          <a:prstGeom prst="rect">
            <a:avLst/>
          </a:prstGeom>
          <a:blipFill>
            <a:blip r:embed="rId10" cstate="print"/>
            <a:stretch>
              <a:fillRect/>
            </a:stretch>
          </a:blipFill>
        </p:spPr>
        <p:txBody>
          <a:bodyPr wrap="square" lIns="0" tIns="0" rIns="0" bIns="0" rtlCol="0">
            <a:spAutoFit/>
          </a:bodyPr>
          <a:lstStyle/>
          <a:p>
            <a:endParaRPr sz="2000">
              <a:solidFill>
                <a:schemeClr val="tx2"/>
              </a:solidFill>
            </a:endParaRPr>
          </a:p>
        </p:txBody>
      </p:sp>
      <p:sp>
        <p:nvSpPr>
          <p:cNvPr id="23" name="object 23"/>
          <p:cNvSpPr txBox="1"/>
          <p:nvPr/>
        </p:nvSpPr>
        <p:spPr>
          <a:xfrm>
            <a:off x="3762608" y="6574005"/>
            <a:ext cx="60029" cy="307777"/>
          </a:xfrm>
          <a:prstGeom prst="rect">
            <a:avLst/>
          </a:prstGeom>
        </p:spPr>
        <p:txBody>
          <a:bodyPr vert="horz" wrap="square" lIns="0" tIns="0" rIns="0" bIns="0" rtlCol="0">
            <a:spAutoFit/>
          </a:bodyPr>
          <a:lstStyle/>
          <a:p>
            <a:pPr marL="8637"/>
            <a:r>
              <a:rPr sz="2000" dirty="0">
                <a:cs typeface="Futura Std Book"/>
              </a:rPr>
              <a:t>8</a:t>
            </a:r>
            <a:endParaRPr sz="2000">
              <a:cs typeface="Futura Std Book"/>
            </a:endParaRPr>
          </a:p>
        </p:txBody>
      </p:sp>
      <p:sp>
        <p:nvSpPr>
          <p:cNvPr id="24" name="Title 1"/>
          <p:cNvSpPr txBox="1">
            <a:spLocks/>
          </p:cNvSpPr>
          <p:nvPr/>
        </p:nvSpPr>
        <p:spPr>
          <a:xfrm>
            <a:off x="328779" y="554567"/>
            <a:ext cx="11530012" cy="535531"/>
          </a:xfrm>
          <a:prstGeom prst="rect">
            <a:avLst/>
          </a:prstGeom>
        </p:spPr>
        <p:txBody>
          <a:bodyPr>
            <a:spAutoFit/>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dirty="0" err="1" smtClean="0"/>
              <a:t>Attachement</a:t>
            </a:r>
            <a:r>
              <a:rPr lang="en-US" dirty="0" smtClean="0"/>
              <a:t>-retained solutions</a:t>
            </a:r>
            <a:endParaRPr lang="en-US" dirty="0"/>
          </a:p>
        </p:txBody>
      </p:sp>
      <p:pic>
        <p:nvPicPr>
          <p:cNvPr id="26" name="Picture 2" descr="N:\Workgroup\2Bimage\Projekt\Astra Tech\1001 Stella\Manualer Stella\Product Images\PNG images with asset no\1216279-REF 25843-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09665" y="4099365"/>
            <a:ext cx="652556" cy="4946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N:\Workgroup\2Bimage\Projekt\Astra Tech\1001 Stella\Manualer Stella\Product Images\PNG images with asset no\1216278-REF 25679-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44590" y="4099365"/>
            <a:ext cx="595127" cy="465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12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Locator Abutment EV</a:t>
            </a:r>
            <a:endParaRPr lang="en-US" dirty="0"/>
          </a:p>
        </p:txBody>
      </p:sp>
      <p:sp>
        <p:nvSpPr>
          <p:cNvPr id="6" name="Content Placeholder 5"/>
          <p:cNvSpPr>
            <a:spLocks noGrp="1"/>
          </p:cNvSpPr>
          <p:nvPr>
            <p:ph sz="half" idx="1"/>
          </p:nvPr>
        </p:nvSpPr>
        <p:spPr/>
        <p:txBody>
          <a:bodyPr/>
          <a:lstStyle/>
          <a:p>
            <a:r>
              <a:rPr lang="en-US" dirty="0"/>
              <a:t>Provides long-term stability</a:t>
            </a:r>
          </a:p>
          <a:p>
            <a:r>
              <a:rPr lang="en-US" dirty="0"/>
              <a:t>Managing limited occlusal space with low vertical height </a:t>
            </a:r>
          </a:p>
          <a:p>
            <a:r>
              <a:rPr lang="en-US" dirty="0"/>
              <a:t>Cases with non-parallel implants</a:t>
            </a:r>
          </a:p>
          <a:p>
            <a:endParaRPr lang="en-US" dirty="0"/>
          </a:p>
        </p:txBody>
      </p:sp>
      <p:pic>
        <p:nvPicPr>
          <p:cNvPr id="11266" name="Picture 2" descr="N:\Workgroup\2Bimage\Projekt\Astra Tech\1001 Stella\Manualer Stella\Product Images\Uploaded MMM\25663.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4271" y="3905986"/>
            <a:ext cx="886202" cy="186068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N:\Workgroup\2Bimage\Projekt\Astra Tech\1001 Stella\Manualer Stella\Product Images\PNG images with asset no\1216264-REF 25658-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82383" y="3925054"/>
            <a:ext cx="911107" cy="1831168"/>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N:\Workgroup\2Bimage\Projekt\Astra Tech\1001 Stella\Manualer Stella\Product Images\PNG images with asset no\1216274-REF 25668-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94151" y="3884014"/>
            <a:ext cx="962595" cy="18826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N:\Workgroup\2Bimage\Projekt\Astra Tech\1001 Stella\Manualer Stella\Symbols\1211874-Symbol Non_indexed abutments-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1402" y="4272970"/>
            <a:ext cx="1121261" cy="113533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Workgroup\2Bimage\Projekt\Astra Tech\1001 Stella\Manualer Stella\Product Images\PNG images with asset no\1216279-REF 25843-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793" y="2681142"/>
            <a:ext cx="1113646" cy="8441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Workgroup\2Bimage\Projekt\Astra Tech\1001 Stella\Manualer Stella\Product Images\PNG images with asset no\1216278-REF 25679-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7154" y="2730876"/>
            <a:ext cx="1015638" cy="7944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339314" y="2918883"/>
            <a:ext cx="2066925" cy="3143250"/>
          </a:xfrm>
          <a:prstGeom prst="rect">
            <a:avLst/>
          </a:prstGeom>
        </p:spPr>
      </p:pic>
    </p:spTree>
    <p:extLst>
      <p:ext uri="{BB962C8B-B14F-4D97-AF65-F5344CB8AC3E}">
        <p14:creationId xmlns:p14="http://schemas.microsoft.com/office/powerpoint/2010/main" val="1532665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425202" y="1339378"/>
            <a:ext cx="1845402" cy="2462722"/>
          </a:xfrm>
          <a:prstGeom prst="rect">
            <a:avLst/>
          </a:prstGeom>
          <a:blipFill>
            <a:blip r:embed="rId2" cstate="print"/>
            <a:stretch>
              <a:fillRect/>
            </a:stretch>
          </a:blipFill>
        </p:spPr>
        <p:txBody>
          <a:bodyPr wrap="square" lIns="0" tIns="0" rIns="0" bIns="0" rtlCol="0"/>
          <a:lstStyle/>
          <a:p>
            <a:endParaRPr sz="1224"/>
          </a:p>
        </p:txBody>
      </p:sp>
      <p:sp>
        <p:nvSpPr>
          <p:cNvPr id="7" name="object 7"/>
          <p:cNvSpPr txBox="1"/>
          <p:nvPr/>
        </p:nvSpPr>
        <p:spPr>
          <a:xfrm>
            <a:off x="627985" y="3585768"/>
            <a:ext cx="3570159" cy="2490041"/>
          </a:xfrm>
          <a:prstGeom prst="rect">
            <a:avLst/>
          </a:prstGeom>
        </p:spPr>
        <p:txBody>
          <a:bodyPr vert="horz" wrap="square" lIns="0" tIns="0" rIns="0" bIns="0" rtlCol="0">
            <a:spAutoFit/>
          </a:bodyPr>
          <a:lstStyle/>
          <a:p>
            <a:pPr marL="294387" marR="3455" indent="-285750">
              <a:lnSpc>
                <a:spcPct val="104200"/>
              </a:lnSpc>
              <a:buFont typeface="Wingdings" panose="05000000000000000000" pitchFamily="2" charset="2"/>
              <a:buChar char="§"/>
            </a:pPr>
            <a:r>
              <a:rPr sz="1400" dirty="0">
                <a:solidFill>
                  <a:schemeClr val="tx2"/>
                </a:solidFill>
                <a:latin typeface="+mj-lt"/>
                <a:cs typeface="Futura Std Book"/>
              </a:rPr>
              <a:t>Before abutment installation, remove </a:t>
            </a:r>
            <a:r>
              <a:rPr sz="1400" dirty="0" smtClean="0">
                <a:solidFill>
                  <a:schemeClr val="tx2"/>
                </a:solidFill>
                <a:latin typeface="+mj-lt"/>
                <a:cs typeface="Futura Std Book"/>
              </a:rPr>
              <a:t>the</a:t>
            </a:r>
            <a:r>
              <a:rPr lang="en-US" sz="1400" dirty="0" smtClean="0">
                <a:solidFill>
                  <a:schemeClr val="tx2"/>
                </a:solidFill>
                <a:latin typeface="+mj-lt"/>
                <a:cs typeface="Futura Std Book"/>
              </a:rPr>
              <a:t> </a:t>
            </a:r>
            <a:r>
              <a:rPr sz="1400" dirty="0" smtClean="0">
                <a:solidFill>
                  <a:schemeClr val="tx2"/>
                </a:solidFill>
              </a:rPr>
              <a:t>healing</a:t>
            </a:r>
            <a:r>
              <a:rPr sz="1400" dirty="0" smtClean="0">
                <a:solidFill>
                  <a:schemeClr val="tx2"/>
                </a:solidFill>
                <a:latin typeface="+mj-lt"/>
                <a:cs typeface="Futura Std Book"/>
              </a:rPr>
              <a:t> </a:t>
            </a:r>
            <a:r>
              <a:rPr sz="1400" dirty="0">
                <a:solidFill>
                  <a:schemeClr val="tx2"/>
                </a:solidFill>
              </a:rPr>
              <a:t>abutment</a:t>
            </a:r>
            <a:r>
              <a:rPr sz="1400" dirty="0">
                <a:solidFill>
                  <a:schemeClr val="tx2"/>
                </a:solidFill>
                <a:latin typeface="+mj-lt"/>
                <a:cs typeface="Futura Std Book"/>
              </a:rPr>
              <a:t> and register the soft</a:t>
            </a:r>
            <a:r>
              <a:rPr sz="1400" spc="-68" dirty="0">
                <a:solidFill>
                  <a:schemeClr val="tx2"/>
                </a:solidFill>
                <a:latin typeface="+mj-lt"/>
                <a:cs typeface="Futura Std Book"/>
              </a:rPr>
              <a:t> </a:t>
            </a:r>
            <a:r>
              <a:rPr sz="1400" dirty="0">
                <a:solidFill>
                  <a:schemeClr val="tx2"/>
                </a:solidFill>
                <a:latin typeface="+mj-lt"/>
                <a:cs typeface="Futura Std Book"/>
              </a:rPr>
              <a:t>tissue </a:t>
            </a:r>
            <a:r>
              <a:rPr sz="1400" dirty="0" smtClean="0">
                <a:solidFill>
                  <a:schemeClr val="tx2"/>
                </a:solidFill>
                <a:latin typeface="+mj-lt"/>
                <a:cs typeface="Futura Std Book"/>
              </a:rPr>
              <a:t>height </a:t>
            </a:r>
            <a:r>
              <a:rPr sz="1400" dirty="0">
                <a:solidFill>
                  <a:schemeClr val="tx2"/>
                </a:solidFill>
                <a:latin typeface="+mj-lt"/>
                <a:cs typeface="Futura Std Book"/>
              </a:rPr>
              <a:t>for proper selection of the</a:t>
            </a:r>
            <a:r>
              <a:rPr sz="1400" spc="-65" dirty="0">
                <a:solidFill>
                  <a:schemeClr val="tx2"/>
                </a:solidFill>
                <a:latin typeface="+mj-lt"/>
                <a:cs typeface="Futura Std Book"/>
              </a:rPr>
              <a:t> </a:t>
            </a:r>
            <a:r>
              <a:rPr sz="1400" dirty="0" smtClean="0">
                <a:solidFill>
                  <a:schemeClr val="tx2"/>
                </a:solidFill>
                <a:latin typeface="+mj-lt"/>
                <a:cs typeface="Futura Std Book"/>
              </a:rPr>
              <a:t>permanent</a:t>
            </a:r>
            <a:r>
              <a:rPr lang="en-US" sz="1400" dirty="0" smtClean="0">
                <a:solidFill>
                  <a:schemeClr val="tx2"/>
                </a:solidFill>
                <a:latin typeface="+mj-lt"/>
                <a:cs typeface="Futura Std Book"/>
              </a:rPr>
              <a:t> </a:t>
            </a:r>
            <a:r>
              <a:rPr sz="1400" dirty="0" smtClean="0">
                <a:solidFill>
                  <a:schemeClr val="tx2"/>
                </a:solidFill>
                <a:latin typeface="+mj-lt"/>
                <a:cs typeface="Futura Std Book"/>
              </a:rPr>
              <a:t>abutment</a:t>
            </a:r>
            <a:r>
              <a:rPr sz="1400" dirty="0">
                <a:solidFill>
                  <a:schemeClr val="tx2"/>
                </a:solidFill>
                <a:latin typeface="+mj-lt"/>
                <a:cs typeface="Futura Std Book"/>
              </a:rPr>
              <a:t>. The appropriate height of the </a:t>
            </a:r>
            <a:r>
              <a:rPr sz="1400" dirty="0" smtClean="0">
                <a:solidFill>
                  <a:schemeClr val="tx2"/>
                </a:solidFill>
                <a:latin typeface="+mj-lt"/>
                <a:cs typeface="Futura Std Book"/>
              </a:rPr>
              <a:t>Locator </a:t>
            </a:r>
            <a:r>
              <a:rPr sz="1400" dirty="0">
                <a:solidFill>
                  <a:schemeClr val="tx2"/>
                </a:solidFill>
                <a:latin typeface="+mj-lt"/>
                <a:cs typeface="Futura Std Book"/>
              </a:rPr>
              <a:t>Abutment EV is where the </a:t>
            </a:r>
            <a:r>
              <a:rPr sz="1400" dirty="0" smtClean="0">
                <a:solidFill>
                  <a:schemeClr val="tx2"/>
                </a:solidFill>
                <a:latin typeface="+mj-lt"/>
                <a:cs typeface="Futura Std Book"/>
              </a:rPr>
              <a:t>outer</a:t>
            </a:r>
            <a:r>
              <a:rPr lang="en-US" sz="1400" dirty="0" smtClean="0">
                <a:solidFill>
                  <a:schemeClr val="tx2"/>
                </a:solidFill>
                <a:latin typeface="+mj-lt"/>
                <a:cs typeface="Futura Std Book"/>
              </a:rPr>
              <a:t> </a:t>
            </a:r>
            <a:r>
              <a:rPr sz="1400" dirty="0" smtClean="0">
                <a:solidFill>
                  <a:schemeClr val="tx2"/>
                </a:solidFill>
                <a:latin typeface="+mj-lt"/>
                <a:cs typeface="Futura Std Book"/>
              </a:rPr>
              <a:t>retention </a:t>
            </a:r>
            <a:r>
              <a:rPr sz="1400" dirty="0">
                <a:solidFill>
                  <a:schemeClr val="tx2"/>
                </a:solidFill>
                <a:latin typeface="+mj-lt"/>
                <a:cs typeface="Futura Std Book"/>
              </a:rPr>
              <a:t>geometry is at a supra </a:t>
            </a:r>
            <a:r>
              <a:rPr sz="1400" dirty="0" smtClean="0">
                <a:solidFill>
                  <a:schemeClr val="tx2"/>
                </a:solidFill>
                <a:latin typeface="+mj-lt"/>
                <a:cs typeface="Futura Std Book"/>
              </a:rPr>
              <a:t>gingival</a:t>
            </a:r>
            <a:r>
              <a:rPr lang="en-US" sz="1400" dirty="0" smtClean="0">
                <a:solidFill>
                  <a:schemeClr val="tx2"/>
                </a:solidFill>
                <a:latin typeface="+mj-lt"/>
                <a:cs typeface="Futura Std Book"/>
              </a:rPr>
              <a:t> </a:t>
            </a:r>
            <a:r>
              <a:rPr sz="1400" dirty="0" smtClean="0">
                <a:solidFill>
                  <a:schemeClr val="tx2"/>
                </a:solidFill>
                <a:latin typeface="+mj-lt"/>
                <a:cs typeface="Futura Std Book"/>
              </a:rPr>
              <a:t>height</a:t>
            </a:r>
            <a:r>
              <a:rPr sz="1400" dirty="0">
                <a:solidFill>
                  <a:schemeClr val="tx2"/>
                </a:solidFill>
                <a:latin typeface="+mj-lt"/>
                <a:cs typeface="Futura Std Book"/>
              </a:rPr>
              <a:t>.</a:t>
            </a:r>
          </a:p>
          <a:p>
            <a:pPr marL="294387" marR="76008" indent="-285750">
              <a:lnSpc>
                <a:spcPct val="104200"/>
              </a:lnSpc>
              <a:spcBef>
                <a:spcPts val="231"/>
              </a:spcBef>
              <a:buFont typeface="Wingdings" panose="05000000000000000000" pitchFamily="2" charset="2"/>
              <a:buChar char="§"/>
            </a:pPr>
            <a:r>
              <a:rPr sz="1400" b="1" dirty="0">
                <a:solidFill>
                  <a:schemeClr val="tx2"/>
                </a:solidFill>
                <a:latin typeface="+mj-lt"/>
                <a:cs typeface="Futura Std Medium"/>
              </a:rPr>
              <a:t>Note: </a:t>
            </a:r>
            <a:r>
              <a:rPr sz="1400" dirty="0">
                <a:solidFill>
                  <a:schemeClr val="tx2"/>
                </a:solidFill>
                <a:latin typeface="+mj-lt"/>
                <a:cs typeface="Futura Std Book"/>
              </a:rPr>
              <a:t>Healing Uni EV design </a:t>
            </a:r>
            <a:r>
              <a:rPr sz="1400" dirty="0" smtClean="0">
                <a:solidFill>
                  <a:schemeClr val="tx2"/>
                </a:solidFill>
                <a:latin typeface="+mj-lt"/>
                <a:cs typeface="Futura Std Book"/>
              </a:rPr>
              <a:t>supports</a:t>
            </a:r>
            <a:r>
              <a:rPr lang="en-US" sz="1400" dirty="0" smtClean="0">
                <a:solidFill>
                  <a:schemeClr val="tx2"/>
                </a:solidFill>
                <a:latin typeface="+mj-lt"/>
                <a:cs typeface="Futura Std Book"/>
              </a:rPr>
              <a:t> </a:t>
            </a:r>
            <a:r>
              <a:rPr sz="1400" dirty="0" smtClean="0">
                <a:solidFill>
                  <a:schemeClr val="tx2"/>
                </a:solidFill>
                <a:latin typeface="+mj-lt"/>
                <a:cs typeface="Futura Std Book"/>
              </a:rPr>
              <a:t>the </a:t>
            </a:r>
            <a:r>
              <a:rPr sz="1400" dirty="0">
                <a:solidFill>
                  <a:schemeClr val="tx2"/>
                </a:solidFill>
                <a:latin typeface="+mj-lt"/>
                <a:cs typeface="Futura Std Book"/>
              </a:rPr>
              <a:t>permanent Locator Abutment EV </a:t>
            </a:r>
            <a:r>
              <a:rPr sz="1400" spc="-3" dirty="0" smtClean="0">
                <a:solidFill>
                  <a:schemeClr val="tx2"/>
                </a:solidFill>
                <a:latin typeface="+mj-lt"/>
                <a:cs typeface="Futura Std Book"/>
              </a:rPr>
              <a:t>configuration </a:t>
            </a:r>
            <a:r>
              <a:rPr sz="1400" dirty="0">
                <a:solidFill>
                  <a:schemeClr val="tx2"/>
                </a:solidFill>
                <a:latin typeface="+mj-lt"/>
                <a:cs typeface="Futura Std Book"/>
              </a:rPr>
              <a:t>and creates a matching</a:t>
            </a:r>
            <a:r>
              <a:rPr sz="1400" spc="-31" dirty="0">
                <a:solidFill>
                  <a:schemeClr val="tx2"/>
                </a:solidFill>
                <a:latin typeface="+mj-lt"/>
                <a:cs typeface="Futura Std Book"/>
              </a:rPr>
              <a:t> </a:t>
            </a:r>
            <a:r>
              <a:rPr sz="1400" dirty="0" smtClean="0">
                <a:solidFill>
                  <a:schemeClr val="tx2"/>
                </a:solidFill>
                <a:latin typeface="+mj-lt"/>
                <a:cs typeface="Futura Std Book"/>
              </a:rPr>
              <a:t>soft</a:t>
            </a:r>
            <a:r>
              <a:rPr lang="en-US" sz="1400" dirty="0" smtClean="0">
                <a:solidFill>
                  <a:schemeClr val="tx2"/>
                </a:solidFill>
                <a:latin typeface="+mj-lt"/>
                <a:cs typeface="Futura Std Book"/>
              </a:rPr>
              <a:t> </a:t>
            </a:r>
            <a:r>
              <a:rPr sz="1400" dirty="0" smtClean="0">
                <a:solidFill>
                  <a:schemeClr val="tx2"/>
                </a:solidFill>
                <a:latin typeface="+mj-lt"/>
                <a:cs typeface="Futura Std Book"/>
              </a:rPr>
              <a:t>tissue</a:t>
            </a:r>
            <a:r>
              <a:rPr sz="1400" spc="-48" dirty="0" smtClean="0">
                <a:solidFill>
                  <a:schemeClr val="tx2"/>
                </a:solidFill>
                <a:latin typeface="+mj-lt"/>
                <a:cs typeface="Futura Std Book"/>
              </a:rPr>
              <a:t> </a:t>
            </a:r>
            <a:r>
              <a:rPr sz="1400" spc="-7" dirty="0">
                <a:solidFill>
                  <a:schemeClr val="tx2"/>
                </a:solidFill>
                <a:latin typeface="+mj-lt"/>
                <a:cs typeface="Futura Std Book"/>
              </a:rPr>
              <a:t>contour.</a:t>
            </a:r>
            <a:endParaRPr sz="1400" dirty="0">
              <a:solidFill>
                <a:schemeClr val="tx2"/>
              </a:solidFill>
              <a:latin typeface="+mj-lt"/>
              <a:cs typeface="Futura Std Book"/>
            </a:endParaRPr>
          </a:p>
        </p:txBody>
      </p:sp>
      <p:sp>
        <p:nvSpPr>
          <p:cNvPr id="9" name="object 9"/>
          <p:cNvSpPr txBox="1"/>
          <p:nvPr/>
        </p:nvSpPr>
        <p:spPr>
          <a:xfrm>
            <a:off x="8340899" y="3585768"/>
            <a:ext cx="3603837" cy="2385205"/>
          </a:xfrm>
          <a:prstGeom prst="rect">
            <a:avLst/>
          </a:prstGeom>
        </p:spPr>
        <p:txBody>
          <a:bodyPr vert="horz" wrap="square" lIns="0" tIns="0" rIns="0" bIns="0" rtlCol="0">
            <a:spAutoFit/>
          </a:bodyPr>
          <a:lstStyle/>
          <a:p>
            <a:pPr marL="294387" marR="3455" indent="-285750">
              <a:lnSpc>
                <a:spcPct val="104200"/>
              </a:lnSpc>
              <a:buFont typeface="Wingdings" panose="05000000000000000000" pitchFamily="2" charset="2"/>
              <a:buChar char="§"/>
              <a:tabLst>
                <a:tab pos="70825" algn="l"/>
              </a:tabLst>
            </a:pPr>
            <a:r>
              <a:rPr sz="1400" dirty="0">
                <a:solidFill>
                  <a:schemeClr val="tx2"/>
                </a:solidFill>
                <a:latin typeface="+mj-lt"/>
                <a:cs typeface="Futura Std Book"/>
              </a:rPr>
              <a:t>Firmly attach the Locator Abutment</a:t>
            </a:r>
            <a:r>
              <a:rPr sz="1400" spc="-65" dirty="0">
                <a:solidFill>
                  <a:schemeClr val="tx2"/>
                </a:solidFill>
                <a:latin typeface="+mj-lt"/>
                <a:cs typeface="Futura Std Book"/>
              </a:rPr>
              <a:t> </a:t>
            </a:r>
            <a:r>
              <a:rPr sz="1400" dirty="0" smtClean="0">
                <a:solidFill>
                  <a:schemeClr val="tx2"/>
                </a:solidFill>
                <a:latin typeface="+mj-lt"/>
                <a:cs typeface="Futura Std Book"/>
              </a:rPr>
              <a:t>Pick-ups</a:t>
            </a:r>
            <a:r>
              <a:rPr lang="en-US" sz="1400" dirty="0" smtClean="0">
                <a:solidFill>
                  <a:schemeClr val="tx2"/>
                </a:solidFill>
                <a:latin typeface="+mj-lt"/>
                <a:cs typeface="Futura Std Book"/>
              </a:rPr>
              <a:t> </a:t>
            </a:r>
            <a:r>
              <a:rPr sz="1400" dirty="0" smtClean="0">
                <a:solidFill>
                  <a:schemeClr val="tx2"/>
                </a:solidFill>
                <a:latin typeface="+mj-lt"/>
                <a:cs typeface="Futura Std Book"/>
              </a:rPr>
              <a:t>on </a:t>
            </a:r>
            <a:r>
              <a:rPr sz="1400" dirty="0">
                <a:solidFill>
                  <a:schemeClr val="tx2"/>
                </a:solidFill>
                <a:latin typeface="+mj-lt"/>
                <a:cs typeface="Futura Std Book"/>
              </a:rPr>
              <a:t>the Locator Abutments and check </a:t>
            </a:r>
            <a:r>
              <a:rPr sz="1400" dirty="0" smtClean="0">
                <a:solidFill>
                  <a:schemeClr val="tx2"/>
                </a:solidFill>
                <a:latin typeface="+mj-lt"/>
                <a:cs typeface="Futura Std Book"/>
              </a:rPr>
              <a:t>to</a:t>
            </a:r>
            <a:r>
              <a:rPr lang="en-US" sz="1400" dirty="0" smtClean="0">
                <a:solidFill>
                  <a:schemeClr val="tx2"/>
                </a:solidFill>
                <a:latin typeface="+mj-lt"/>
                <a:cs typeface="Futura Std Book"/>
              </a:rPr>
              <a:t> </a:t>
            </a:r>
            <a:r>
              <a:rPr sz="1400" dirty="0" smtClean="0">
                <a:solidFill>
                  <a:schemeClr val="tx2"/>
                </a:solidFill>
                <a:latin typeface="+mj-lt"/>
                <a:cs typeface="Futura Std Book"/>
              </a:rPr>
              <a:t>ensure </a:t>
            </a:r>
            <a:r>
              <a:rPr sz="1400" dirty="0">
                <a:solidFill>
                  <a:schemeClr val="tx2"/>
                </a:solidFill>
                <a:latin typeface="+mj-lt"/>
                <a:cs typeface="Futura Std Book"/>
              </a:rPr>
              <a:t>that they are securely in</a:t>
            </a:r>
            <a:r>
              <a:rPr sz="1400" spc="-68" dirty="0">
                <a:solidFill>
                  <a:schemeClr val="tx2"/>
                </a:solidFill>
                <a:latin typeface="+mj-lt"/>
                <a:cs typeface="Futura Std Book"/>
              </a:rPr>
              <a:t> </a:t>
            </a:r>
            <a:r>
              <a:rPr sz="1400" dirty="0">
                <a:solidFill>
                  <a:schemeClr val="tx2"/>
                </a:solidFill>
                <a:latin typeface="+mj-lt"/>
                <a:cs typeface="Futura Std Book"/>
              </a:rPr>
              <a:t>place.</a:t>
            </a:r>
          </a:p>
          <a:p>
            <a:pPr marL="294387" marR="87668" indent="-285750">
              <a:lnSpc>
                <a:spcPct val="104200"/>
              </a:lnSpc>
              <a:spcBef>
                <a:spcPts val="231"/>
              </a:spcBef>
              <a:buFont typeface="Wingdings" panose="05000000000000000000" pitchFamily="2" charset="2"/>
              <a:buChar char="§"/>
              <a:tabLst>
                <a:tab pos="70825" algn="l"/>
              </a:tabLst>
            </a:pPr>
            <a:r>
              <a:rPr sz="1400" spc="-14" dirty="0">
                <a:solidFill>
                  <a:schemeClr val="tx2"/>
                </a:solidFill>
                <a:latin typeface="+mj-lt"/>
                <a:cs typeface="Futura Std Book"/>
              </a:rPr>
              <a:t>Take </a:t>
            </a:r>
            <a:r>
              <a:rPr sz="1400" dirty="0">
                <a:solidFill>
                  <a:schemeClr val="tx2"/>
                </a:solidFill>
                <a:latin typeface="+mj-lt"/>
                <a:cs typeface="Futura Std Book"/>
              </a:rPr>
              <a:t>the </a:t>
            </a:r>
            <a:r>
              <a:rPr sz="1400" dirty="0" smtClean="0">
                <a:solidFill>
                  <a:schemeClr val="tx2"/>
                </a:solidFill>
                <a:latin typeface="+mj-lt"/>
                <a:cs typeface="Futura Std Book"/>
              </a:rPr>
              <a:t>abutment-level</a:t>
            </a:r>
            <a:r>
              <a:rPr lang="en-US" sz="1400" dirty="0" smtClean="0">
                <a:solidFill>
                  <a:schemeClr val="tx2"/>
                </a:solidFill>
                <a:latin typeface="+mj-lt"/>
                <a:cs typeface="Futura Std Book"/>
              </a:rPr>
              <a:t> </a:t>
            </a:r>
            <a:r>
              <a:rPr sz="1400" dirty="0" smtClean="0">
                <a:solidFill>
                  <a:schemeClr val="tx2"/>
                </a:solidFill>
                <a:latin typeface="+mj-lt"/>
                <a:cs typeface="Futura Std Book"/>
              </a:rPr>
              <a:t>impression in a</a:t>
            </a:r>
            <a:r>
              <a:rPr lang="en-US" sz="1400" dirty="0" smtClean="0">
                <a:solidFill>
                  <a:schemeClr val="tx2"/>
                </a:solidFill>
                <a:latin typeface="+mj-lt"/>
                <a:cs typeface="Futura Std Book"/>
              </a:rPr>
              <a:t> </a:t>
            </a:r>
            <a:r>
              <a:rPr sz="1400" dirty="0" smtClean="0">
                <a:solidFill>
                  <a:schemeClr val="tx2"/>
                </a:solidFill>
                <a:latin typeface="+mj-lt"/>
                <a:cs typeface="Futura Std Book"/>
              </a:rPr>
              <a:t>standard </a:t>
            </a:r>
            <a:r>
              <a:rPr sz="1400" dirty="0">
                <a:solidFill>
                  <a:schemeClr val="tx2"/>
                </a:solidFill>
                <a:latin typeface="+mj-lt"/>
                <a:cs typeface="Futura Std Book"/>
              </a:rPr>
              <a:t>or customized impression </a:t>
            </a:r>
            <a:r>
              <a:rPr sz="1400" dirty="0" smtClean="0">
                <a:solidFill>
                  <a:schemeClr val="tx2"/>
                </a:solidFill>
                <a:latin typeface="+mj-lt"/>
                <a:cs typeface="Futura Std Book"/>
              </a:rPr>
              <a:t>tray</a:t>
            </a:r>
            <a:r>
              <a:rPr lang="en-US" sz="1400" dirty="0" smtClean="0">
                <a:solidFill>
                  <a:schemeClr val="tx2"/>
                </a:solidFill>
                <a:latin typeface="+mj-lt"/>
                <a:cs typeface="Futura Std Book"/>
              </a:rPr>
              <a:t> </a:t>
            </a:r>
            <a:r>
              <a:rPr sz="1400" dirty="0" smtClean="0">
                <a:solidFill>
                  <a:schemeClr val="tx2"/>
                </a:solidFill>
                <a:latin typeface="+mj-lt"/>
                <a:cs typeface="Futura Std Book"/>
              </a:rPr>
              <a:t>with </a:t>
            </a:r>
            <a:r>
              <a:rPr sz="1400" dirty="0">
                <a:solidFill>
                  <a:schemeClr val="tx2"/>
                </a:solidFill>
                <a:latin typeface="+mj-lt"/>
                <a:cs typeface="Futura Std Book"/>
              </a:rPr>
              <a:t>an elastomeric impression</a:t>
            </a:r>
            <a:r>
              <a:rPr sz="1400" spc="-68" dirty="0">
                <a:solidFill>
                  <a:schemeClr val="tx2"/>
                </a:solidFill>
                <a:latin typeface="+mj-lt"/>
                <a:cs typeface="Futura Std Book"/>
              </a:rPr>
              <a:t> </a:t>
            </a:r>
            <a:r>
              <a:rPr sz="1400" dirty="0">
                <a:solidFill>
                  <a:schemeClr val="tx2"/>
                </a:solidFill>
                <a:latin typeface="+mj-lt"/>
                <a:cs typeface="Futura Std Book"/>
              </a:rPr>
              <a:t>material.</a:t>
            </a:r>
          </a:p>
          <a:p>
            <a:pPr marL="294387" marR="333830" indent="-285750">
              <a:lnSpc>
                <a:spcPct val="104200"/>
              </a:lnSpc>
              <a:spcBef>
                <a:spcPts val="231"/>
              </a:spcBef>
              <a:buFont typeface="Wingdings" panose="05000000000000000000" pitchFamily="2" charset="2"/>
              <a:buChar char="§"/>
              <a:tabLst>
                <a:tab pos="70825" algn="l"/>
              </a:tabLst>
            </a:pPr>
            <a:r>
              <a:rPr sz="1400" dirty="0">
                <a:solidFill>
                  <a:schemeClr val="tx2"/>
                </a:solidFill>
                <a:latin typeface="+mj-lt"/>
                <a:cs typeface="Futura Std Book"/>
              </a:rPr>
              <a:t>Remove the impression once</a:t>
            </a:r>
            <a:r>
              <a:rPr sz="1400" spc="-68" dirty="0">
                <a:solidFill>
                  <a:schemeClr val="tx2"/>
                </a:solidFill>
                <a:latin typeface="+mj-lt"/>
                <a:cs typeface="Futura Std Book"/>
              </a:rPr>
              <a:t> </a:t>
            </a:r>
            <a:r>
              <a:rPr sz="1400" dirty="0" smtClean="0">
                <a:solidFill>
                  <a:schemeClr val="tx2"/>
                </a:solidFill>
                <a:latin typeface="+mj-lt"/>
                <a:cs typeface="Futura Std Book"/>
              </a:rPr>
              <a:t>the</a:t>
            </a:r>
            <a:r>
              <a:rPr lang="en-US" sz="1400" dirty="0" smtClean="0">
                <a:solidFill>
                  <a:schemeClr val="tx2"/>
                </a:solidFill>
                <a:latin typeface="+mj-lt"/>
                <a:cs typeface="Futura Std Book"/>
              </a:rPr>
              <a:t> </a:t>
            </a:r>
            <a:r>
              <a:rPr sz="1400" dirty="0" smtClean="0">
                <a:solidFill>
                  <a:schemeClr val="tx2"/>
                </a:solidFill>
                <a:latin typeface="+mj-lt"/>
                <a:cs typeface="Futura Std Book"/>
              </a:rPr>
              <a:t>impression </a:t>
            </a:r>
            <a:r>
              <a:rPr sz="1400" dirty="0">
                <a:solidFill>
                  <a:schemeClr val="tx2"/>
                </a:solidFill>
                <a:latin typeface="+mj-lt"/>
                <a:cs typeface="Futura Std Book"/>
              </a:rPr>
              <a:t>material has</a:t>
            </a:r>
            <a:r>
              <a:rPr sz="1400" spc="-68" dirty="0">
                <a:solidFill>
                  <a:schemeClr val="tx2"/>
                </a:solidFill>
                <a:latin typeface="+mj-lt"/>
                <a:cs typeface="Futura Std Book"/>
              </a:rPr>
              <a:t> </a:t>
            </a:r>
            <a:r>
              <a:rPr sz="1400" dirty="0">
                <a:solidFill>
                  <a:schemeClr val="tx2"/>
                </a:solidFill>
                <a:latin typeface="+mj-lt"/>
                <a:cs typeface="Futura Std Book"/>
              </a:rPr>
              <a:t>set.</a:t>
            </a:r>
          </a:p>
          <a:p>
            <a:pPr marL="294387" marR="114444" indent="-285750">
              <a:lnSpc>
                <a:spcPct val="104200"/>
              </a:lnSpc>
              <a:spcBef>
                <a:spcPts val="231"/>
              </a:spcBef>
              <a:buFont typeface="Wingdings" panose="05000000000000000000" pitchFamily="2" charset="2"/>
              <a:buChar char="§"/>
              <a:tabLst>
                <a:tab pos="70825" algn="l"/>
              </a:tabLst>
            </a:pPr>
            <a:r>
              <a:rPr sz="1400" spc="-10" dirty="0">
                <a:solidFill>
                  <a:schemeClr val="tx2"/>
                </a:solidFill>
                <a:latin typeface="+mj-lt"/>
                <a:cs typeface="Futura Std Book"/>
              </a:rPr>
              <a:t>Verify </a:t>
            </a:r>
            <a:r>
              <a:rPr sz="1400" dirty="0">
                <a:solidFill>
                  <a:schemeClr val="tx2"/>
                </a:solidFill>
                <a:latin typeface="+mj-lt"/>
                <a:cs typeface="Futura Std Book"/>
              </a:rPr>
              <a:t>that the impression is correct</a:t>
            </a:r>
            <a:r>
              <a:rPr sz="1400" spc="-41" dirty="0">
                <a:solidFill>
                  <a:schemeClr val="tx2"/>
                </a:solidFill>
                <a:latin typeface="+mj-lt"/>
                <a:cs typeface="Futura Std Book"/>
              </a:rPr>
              <a:t> </a:t>
            </a:r>
            <a:r>
              <a:rPr sz="1400" dirty="0" smtClean="0">
                <a:solidFill>
                  <a:schemeClr val="tx2"/>
                </a:solidFill>
                <a:latin typeface="+mj-lt"/>
                <a:cs typeface="Futura Std Book"/>
              </a:rPr>
              <a:t>and</a:t>
            </a:r>
            <a:r>
              <a:rPr lang="en-US" sz="1400" dirty="0" smtClean="0">
                <a:solidFill>
                  <a:schemeClr val="tx2"/>
                </a:solidFill>
                <a:latin typeface="+mj-lt"/>
                <a:cs typeface="Futura Std Book"/>
              </a:rPr>
              <a:t> </a:t>
            </a:r>
            <a:r>
              <a:rPr sz="1400" dirty="0" smtClean="0">
                <a:solidFill>
                  <a:schemeClr val="tx2"/>
                </a:solidFill>
                <a:latin typeface="+mj-lt"/>
                <a:cs typeface="Futura Std Book"/>
              </a:rPr>
              <a:t>send </a:t>
            </a:r>
            <a:r>
              <a:rPr sz="1400" dirty="0">
                <a:solidFill>
                  <a:schemeClr val="tx2"/>
                </a:solidFill>
                <a:latin typeface="+mj-lt"/>
                <a:cs typeface="Futura Std Book"/>
              </a:rPr>
              <a:t>it to the</a:t>
            </a:r>
            <a:r>
              <a:rPr sz="1400" spc="-54" dirty="0">
                <a:solidFill>
                  <a:schemeClr val="tx2"/>
                </a:solidFill>
                <a:latin typeface="+mj-lt"/>
                <a:cs typeface="Futura Std Book"/>
              </a:rPr>
              <a:t> </a:t>
            </a:r>
            <a:r>
              <a:rPr sz="1400" spc="-3" dirty="0">
                <a:solidFill>
                  <a:schemeClr val="tx2"/>
                </a:solidFill>
                <a:latin typeface="+mj-lt"/>
                <a:cs typeface="Futura Std Book"/>
              </a:rPr>
              <a:t>laboratory.</a:t>
            </a:r>
            <a:endParaRPr sz="1400" dirty="0">
              <a:solidFill>
                <a:schemeClr val="tx2"/>
              </a:solidFill>
              <a:latin typeface="+mj-lt"/>
              <a:cs typeface="Futura Std Book"/>
            </a:endParaRPr>
          </a:p>
        </p:txBody>
      </p:sp>
      <p:sp>
        <p:nvSpPr>
          <p:cNvPr id="11" name="object 11"/>
          <p:cNvSpPr/>
          <p:nvPr/>
        </p:nvSpPr>
        <p:spPr>
          <a:xfrm>
            <a:off x="6850687" y="1766673"/>
            <a:ext cx="1425440" cy="1111166"/>
          </a:xfrm>
          <a:prstGeom prst="rect">
            <a:avLst/>
          </a:prstGeom>
          <a:blipFill>
            <a:blip r:embed="rId3" cstate="print"/>
            <a:stretch>
              <a:fillRect/>
            </a:stretch>
          </a:blipFill>
        </p:spPr>
        <p:txBody>
          <a:bodyPr wrap="square" lIns="0" tIns="0" rIns="0" bIns="0" rtlCol="0"/>
          <a:lstStyle/>
          <a:p>
            <a:endParaRPr sz="1224"/>
          </a:p>
        </p:txBody>
      </p:sp>
      <p:sp>
        <p:nvSpPr>
          <p:cNvPr id="12" name="object 12"/>
          <p:cNvSpPr/>
          <p:nvPr/>
        </p:nvSpPr>
        <p:spPr>
          <a:xfrm>
            <a:off x="4515406" y="1421937"/>
            <a:ext cx="888930" cy="1657182"/>
          </a:xfrm>
          <a:prstGeom prst="rect">
            <a:avLst/>
          </a:prstGeom>
          <a:blipFill>
            <a:blip r:embed="rId4" cstate="print"/>
            <a:stretch>
              <a:fillRect/>
            </a:stretch>
          </a:blipFill>
        </p:spPr>
        <p:txBody>
          <a:bodyPr wrap="square" lIns="0" tIns="0" rIns="0" bIns="0" rtlCol="0"/>
          <a:lstStyle/>
          <a:p>
            <a:endParaRPr sz="1224"/>
          </a:p>
        </p:txBody>
      </p:sp>
      <p:sp>
        <p:nvSpPr>
          <p:cNvPr id="14" name="object 14"/>
          <p:cNvSpPr/>
          <p:nvPr/>
        </p:nvSpPr>
        <p:spPr>
          <a:xfrm>
            <a:off x="8366466" y="1531889"/>
            <a:ext cx="2220424" cy="1522774"/>
          </a:xfrm>
          <a:prstGeom prst="rect">
            <a:avLst/>
          </a:prstGeom>
          <a:blipFill>
            <a:blip r:embed="rId5" cstate="print"/>
            <a:stretch>
              <a:fillRect/>
            </a:stretch>
          </a:blipFill>
        </p:spPr>
        <p:txBody>
          <a:bodyPr wrap="square" lIns="0" tIns="0" rIns="0" bIns="0" rtlCol="0"/>
          <a:lstStyle/>
          <a:p>
            <a:endParaRPr sz="1224"/>
          </a:p>
        </p:txBody>
      </p:sp>
      <p:sp>
        <p:nvSpPr>
          <p:cNvPr id="15" name="object 15"/>
          <p:cNvSpPr/>
          <p:nvPr/>
        </p:nvSpPr>
        <p:spPr>
          <a:xfrm>
            <a:off x="6040712" y="765743"/>
            <a:ext cx="558402" cy="2566700"/>
          </a:xfrm>
          <a:prstGeom prst="rect">
            <a:avLst/>
          </a:prstGeom>
          <a:blipFill>
            <a:blip r:embed="rId6" cstate="print"/>
            <a:stretch>
              <a:fillRect/>
            </a:stretch>
          </a:blipFill>
        </p:spPr>
        <p:txBody>
          <a:bodyPr wrap="square" lIns="0" tIns="0" rIns="0" bIns="0" rtlCol="0"/>
          <a:lstStyle/>
          <a:p>
            <a:endParaRPr sz="1224"/>
          </a:p>
        </p:txBody>
      </p:sp>
      <p:sp>
        <p:nvSpPr>
          <p:cNvPr id="16" name="object 16"/>
          <p:cNvSpPr/>
          <p:nvPr/>
        </p:nvSpPr>
        <p:spPr>
          <a:xfrm>
            <a:off x="5579046" y="724474"/>
            <a:ext cx="485722" cy="1114790"/>
          </a:xfrm>
          <a:prstGeom prst="rect">
            <a:avLst/>
          </a:prstGeom>
          <a:blipFill>
            <a:blip r:embed="rId7" cstate="print"/>
            <a:stretch>
              <a:fillRect/>
            </a:stretch>
          </a:blipFill>
        </p:spPr>
        <p:txBody>
          <a:bodyPr wrap="square" lIns="0" tIns="0" rIns="0" bIns="0" rtlCol="0"/>
          <a:lstStyle/>
          <a:p>
            <a:endParaRPr sz="1224"/>
          </a:p>
        </p:txBody>
      </p:sp>
      <p:sp>
        <p:nvSpPr>
          <p:cNvPr id="33" name="object 33"/>
          <p:cNvSpPr txBox="1"/>
          <p:nvPr/>
        </p:nvSpPr>
        <p:spPr>
          <a:xfrm>
            <a:off x="4512179" y="3585767"/>
            <a:ext cx="3514685" cy="1847814"/>
          </a:xfrm>
          <a:prstGeom prst="rect">
            <a:avLst/>
          </a:prstGeom>
        </p:spPr>
        <p:txBody>
          <a:bodyPr vert="horz" wrap="square" lIns="0" tIns="0" rIns="0" bIns="0" rtlCol="0">
            <a:spAutoFit/>
          </a:bodyPr>
          <a:lstStyle/>
          <a:p>
            <a:pPr marL="294387" marR="88964" indent="-285750">
              <a:lnSpc>
                <a:spcPct val="104200"/>
              </a:lnSpc>
              <a:buFont typeface="Wingdings" panose="05000000000000000000" pitchFamily="2" charset="2"/>
              <a:buChar char="§"/>
              <a:tabLst>
                <a:tab pos="70825" algn="l"/>
              </a:tabLst>
            </a:pPr>
            <a:r>
              <a:rPr sz="1400" dirty="0">
                <a:solidFill>
                  <a:schemeClr val="tx2"/>
                </a:solidFill>
                <a:latin typeface="+mj-lt"/>
                <a:cs typeface="Futura Std Book"/>
              </a:rPr>
              <a:t>Mount the Locator Abutment EV and</a:t>
            </a:r>
            <a:r>
              <a:rPr sz="1400" spc="-68" dirty="0">
                <a:solidFill>
                  <a:schemeClr val="tx2"/>
                </a:solidFill>
                <a:latin typeface="+mj-lt"/>
                <a:cs typeface="Futura Std Book"/>
              </a:rPr>
              <a:t> </a:t>
            </a:r>
            <a:r>
              <a:rPr sz="1400" dirty="0" smtClean="0">
                <a:solidFill>
                  <a:schemeClr val="tx2"/>
                </a:solidFill>
                <a:latin typeface="+mj-lt"/>
                <a:cs typeface="Futura Std Book"/>
              </a:rPr>
              <a:t>the</a:t>
            </a:r>
            <a:r>
              <a:rPr lang="en-US" sz="1400" dirty="0" smtClean="0">
                <a:solidFill>
                  <a:schemeClr val="tx2"/>
                </a:solidFill>
                <a:latin typeface="+mj-lt"/>
                <a:cs typeface="Futura Std Book"/>
              </a:rPr>
              <a:t> </a:t>
            </a:r>
            <a:r>
              <a:rPr sz="1400" dirty="0" smtClean="0">
                <a:solidFill>
                  <a:schemeClr val="tx2"/>
                </a:solidFill>
                <a:latin typeface="+mj-lt"/>
                <a:cs typeface="Futura Std Book"/>
              </a:rPr>
              <a:t>plastic </a:t>
            </a:r>
            <a:r>
              <a:rPr sz="1400" dirty="0">
                <a:solidFill>
                  <a:schemeClr val="tx2"/>
                </a:solidFill>
                <a:latin typeface="+mj-lt"/>
                <a:cs typeface="Futura Std Book"/>
              </a:rPr>
              <a:t>holder/sleeve onto the </a:t>
            </a:r>
            <a:r>
              <a:rPr sz="1400" spc="-7" dirty="0">
                <a:solidFill>
                  <a:schemeClr val="tx2"/>
                </a:solidFill>
                <a:latin typeface="+mj-lt"/>
                <a:cs typeface="Futura Std Book"/>
              </a:rPr>
              <a:t>driver, </a:t>
            </a:r>
            <a:r>
              <a:rPr sz="1400" dirty="0" smtClean="0">
                <a:solidFill>
                  <a:schemeClr val="tx2"/>
                </a:solidFill>
                <a:latin typeface="+mj-lt"/>
                <a:cs typeface="Futura Std Book"/>
              </a:rPr>
              <a:t>a</a:t>
            </a:r>
            <a:r>
              <a:rPr lang="en-US" sz="1400" dirty="0" smtClean="0">
                <a:solidFill>
                  <a:schemeClr val="tx2"/>
                </a:solidFill>
                <a:latin typeface="+mj-lt"/>
                <a:cs typeface="Futura Std Book"/>
              </a:rPr>
              <a:t> </a:t>
            </a:r>
            <a:r>
              <a:rPr sz="1400" dirty="0" smtClean="0">
                <a:solidFill>
                  <a:schemeClr val="tx2"/>
                </a:solidFill>
                <a:latin typeface="+mj-lt"/>
                <a:cs typeface="Futura Std Book"/>
              </a:rPr>
              <a:t>part </a:t>
            </a:r>
            <a:r>
              <a:rPr sz="1400" dirty="0">
                <a:solidFill>
                  <a:schemeClr val="tx2"/>
                </a:solidFill>
                <a:latin typeface="+mj-lt"/>
                <a:cs typeface="Futura Std Book"/>
              </a:rPr>
              <a:t>of the Locator Core</a:t>
            </a:r>
            <a:r>
              <a:rPr sz="1400" spc="-44" dirty="0">
                <a:solidFill>
                  <a:schemeClr val="tx2"/>
                </a:solidFill>
                <a:latin typeface="+mj-lt"/>
                <a:cs typeface="Futura Std Book"/>
              </a:rPr>
              <a:t> </a:t>
            </a:r>
            <a:r>
              <a:rPr sz="1400" spc="-14" dirty="0">
                <a:solidFill>
                  <a:schemeClr val="tx2"/>
                </a:solidFill>
                <a:latin typeface="+mj-lt"/>
                <a:cs typeface="Futura Std Book"/>
              </a:rPr>
              <a:t>Tool.</a:t>
            </a:r>
            <a:endParaRPr sz="1400" dirty="0">
              <a:solidFill>
                <a:schemeClr val="tx2"/>
              </a:solidFill>
              <a:latin typeface="+mj-lt"/>
              <a:cs typeface="Futura Std Book"/>
            </a:endParaRPr>
          </a:p>
          <a:p>
            <a:pPr marL="294387" indent="-285750">
              <a:spcBef>
                <a:spcPts val="258"/>
              </a:spcBef>
              <a:buFont typeface="Wingdings" panose="05000000000000000000" pitchFamily="2" charset="2"/>
              <a:buChar char="§"/>
              <a:tabLst>
                <a:tab pos="70825" algn="l"/>
              </a:tabLst>
            </a:pPr>
            <a:r>
              <a:rPr sz="1400" dirty="0">
                <a:solidFill>
                  <a:schemeClr val="tx2"/>
                </a:solidFill>
                <a:latin typeface="+mj-lt"/>
                <a:cs typeface="Futura Std Book"/>
              </a:rPr>
              <a:t>Seat the Locator Abutment EV</a:t>
            </a:r>
            <a:r>
              <a:rPr sz="1400" spc="-51" dirty="0">
                <a:solidFill>
                  <a:schemeClr val="tx2"/>
                </a:solidFill>
                <a:latin typeface="+mj-lt"/>
                <a:cs typeface="Futura Std Book"/>
              </a:rPr>
              <a:t> </a:t>
            </a:r>
            <a:r>
              <a:rPr sz="1400" spc="-7" dirty="0">
                <a:solidFill>
                  <a:schemeClr val="tx2"/>
                </a:solidFill>
                <a:latin typeface="+mj-lt"/>
                <a:cs typeface="Futura Std Book"/>
              </a:rPr>
              <a:t>manually.</a:t>
            </a:r>
            <a:endParaRPr sz="1400" dirty="0">
              <a:solidFill>
                <a:schemeClr val="tx2"/>
              </a:solidFill>
              <a:latin typeface="+mj-lt"/>
              <a:cs typeface="Futura Std Book"/>
            </a:endParaRPr>
          </a:p>
          <a:p>
            <a:pPr marL="294387" marR="3455" indent="-285750">
              <a:lnSpc>
                <a:spcPct val="104200"/>
              </a:lnSpc>
              <a:spcBef>
                <a:spcPts val="231"/>
              </a:spcBef>
              <a:buFont typeface="Wingdings" panose="05000000000000000000" pitchFamily="2" charset="2"/>
              <a:buChar char="§"/>
              <a:tabLst>
                <a:tab pos="70825" algn="l"/>
              </a:tabLst>
            </a:pPr>
            <a:r>
              <a:rPr sz="1400" dirty="0">
                <a:solidFill>
                  <a:schemeClr val="tx2"/>
                </a:solidFill>
                <a:latin typeface="+mj-lt"/>
                <a:cs typeface="Futura Std Book"/>
              </a:rPr>
              <a:t>Use the Locator Driver EV in the</a:t>
            </a:r>
            <a:r>
              <a:rPr sz="1400" spc="-68" dirty="0">
                <a:solidFill>
                  <a:schemeClr val="tx2"/>
                </a:solidFill>
                <a:latin typeface="+mj-lt"/>
                <a:cs typeface="Futura Std Book"/>
              </a:rPr>
              <a:t> </a:t>
            </a:r>
            <a:r>
              <a:rPr sz="1400" dirty="0" smtClean="0">
                <a:solidFill>
                  <a:schemeClr val="tx2"/>
                </a:solidFill>
                <a:latin typeface="+mj-lt"/>
                <a:cs typeface="Futura Std Book"/>
              </a:rPr>
              <a:t>restorative</a:t>
            </a:r>
            <a:r>
              <a:rPr lang="en-US" sz="1400" dirty="0" smtClean="0">
                <a:solidFill>
                  <a:schemeClr val="tx2"/>
                </a:solidFill>
                <a:latin typeface="+mj-lt"/>
                <a:cs typeface="Futura Std Book"/>
              </a:rPr>
              <a:t> </a:t>
            </a:r>
            <a:r>
              <a:rPr sz="1400" dirty="0" smtClean="0">
                <a:solidFill>
                  <a:schemeClr val="tx2"/>
                </a:solidFill>
                <a:latin typeface="+mj-lt"/>
                <a:cs typeface="Futura Std Book"/>
              </a:rPr>
              <a:t>Driver </a:t>
            </a:r>
            <a:r>
              <a:rPr sz="1400" dirty="0">
                <a:solidFill>
                  <a:schemeClr val="tx2"/>
                </a:solidFill>
                <a:latin typeface="+mj-lt"/>
                <a:cs typeface="Futura Std Book"/>
              </a:rPr>
              <a:t>Handle EV with the</a:t>
            </a:r>
            <a:r>
              <a:rPr sz="1400" spc="-61" dirty="0">
                <a:solidFill>
                  <a:schemeClr val="tx2"/>
                </a:solidFill>
                <a:latin typeface="+mj-lt"/>
                <a:cs typeface="Futura Std Book"/>
              </a:rPr>
              <a:t> </a:t>
            </a:r>
            <a:r>
              <a:rPr sz="1400" spc="-10" dirty="0" smtClean="0">
                <a:solidFill>
                  <a:schemeClr val="tx2"/>
                </a:solidFill>
                <a:latin typeface="+mj-lt"/>
                <a:cs typeface="Futura Std Book"/>
              </a:rPr>
              <a:t>Torque</a:t>
            </a:r>
            <a:r>
              <a:rPr lang="en-US" sz="1400" dirty="0">
                <a:solidFill>
                  <a:schemeClr val="tx2"/>
                </a:solidFill>
                <a:latin typeface="+mj-lt"/>
                <a:cs typeface="Futura Std Book"/>
              </a:rPr>
              <a:t> </a:t>
            </a:r>
            <a:r>
              <a:rPr sz="1400" spc="-7" dirty="0" smtClean="0">
                <a:solidFill>
                  <a:schemeClr val="tx2"/>
                </a:solidFill>
                <a:latin typeface="+mj-lt"/>
                <a:cs typeface="Futura Std Book"/>
              </a:rPr>
              <a:t>Wrench </a:t>
            </a:r>
            <a:r>
              <a:rPr sz="1400" spc="-20" dirty="0">
                <a:solidFill>
                  <a:schemeClr val="tx2"/>
                </a:solidFill>
                <a:latin typeface="+mj-lt"/>
                <a:cs typeface="Futura Std Book"/>
              </a:rPr>
              <a:t>EV. </a:t>
            </a:r>
            <a:r>
              <a:rPr sz="1400" spc="-3" dirty="0">
                <a:solidFill>
                  <a:schemeClr val="tx2"/>
                </a:solidFill>
                <a:latin typeface="+mj-lt"/>
                <a:cs typeface="Futura Std Book"/>
              </a:rPr>
              <a:t>Tighten </a:t>
            </a:r>
            <a:r>
              <a:rPr sz="1400" dirty="0">
                <a:solidFill>
                  <a:schemeClr val="tx2"/>
                </a:solidFill>
                <a:latin typeface="+mj-lt"/>
                <a:cs typeface="Futura Std Book"/>
              </a:rPr>
              <a:t>the abutment </a:t>
            </a:r>
            <a:r>
              <a:rPr sz="1400" dirty="0" smtClean="0">
                <a:solidFill>
                  <a:schemeClr val="tx2"/>
                </a:solidFill>
                <a:latin typeface="+mj-lt"/>
                <a:cs typeface="Futura Std Book"/>
              </a:rPr>
              <a:t>to</a:t>
            </a:r>
            <a:r>
              <a:rPr lang="en-US" sz="1400" dirty="0" smtClean="0">
                <a:solidFill>
                  <a:schemeClr val="tx2"/>
                </a:solidFill>
                <a:latin typeface="+mj-lt"/>
                <a:cs typeface="Futura Std Book"/>
              </a:rPr>
              <a:t> </a:t>
            </a:r>
            <a:r>
              <a:rPr sz="1400" dirty="0" smtClean="0">
                <a:solidFill>
                  <a:schemeClr val="tx2"/>
                </a:solidFill>
                <a:latin typeface="+mj-lt"/>
                <a:cs typeface="Futura Std Book"/>
              </a:rPr>
              <a:t>recommended </a:t>
            </a:r>
            <a:r>
              <a:rPr sz="1400" dirty="0">
                <a:solidFill>
                  <a:schemeClr val="tx2"/>
                </a:solidFill>
                <a:latin typeface="+mj-lt"/>
                <a:cs typeface="Futura Std Book"/>
              </a:rPr>
              <a:t>torque (25</a:t>
            </a:r>
            <a:r>
              <a:rPr sz="1400" spc="-68" dirty="0">
                <a:solidFill>
                  <a:schemeClr val="tx2"/>
                </a:solidFill>
                <a:latin typeface="+mj-lt"/>
                <a:cs typeface="Futura Std Book"/>
              </a:rPr>
              <a:t> </a:t>
            </a:r>
            <a:r>
              <a:rPr sz="1400" dirty="0">
                <a:solidFill>
                  <a:schemeClr val="tx2"/>
                </a:solidFill>
                <a:latin typeface="+mj-lt"/>
                <a:cs typeface="Futura Std Book"/>
              </a:rPr>
              <a:t>Ncm).</a:t>
            </a:r>
          </a:p>
        </p:txBody>
      </p:sp>
      <p:sp>
        <p:nvSpPr>
          <p:cNvPr id="35" name="Title 1"/>
          <p:cNvSpPr txBox="1">
            <a:spLocks/>
          </p:cNvSpPr>
          <p:nvPr/>
        </p:nvSpPr>
        <p:spPr>
          <a:xfrm>
            <a:off x="330201" y="555626"/>
            <a:ext cx="11530012" cy="1001712"/>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dirty="0" smtClean="0"/>
              <a:t>Locator Abutment EV</a:t>
            </a:r>
            <a:endParaRPr lang="en-US" dirty="0"/>
          </a:p>
        </p:txBody>
      </p:sp>
      <p:grpSp>
        <p:nvGrpSpPr>
          <p:cNvPr id="59" name="Group 58"/>
          <p:cNvGrpSpPr/>
          <p:nvPr/>
        </p:nvGrpSpPr>
        <p:grpSpPr>
          <a:xfrm>
            <a:off x="8109989" y="555626"/>
            <a:ext cx="3461597" cy="559695"/>
            <a:chOff x="8109989" y="555626"/>
            <a:chExt cx="3461597" cy="559695"/>
          </a:xfrm>
        </p:grpSpPr>
        <p:sp>
          <p:nvSpPr>
            <p:cNvPr id="36" name="object 2"/>
            <p:cNvSpPr/>
            <p:nvPr/>
          </p:nvSpPr>
          <p:spPr>
            <a:xfrm>
              <a:off x="10825326" y="555626"/>
              <a:ext cx="746260" cy="559695"/>
            </a:xfrm>
            <a:prstGeom prst="rect">
              <a:avLst/>
            </a:prstGeom>
            <a:blipFill>
              <a:blip r:embed="rId8" cstate="print"/>
              <a:stretch>
                <a:fillRect/>
              </a:stretch>
            </a:blipFill>
          </p:spPr>
          <p:txBody>
            <a:bodyPr wrap="square" lIns="0" tIns="0" rIns="0" bIns="0" rtlCol="0"/>
            <a:lstStyle/>
            <a:p>
              <a:endParaRPr sz="1224"/>
            </a:p>
          </p:txBody>
        </p:sp>
        <p:sp>
          <p:nvSpPr>
            <p:cNvPr id="37" name="object 14"/>
            <p:cNvSpPr/>
            <p:nvPr/>
          </p:nvSpPr>
          <p:spPr>
            <a:xfrm>
              <a:off x="8230488" y="843217"/>
              <a:ext cx="2717719" cy="0"/>
            </a:xfrm>
            <a:custGeom>
              <a:avLst/>
              <a:gdLst/>
              <a:ahLst/>
              <a:cxnLst/>
              <a:rect l="l" t="t" r="r" b="b"/>
              <a:pathLst>
                <a:path w="3996054">
                  <a:moveTo>
                    <a:pt x="0" y="0"/>
                  </a:moveTo>
                  <a:lnTo>
                    <a:pt x="3996004" y="0"/>
                  </a:lnTo>
                </a:path>
              </a:pathLst>
            </a:custGeom>
            <a:ln w="15176">
              <a:solidFill>
                <a:srgbClr val="7C7B7B"/>
              </a:solidFill>
            </a:ln>
          </p:spPr>
          <p:txBody>
            <a:bodyPr wrap="square" lIns="0" tIns="0" rIns="0" bIns="0" rtlCol="0"/>
            <a:lstStyle/>
            <a:p>
              <a:endParaRPr sz="1224"/>
            </a:p>
          </p:txBody>
        </p:sp>
        <p:sp>
          <p:nvSpPr>
            <p:cNvPr id="38" name="object 15"/>
            <p:cNvSpPr/>
            <p:nvPr/>
          </p:nvSpPr>
          <p:spPr>
            <a:xfrm>
              <a:off x="8109989" y="724474"/>
              <a:ext cx="190020" cy="237957"/>
            </a:xfrm>
            <a:custGeom>
              <a:avLst/>
              <a:gdLst/>
              <a:ahLst/>
              <a:cxnLst/>
              <a:rect l="l" t="t" r="r" b="b"/>
              <a:pathLst>
                <a:path w="279400" h="349885">
                  <a:moveTo>
                    <a:pt x="5784" y="0"/>
                  </a:moveTo>
                  <a:lnTo>
                    <a:pt x="723" y="13065"/>
                  </a:lnTo>
                  <a:lnTo>
                    <a:pt x="0" y="44323"/>
                  </a:lnTo>
                  <a:lnTo>
                    <a:pt x="0" y="305104"/>
                  </a:lnTo>
                  <a:lnTo>
                    <a:pt x="723" y="336362"/>
                  </a:lnTo>
                  <a:lnTo>
                    <a:pt x="5784" y="349427"/>
                  </a:lnTo>
                  <a:lnTo>
                    <a:pt x="19523" y="346681"/>
                  </a:lnTo>
                  <a:lnTo>
                    <a:pt x="46278" y="330504"/>
                  </a:lnTo>
                  <a:lnTo>
                    <a:pt x="244690" y="204177"/>
                  </a:lnTo>
                  <a:lnTo>
                    <a:pt x="270722" y="186683"/>
                  </a:lnTo>
                  <a:lnTo>
                    <a:pt x="279400" y="174713"/>
                  </a:lnTo>
                  <a:lnTo>
                    <a:pt x="270722" y="162744"/>
                  </a:lnTo>
                  <a:lnTo>
                    <a:pt x="244690" y="145249"/>
                  </a:lnTo>
                  <a:lnTo>
                    <a:pt x="46278" y="18923"/>
                  </a:lnTo>
                  <a:lnTo>
                    <a:pt x="19523" y="2746"/>
                  </a:lnTo>
                  <a:lnTo>
                    <a:pt x="5784" y="0"/>
                  </a:lnTo>
                  <a:close/>
                </a:path>
              </a:pathLst>
            </a:custGeom>
            <a:solidFill>
              <a:srgbClr val="FFFFFF"/>
            </a:solidFill>
          </p:spPr>
          <p:txBody>
            <a:bodyPr wrap="square" lIns="0" tIns="0" rIns="0" bIns="0" rtlCol="0"/>
            <a:lstStyle/>
            <a:p>
              <a:endParaRPr sz="1224"/>
            </a:p>
          </p:txBody>
        </p:sp>
        <p:sp>
          <p:nvSpPr>
            <p:cNvPr id="39" name="object 16"/>
            <p:cNvSpPr/>
            <p:nvPr/>
          </p:nvSpPr>
          <p:spPr>
            <a:xfrm>
              <a:off x="8109989" y="724474"/>
              <a:ext cx="190020" cy="237957"/>
            </a:xfrm>
            <a:custGeom>
              <a:avLst/>
              <a:gdLst/>
              <a:ahLst/>
              <a:cxnLst/>
              <a:rect l="l" t="t" r="r" b="b"/>
              <a:pathLst>
                <a:path w="279400" h="349885">
                  <a:moveTo>
                    <a:pt x="46278" y="18923"/>
                  </a:moveTo>
                  <a:lnTo>
                    <a:pt x="19523" y="2746"/>
                  </a:lnTo>
                  <a:lnTo>
                    <a:pt x="5784" y="0"/>
                  </a:lnTo>
                  <a:lnTo>
                    <a:pt x="723" y="13065"/>
                  </a:lnTo>
                  <a:lnTo>
                    <a:pt x="0" y="44323"/>
                  </a:lnTo>
                  <a:lnTo>
                    <a:pt x="0" y="305104"/>
                  </a:lnTo>
                  <a:lnTo>
                    <a:pt x="723" y="336362"/>
                  </a:lnTo>
                  <a:lnTo>
                    <a:pt x="5784" y="349427"/>
                  </a:lnTo>
                  <a:lnTo>
                    <a:pt x="19523" y="346681"/>
                  </a:lnTo>
                  <a:lnTo>
                    <a:pt x="46278" y="330504"/>
                  </a:lnTo>
                  <a:lnTo>
                    <a:pt x="244690" y="204177"/>
                  </a:lnTo>
                  <a:lnTo>
                    <a:pt x="270722" y="186683"/>
                  </a:lnTo>
                  <a:lnTo>
                    <a:pt x="279400" y="174713"/>
                  </a:lnTo>
                  <a:lnTo>
                    <a:pt x="270722" y="162744"/>
                  </a:lnTo>
                  <a:lnTo>
                    <a:pt x="244690" y="145249"/>
                  </a:lnTo>
                  <a:lnTo>
                    <a:pt x="46278" y="18923"/>
                  </a:lnTo>
                  <a:close/>
                </a:path>
              </a:pathLst>
            </a:custGeom>
            <a:ln w="15176">
              <a:solidFill>
                <a:srgbClr val="747373"/>
              </a:solidFill>
            </a:ln>
          </p:spPr>
          <p:txBody>
            <a:bodyPr wrap="square" lIns="0" tIns="0" rIns="0" bIns="0" rtlCol="0"/>
            <a:lstStyle/>
            <a:p>
              <a:endParaRPr sz="1224"/>
            </a:p>
          </p:txBody>
        </p:sp>
        <p:sp>
          <p:nvSpPr>
            <p:cNvPr id="40" name="object 17"/>
            <p:cNvSpPr/>
            <p:nvPr/>
          </p:nvSpPr>
          <p:spPr>
            <a:xfrm>
              <a:off x="8536439" y="607250"/>
              <a:ext cx="181175" cy="472630"/>
            </a:xfrm>
            <a:prstGeom prst="rect">
              <a:avLst/>
            </a:prstGeom>
            <a:blipFill>
              <a:blip r:embed="rId9" cstate="print"/>
              <a:stretch>
                <a:fillRect/>
              </a:stretch>
            </a:blipFill>
          </p:spPr>
          <p:txBody>
            <a:bodyPr wrap="square" lIns="0" tIns="0" rIns="0" bIns="0" rtlCol="0"/>
            <a:lstStyle/>
            <a:p>
              <a:endParaRPr sz="1224"/>
            </a:p>
          </p:txBody>
        </p:sp>
        <p:sp>
          <p:nvSpPr>
            <p:cNvPr id="41" name="object 18"/>
            <p:cNvSpPr/>
            <p:nvPr/>
          </p:nvSpPr>
          <p:spPr>
            <a:xfrm>
              <a:off x="9044051" y="652486"/>
              <a:ext cx="176278" cy="391782"/>
            </a:xfrm>
            <a:prstGeom prst="rect">
              <a:avLst/>
            </a:prstGeom>
            <a:blipFill>
              <a:blip r:embed="rId10" cstate="print"/>
              <a:stretch>
                <a:fillRect/>
              </a:stretch>
            </a:blipFill>
          </p:spPr>
          <p:txBody>
            <a:bodyPr wrap="square" lIns="0" tIns="0" rIns="0" bIns="0" rtlCol="0"/>
            <a:lstStyle/>
            <a:p>
              <a:endParaRPr sz="1224"/>
            </a:p>
          </p:txBody>
        </p:sp>
        <p:sp>
          <p:nvSpPr>
            <p:cNvPr id="42" name="object 19"/>
            <p:cNvSpPr/>
            <p:nvPr/>
          </p:nvSpPr>
          <p:spPr>
            <a:xfrm>
              <a:off x="9544314" y="703320"/>
              <a:ext cx="210559" cy="269478"/>
            </a:xfrm>
            <a:prstGeom prst="rect">
              <a:avLst/>
            </a:prstGeom>
            <a:blipFill>
              <a:blip r:embed="rId11" cstate="print"/>
              <a:stretch>
                <a:fillRect/>
              </a:stretch>
            </a:blipFill>
          </p:spPr>
          <p:txBody>
            <a:bodyPr wrap="square" lIns="0" tIns="0" rIns="0" bIns="0" rtlCol="0"/>
            <a:lstStyle/>
            <a:p>
              <a:endParaRPr sz="1224"/>
            </a:p>
          </p:txBody>
        </p:sp>
        <p:sp>
          <p:nvSpPr>
            <p:cNvPr id="43" name="object 20"/>
            <p:cNvSpPr/>
            <p:nvPr/>
          </p:nvSpPr>
          <p:spPr>
            <a:xfrm>
              <a:off x="10028347" y="589291"/>
              <a:ext cx="171381" cy="491288"/>
            </a:xfrm>
            <a:prstGeom prst="rect">
              <a:avLst/>
            </a:prstGeom>
            <a:blipFill>
              <a:blip r:embed="rId12" cstate="print"/>
              <a:stretch>
                <a:fillRect/>
              </a:stretch>
            </a:blipFill>
          </p:spPr>
          <p:txBody>
            <a:bodyPr wrap="square" lIns="0" tIns="0" rIns="0" bIns="0" rtlCol="0"/>
            <a:lstStyle/>
            <a:p>
              <a:endParaRPr sz="1224"/>
            </a:p>
          </p:txBody>
        </p:sp>
        <p:sp>
          <p:nvSpPr>
            <p:cNvPr id="44" name="object 24"/>
            <p:cNvSpPr/>
            <p:nvPr/>
          </p:nvSpPr>
          <p:spPr>
            <a:xfrm>
              <a:off x="10454873" y="738642"/>
              <a:ext cx="235037" cy="217155"/>
            </a:xfrm>
            <a:prstGeom prst="rect">
              <a:avLst/>
            </a:prstGeom>
            <a:blipFill>
              <a:blip r:embed="rId13" cstate="print"/>
              <a:stretch>
                <a:fillRect/>
              </a:stretch>
            </a:blipFill>
          </p:spPr>
          <p:txBody>
            <a:bodyPr wrap="square" lIns="0" tIns="0" rIns="0" bIns="0" rtlCol="0"/>
            <a:lstStyle/>
            <a:p>
              <a:endParaRPr sz="1224"/>
            </a:p>
          </p:txBody>
        </p:sp>
      </p:grpSp>
      <p:sp>
        <p:nvSpPr>
          <p:cNvPr id="62" name="Content Placeholder 2"/>
          <p:cNvSpPr txBox="1">
            <a:spLocks/>
          </p:cNvSpPr>
          <p:nvPr/>
        </p:nvSpPr>
        <p:spPr>
          <a:xfrm>
            <a:off x="6537576" y="1538523"/>
            <a:ext cx="5189227" cy="403662"/>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pPr marL="0" indent="0">
              <a:buNone/>
            </a:pPr>
            <a:endParaRPr lang="en-US" sz="1800" b="1" dirty="0">
              <a:latin typeface="+mj-lt"/>
              <a:cs typeface="Futura Std Medium"/>
            </a:endParaRPr>
          </a:p>
        </p:txBody>
      </p:sp>
      <p:sp>
        <p:nvSpPr>
          <p:cNvPr id="64" name="Content Placeholder 4"/>
          <p:cNvSpPr txBox="1">
            <a:spLocks/>
          </p:cNvSpPr>
          <p:nvPr/>
        </p:nvSpPr>
        <p:spPr>
          <a:xfrm>
            <a:off x="353592" y="1260189"/>
            <a:ext cx="3606402" cy="556668"/>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r>
              <a:rPr lang="en-US" sz="1800" dirty="0"/>
              <a:t>Clinical procedure</a:t>
            </a:r>
          </a:p>
        </p:txBody>
      </p:sp>
      <p:sp>
        <p:nvSpPr>
          <p:cNvPr id="6" name="object 6"/>
          <p:cNvSpPr txBox="1"/>
          <p:nvPr/>
        </p:nvSpPr>
        <p:spPr>
          <a:xfrm>
            <a:off x="627985" y="3195042"/>
            <a:ext cx="3308619" cy="246221"/>
          </a:xfrm>
          <a:prstGeom prst="rect">
            <a:avLst/>
          </a:prstGeom>
        </p:spPr>
        <p:txBody>
          <a:bodyPr vert="horz" wrap="square" lIns="0" tIns="0" rIns="0" bIns="0" rtlCol="0">
            <a:spAutoFit/>
          </a:bodyPr>
          <a:lstStyle/>
          <a:p>
            <a:pPr marL="8637"/>
            <a:r>
              <a:rPr sz="1600" b="1" dirty="0">
                <a:solidFill>
                  <a:schemeClr val="tx2"/>
                </a:solidFill>
                <a:latin typeface="+mj-lt"/>
                <a:cs typeface="Futura Std Medium"/>
              </a:rPr>
              <a:t>Abutment</a:t>
            </a:r>
            <a:r>
              <a:rPr sz="1600" b="1" spc="-68" dirty="0">
                <a:solidFill>
                  <a:schemeClr val="tx2"/>
                </a:solidFill>
                <a:latin typeface="+mj-lt"/>
                <a:cs typeface="Futura Std Medium"/>
              </a:rPr>
              <a:t> </a:t>
            </a:r>
            <a:r>
              <a:rPr sz="1600" b="1" dirty="0">
                <a:solidFill>
                  <a:schemeClr val="tx2"/>
                </a:solidFill>
                <a:latin typeface="+mj-lt"/>
                <a:cs typeface="Futura Std Medium"/>
              </a:rPr>
              <a:t>selection</a:t>
            </a:r>
            <a:endParaRPr sz="1600" dirty="0">
              <a:solidFill>
                <a:schemeClr val="tx2"/>
              </a:solidFill>
              <a:latin typeface="+mj-lt"/>
              <a:cs typeface="Futura Std Medium"/>
            </a:endParaRPr>
          </a:p>
        </p:txBody>
      </p:sp>
      <p:sp>
        <p:nvSpPr>
          <p:cNvPr id="8" name="object 8"/>
          <p:cNvSpPr txBox="1"/>
          <p:nvPr/>
        </p:nvSpPr>
        <p:spPr>
          <a:xfrm>
            <a:off x="8340899" y="3195042"/>
            <a:ext cx="2244347" cy="246221"/>
          </a:xfrm>
          <a:prstGeom prst="rect">
            <a:avLst/>
          </a:prstGeom>
        </p:spPr>
        <p:txBody>
          <a:bodyPr vert="horz" wrap="square" lIns="0" tIns="0" rIns="0" bIns="0" rtlCol="0">
            <a:spAutoFit/>
          </a:bodyPr>
          <a:lstStyle/>
          <a:p>
            <a:pPr marL="8637"/>
            <a:r>
              <a:rPr sz="1600" b="1" dirty="0">
                <a:solidFill>
                  <a:schemeClr val="tx2"/>
                </a:solidFill>
                <a:latin typeface="+mj-lt"/>
                <a:cs typeface="Futura Std Medium"/>
              </a:rPr>
              <a:t>Impression</a:t>
            </a:r>
            <a:endParaRPr sz="1600" dirty="0">
              <a:solidFill>
                <a:schemeClr val="tx2"/>
              </a:solidFill>
              <a:latin typeface="+mj-lt"/>
              <a:cs typeface="Futura Std Medium"/>
            </a:endParaRPr>
          </a:p>
        </p:txBody>
      </p:sp>
      <p:sp>
        <p:nvSpPr>
          <p:cNvPr id="32" name="object 32"/>
          <p:cNvSpPr txBox="1"/>
          <p:nvPr/>
        </p:nvSpPr>
        <p:spPr>
          <a:xfrm>
            <a:off x="4512180" y="3195042"/>
            <a:ext cx="1971580" cy="246221"/>
          </a:xfrm>
          <a:prstGeom prst="rect">
            <a:avLst/>
          </a:prstGeom>
        </p:spPr>
        <p:txBody>
          <a:bodyPr vert="horz" wrap="square" lIns="0" tIns="0" rIns="0" bIns="0" rtlCol="0">
            <a:spAutoFit/>
          </a:bodyPr>
          <a:lstStyle/>
          <a:p>
            <a:pPr marL="8637"/>
            <a:r>
              <a:rPr sz="1600" b="1" dirty="0">
                <a:solidFill>
                  <a:schemeClr val="tx2"/>
                </a:solidFill>
                <a:latin typeface="+mj-lt"/>
                <a:cs typeface="Futura Std Medium"/>
              </a:rPr>
              <a:t>Installation</a:t>
            </a:r>
            <a:endParaRPr sz="1600" dirty="0">
              <a:solidFill>
                <a:schemeClr val="tx2"/>
              </a:solidFill>
              <a:latin typeface="+mj-lt"/>
              <a:cs typeface="Futura Std Medium"/>
            </a:endParaRPr>
          </a:p>
        </p:txBody>
      </p:sp>
    </p:spTree>
    <p:extLst>
      <p:ext uri="{BB962C8B-B14F-4D97-AF65-F5344CB8AC3E}">
        <p14:creationId xmlns:p14="http://schemas.microsoft.com/office/powerpoint/2010/main" val="28711173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27985" y="3585768"/>
            <a:ext cx="3731579" cy="2001189"/>
          </a:xfrm>
          <a:prstGeom prst="rect">
            <a:avLst/>
          </a:prstGeom>
        </p:spPr>
        <p:txBody>
          <a:bodyPr vert="horz" wrap="square" lIns="0" tIns="0" rIns="0" bIns="0" rtlCol="0">
            <a:spAutoFit/>
          </a:bodyPr>
          <a:lstStyle/>
          <a:p>
            <a:pPr marL="294387" marR="3455" indent="-285750">
              <a:lnSpc>
                <a:spcPct val="104200"/>
              </a:lnSpc>
              <a:buFont typeface="Wingdings" panose="05000000000000000000" pitchFamily="2" charset="2"/>
              <a:buChar char="§"/>
            </a:pPr>
            <a:r>
              <a:rPr lang="en-US" sz="1400" dirty="0">
                <a:solidFill>
                  <a:schemeClr val="tx2"/>
                </a:solidFill>
                <a:latin typeface="+mj-lt"/>
                <a:cs typeface="Futura Std Book"/>
              </a:rPr>
              <a:t>Firmly place the Locator Abutment Replica into the Locator Abutment Pick-up in the impression.</a:t>
            </a:r>
          </a:p>
          <a:p>
            <a:pPr marL="294387" marR="3455" indent="-285750">
              <a:lnSpc>
                <a:spcPct val="104200"/>
              </a:lnSpc>
              <a:buFont typeface="Wingdings" panose="05000000000000000000" pitchFamily="2" charset="2"/>
              <a:buChar char="§"/>
            </a:pPr>
            <a:r>
              <a:rPr lang="en-US" sz="1400" dirty="0">
                <a:solidFill>
                  <a:schemeClr val="tx2"/>
                </a:solidFill>
                <a:latin typeface="+mj-lt"/>
                <a:cs typeface="Futura Std Book"/>
              </a:rPr>
              <a:t>Fabricate a master model in high-quality stone material.</a:t>
            </a:r>
          </a:p>
          <a:p>
            <a:pPr marL="294387" marR="3455" indent="-285750">
              <a:lnSpc>
                <a:spcPct val="104200"/>
              </a:lnSpc>
              <a:buFont typeface="Wingdings" panose="05000000000000000000" pitchFamily="2" charset="2"/>
              <a:buChar char="§"/>
            </a:pPr>
            <a:r>
              <a:rPr lang="en-US" sz="1400" dirty="0">
                <a:solidFill>
                  <a:schemeClr val="tx2"/>
                </a:solidFill>
                <a:latin typeface="+mj-lt"/>
                <a:cs typeface="Futura Std Book"/>
              </a:rPr>
              <a:t>Place the spacer over the head of each Locator Abutment Replica, mimicking the resilient situation, and attach the Locator Processing Caps to the replicas.</a:t>
            </a:r>
          </a:p>
        </p:txBody>
      </p:sp>
      <p:sp>
        <p:nvSpPr>
          <p:cNvPr id="33" name="object 33"/>
          <p:cNvSpPr txBox="1"/>
          <p:nvPr/>
        </p:nvSpPr>
        <p:spPr>
          <a:xfrm>
            <a:off x="4659959" y="3585767"/>
            <a:ext cx="3514685" cy="2001189"/>
          </a:xfrm>
          <a:prstGeom prst="rect">
            <a:avLst/>
          </a:prstGeom>
        </p:spPr>
        <p:txBody>
          <a:bodyPr vert="horz" wrap="square" lIns="0" tIns="0" rIns="0" bIns="0" rtlCol="0">
            <a:spAutoFit/>
          </a:bodyPr>
          <a:lstStyle/>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Fabricate the </a:t>
            </a:r>
            <a:r>
              <a:rPr lang="en-US" sz="1400" dirty="0" err="1">
                <a:solidFill>
                  <a:schemeClr val="tx2"/>
                </a:solidFill>
                <a:latin typeface="+mj-lt"/>
                <a:cs typeface="Futura Std Book"/>
              </a:rPr>
              <a:t>overdenture</a:t>
            </a:r>
            <a:r>
              <a:rPr lang="en-US" sz="1400" dirty="0">
                <a:solidFill>
                  <a:schemeClr val="tx2"/>
                </a:solidFill>
                <a:latin typeface="+mj-lt"/>
                <a:cs typeface="Futura Std Book"/>
              </a:rPr>
              <a:t> by curing the female part into the acrylic.</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Use a burr to remove excess acrylic, and polish the </a:t>
            </a:r>
            <a:r>
              <a:rPr lang="en-US" sz="1400" dirty="0" err="1">
                <a:solidFill>
                  <a:schemeClr val="tx2"/>
                </a:solidFill>
                <a:latin typeface="+mj-lt"/>
                <a:cs typeface="Futura Std Book"/>
              </a:rPr>
              <a:t>overdenture</a:t>
            </a:r>
            <a:r>
              <a:rPr lang="en-US" sz="1400" dirty="0">
                <a:solidFill>
                  <a:schemeClr val="tx2"/>
                </a:solidFill>
                <a:latin typeface="+mj-lt"/>
                <a:cs typeface="Futura Std Book"/>
              </a:rPr>
              <a:t> base.</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Remove the </a:t>
            </a:r>
            <a:r>
              <a:rPr lang="en-US" sz="1400" dirty="0" err="1">
                <a:solidFill>
                  <a:schemeClr val="tx2"/>
                </a:solidFill>
                <a:latin typeface="+mj-lt"/>
                <a:cs typeface="Futura Std Book"/>
              </a:rPr>
              <a:t>overdenture</a:t>
            </a:r>
            <a:r>
              <a:rPr lang="en-US" sz="1400" dirty="0">
                <a:solidFill>
                  <a:schemeClr val="tx2"/>
                </a:solidFill>
                <a:latin typeface="+mj-lt"/>
                <a:cs typeface="Futura Std Book"/>
              </a:rPr>
              <a:t> from the model and discard the black processing inserts using the Locator Insert Removal Tool,</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a part of the Locator Core Tool.</a:t>
            </a:r>
          </a:p>
        </p:txBody>
      </p:sp>
      <p:sp>
        <p:nvSpPr>
          <p:cNvPr id="35" name="Title 1"/>
          <p:cNvSpPr txBox="1">
            <a:spLocks/>
          </p:cNvSpPr>
          <p:nvPr/>
        </p:nvSpPr>
        <p:spPr>
          <a:xfrm>
            <a:off x="330201" y="555626"/>
            <a:ext cx="11530012" cy="1001712"/>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dirty="0" smtClean="0"/>
              <a:t>Locator Abutment EV</a:t>
            </a:r>
            <a:endParaRPr lang="en-US" dirty="0"/>
          </a:p>
        </p:txBody>
      </p:sp>
      <p:grpSp>
        <p:nvGrpSpPr>
          <p:cNvPr id="59" name="Group 58"/>
          <p:cNvGrpSpPr/>
          <p:nvPr/>
        </p:nvGrpSpPr>
        <p:grpSpPr>
          <a:xfrm>
            <a:off x="8109989" y="555626"/>
            <a:ext cx="3461597" cy="559695"/>
            <a:chOff x="8109989" y="555626"/>
            <a:chExt cx="3461597" cy="559695"/>
          </a:xfrm>
        </p:grpSpPr>
        <p:sp>
          <p:nvSpPr>
            <p:cNvPr id="36" name="object 2"/>
            <p:cNvSpPr/>
            <p:nvPr/>
          </p:nvSpPr>
          <p:spPr>
            <a:xfrm>
              <a:off x="10825326" y="555626"/>
              <a:ext cx="746260" cy="559695"/>
            </a:xfrm>
            <a:prstGeom prst="rect">
              <a:avLst/>
            </a:prstGeom>
            <a:blipFill>
              <a:blip r:embed="rId2" cstate="print"/>
              <a:stretch>
                <a:fillRect/>
              </a:stretch>
            </a:blipFill>
          </p:spPr>
          <p:txBody>
            <a:bodyPr wrap="square" lIns="0" tIns="0" rIns="0" bIns="0" rtlCol="0"/>
            <a:lstStyle/>
            <a:p>
              <a:endParaRPr sz="1224"/>
            </a:p>
          </p:txBody>
        </p:sp>
        <p:sp>
          <p:nvSpPr>
            <p:cNvPr id="37" name="object 14"/>
            <p:cNvSpPr/>
            <p:nvPr/>
          </p:nvSpPr>
          <p:spPr>
            <a:xfrm>
              <a:off x="8230488" y="843217"/>
              <a:ext cx="2717719" cy="0"/>
            </a:xfrm>
            <a:custGeom>
              <a:avLst/>
              <a:gdLst/>
              <a:ahLst/>
              <a:cxnLst/>
              <a:rect l="l" t="t" r="r" b="b"/>
              <a:pathLst>
                <a:path w="3996054">
                  <a:moveTo>
                    <a:pt x="0" y="0"/>
                  </a:moveTo>
                  <a:lnTo>
                    <a:pt x="3996004" y="0"/>
                  </a:lnTo>
                </a:path>
              </a:pathLst>
            </a:custGeom>
            <a:ln w="15176">
              <a:solidFill>
                <a:srgbClr val="7C7B7B"/>
              </a:solidFill>
            </a:ln>
          </p:spPr>
          <p:txBody>
            <a:bodyPr wrap="square" lIns="0" tIns="0" rIns="0" bIns="0" rtlCol="0"/>
            <a:lstStyle/>
            <a:p>
              <a:endParaRPr sz="1224"/>
            </a:p>
          </p:txBody>
        </p:sp>
        <p:sp>
          <p:nvSpPr>
            <p:cNvPr id="38" name="object 15"/>
            <p:cNvSpPr/>
            <p:nvPr/>
          </p:nvSpPr>
          <p:spPr>
            <a:xfrm>
              <a:off x="8109989" y="724474"/>
              <a:ext cx="190020" cy="237957"/>
            </a:xfrm>
            <a:custGeom>
              <a:avLst/>
              <a:gdLst/>
              <a:ahLst/>
              <a:cxnLst/>
              <a:rect l="l" t="t" r="r" b="b"/>
              <a:pathLst>
                <a:path w="279400" h="349885">
                  <a:moveTo>
                    <a:pt x="5784" y="0"/>
                  </a:moveTo>
                  <a:lnTo>
                    <a:pt x="723" y="13065"/>
                  </a:lnTo>
                  <a:lnTo>
                    <a:pt x="0" y="44323"/>
                  </a:lnTo>
                  <a:lnTo>
                    <a:pt x="0" y="305104"/>
                  </a:lnTo>
                  <a:lnTo>
                    <a:pt x="723" y="336362"/>
                  </a:lnTo>
                  <a:lnTo>
                    <a:pt x="5784" y="349427"/>
                  </a:lnTo>
                  <a:lnTo>
                    <a:pt x="19523" y="346681"/>
                  </a:lnTo>
                  <a:lnTo>
                    <a:pt x="46278" y="330504"/>
                  </a:lnTo>
                  <a:lnTo>
                    <a:pt x="244690" y="204177"/>
                  </a:lnTo>
                  <a:lnTo>
                    <a:pt x="270722" y="186683"/>
                  </a:lnTo>
                  <a:lnTo>
                    <a:pt x="279400" y="174713"/>
                  </a:lnTo>
                  <a:lnTo>
                    <a:pt x="270722" y="162744"/>
                  </a:lnTo>
                  <a:lnTo>
                    <a:pt x="244690" y="145249"/>
                  </a:lnTo>
                  <a:lnTo>
                    <a:pt x="46278" y="18923"/>
                  </a:lnTo>
                  <a:lnTo>
                    <a:pt x="19523" y="2746"/>
                  </a:lnTo>
                  <a:lnTo>
                    <a:pt x="5784" y="0"/>
                  </a:lnTo>
                  <a:close/>
                </a:path>
              </a:pathLst>
            </a:custGeom>
            <a:solidFill>
              <a:srgbClr val="FFFFFF"/>
            </a:solidFill>
          </p:spPr>
          <p:txBody>
            <a:bodyPr wrap="square" lIns="0" tIns="0" rIns="0" bIns="0" rtlCol="0"/>
            <a:lstStyle/>
            <a:p>
              <a:endParaRPr sz="1224"/>
            </a:p>
          </p:txBody>
        </p:sp>
        <p:sp>
          <p:nvSpPr>
            <p:cNvPr id="39" name="object 16"/>
            <p:cNvSpPr/>
            <p:nvPr/>
          </p:nvSpPr>
          <p:spPr>
            <a:xfrm>
              <a:off x="8109989" y="724474"/>
              <a:ext cx="190020" cy="237957"/>
            </a:xfrm>
            <a:custGeom>
              <a:avLst/>
              <a:gdLst/>
              <a:ahLst/>
              <a:cxnLst/>
              <a:rect l="l" t="t" r="r" b="b"/>
              <a:pathLst>
                <a:path w="279400" h="349885">
                  <a:moveTo>
                    <a:pt x="46278" y="18923"/>
                  </a:moveTo>
                  <a:lnTo>
                    <a:pt x="19523" y="2746"/>
                  </a:lnTo>
                  <a:lnTo>
                    <a:pt x="5784" y="0"/>
                  </a:lnTo>
                  <a:lnTo>
                    <a:pt x="723" y="13065"/>
                  </a:lnTo>
                  <a:lnTo>
                    <a:pt x="0" y="44323"/>
                  </a:lnTo>
                  <a:lnTo>
                    <a:pt x="0" y="305104"/>
                  </a:lnTo>
                  <a:lnTo>
                    <a:pt x="723" y="336362"/>
                  </a:lnTo>
                  <a:lnTo>
                    <a:pt x="5784" y="349427"/>
                  </a:lnTo>
                  <a:lnTo>
                    <a:pt x="19523" y="346681"/>
                  </a:lnTo>
                  <a:lnTo>
                    <a:pt x="46278" y="330504"/>
                  </a:lnTo>
                  <a:lnTo>
                    <a:pt x="244690" y="204177"/>
                  </a:lnTo>
                  <a:lnTo>
                    <a:pt x="270722" y="186683"/>
                  </a:lnTo>
                  <a:lnTo>
                    <a:pt x="279400" y="174713"/>
                  </a:lnTo>
                  <a:lnTo>
                    <a:pt x="270722" y="162744"/>
                  </a:lnTo>
                  <a:lnTo>
                    <a:pt x="244690" y="145249"/>
                  </a:lnTo>
                  <a:lnTo>
                    <a:pt x="46278" y="18923"/>
                  </a:lnTo>
                  <a:close/>
                </a:path>
              </a:pathLst>
            </a:custGeom>
            <a:ln w="15176">
              <a:solidFill>
                <a:srgbClr val="747373"/>
              </a:solidFill>
            </a:ln>
          </p:spPr>
          <p:txBody>
            <a:bodyPr wrap="square" lIns="0" tIns="0" rIns="0" bIns="0" rtlCol="0"/>
            <a:lstStyle/>
            <a:p>
              <a:endParaRPr sz="1224"/>
            </a:p>
          </p:txBody>
        </p:sp>
        <p:sp>
          <p:nvSpPr>
            <p:cNvPr id="40" name="object 17"/>
            <p:cNvSpPr/>
            <p:nvPr/>
          </p:nvSpPr>
          <p:spPr>
            <a:xfrm>
              <a:off x="8536439" y="607250"/>
              <a:ext cx="181175" cy="472630"/>
            </a:xfrm>
            <a:prstGeom prst="rect">
              <a:avLst/>
            </a:prstGeom>
            <a:blipFill>
              <a:blip r:embed="rId3" cstate="print"/>
              <a:stretch>
                <a:fillRect/>
              </a:stretch>
            </a:blipFill>
          </p:spPr>
          <p:txBody>
            <a:bodyPr wrap="square" lIns="0" tIns="0" rIns="0" bIns="0" rtlCol="0"/>
            <a:lstStyle/>
            <a:p>
              <a:endParaRPr sz="1224"/>
            </a:p>
          </p:txBody>
        </p:sp>
        <p:sp>
          <p:nvSpPr>
            <p:cNvPr id="41" name="object 18"/>
            <p:cNvSpPr/>
            <p:nvPr/>
          </p:nvSpPr>
          <p:spPr>
            <a:xfrm>
              <a:off x="9044051" y="652486"/>
              <a:ext cx="176278" cy="391782"/>
            </a:xfrm>
            <a:prstGeom prst="rect">
              <a:avLst/>
            </a:prstGeom>
            <a:blipFill>
              <a:blip r:embed="rId4" cstate="print"/>
              <a:stretch>
                <a:fillRect/>
              </a:stretch>
            </a:blipFill>
          </p:spPr>
          <p:txBody>
            <a:bodyPr wrap="square" lIns="0" tIns="0" rIns="0" bIns="0" rtlCol="0"/>
            <a:lstStyle/>
            <a:p>
              <a:endParaRPr sz="1224"/>
            </a:p>
          </p:txBody>
        </p:sp>
        <p:sp>
          <p:nvSpPr>
            <p:cNvPr id="42" name="object 19"/>
            <p:cNvSpPr/>
            <p:nvPr/>
          </p:nvSpPr>
          <p:spPr>
            <a:xfrm>
              <a:off x="9544314" y="703320"/>
              <a:ext cx="210559" cy="269478"/>
            </a:xfrm>
            <a:prstGeom prst="rect">
              <a:avLst/>
            </a:prstGeom>
            <a:blipFill>
              <a:blip r:embed="rId5" cstate="print"/>
              <a:stretch>
                <a:fillRect/>
              </a:stretch>
            </a:blipFill>
          </p:spPr>
          <p:txBody>
            <a:bodyPr wrap="square" lIns="0" tIns="0" rIns="0" bIns="0" rtlCol="0"/>
            <a:lstStyle/>
            <a:p>
              <a:endParaRPr sz="1224"/>
            </a:p>
          </p:txBody>
        </p:sp>
        <p:sp>
          <p:nvSpPr>
            <p:cNvPr id="43" name="object 20"/>
            <p:cNvSpPr/>
            <p:nvPr/>
          </p:nvSpPr>
          <p:spPr>
            <a:xfrm>
              <a:off x="10028347" y="589291"/>
              <a:ext cx="171381" cy="491288"/>
            </a:xfrm>
            <a:prstGeom prst="rect">
              <a:avLst/>
            </a:prstGeom>
            <a:blipFill>
              <a:blip r:embed="rId6" cstate="print"/>
              <a:stretch>
                <a:fillRect/>
              </a:stretch>
            </a:blipFill>
          </p:spPr>
          <p:txBody>
            <a:bodyPr wrap="square" lIns="0" tIns="0" rIns="0" bIns="0" rtlCol="0"/>
            <a:lstStyle/>
            <a:p>
              <a:endParaRPr sz="1224"/>
            </a:p>
          </p:txBody>
        </p:sp>
        <p:sp>
          <p:nvSpPr>
            <p:cNvPr id="44" name="object 24"/>
            <p:cNvSpPr/>
            <p:nvPr/>
          </p:nvSpPr>
          <p:spPr>
            <a:xfrm>
              <a:off x="10454873" y="738642"/>
              <a:ext cx="235037" cy="217155"/>
            </a:xfrm>
            <a:prstGeom prst="rect">
              <a:avLst/>
            </a:prstGeom>
            <a:blipFill>
              <a:blip r:embed="rId7" cstate="print"/>
              <a:stretch>
                <a:fillRect/>
              </a:stretch>
            </a:blipFill>
          </p:spPr>
          <p:txBody>
            <a:bodyPr wrap="square" lIns="0" tIns="0" rIns="0" bIns="0" rtlCol="0"/>
            <a:lstStyle/>
            <a:p>
              <a:endParaRPr sz="1224"/>
            </a:p>
          </p:txBody>
        </p:sp>
      </p:grpSp>
      <p:sp>
        <p:nvSpPr>
          <p:cNvPr id="62" name="Content Placeholder 2"/>
          <p:cNvSpPr txBox="1">
            <a:spLocks/>
          </p:cNvSpPr>
          <p:nvPr/>
        </p:nvSpPr>
        <p:spPr>
          <a:xfrm>
            <a:off x="6537576" y="1538523"/>
            <a:ext cx="5189227" cy="403662"/>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pPr marL="0" indent="0">
              <a:buNone/>
            </a:pPr>
            <a:endParaRPr lang="en-US" sz="1800" b="1" dirty="0">
              <a:latin typeface="+mj-lt"/>
              <a:cs typeface="Futura Std Medium"/>
            </a:endParaRPr>
          </a:p>
        </p:txBody>
      </p:sp>
      <p:sp>
        <p:nvSpPr>
          <p:cNvPr id="64" name="Content Placeholder 4"/>
          <p:cNvSpPr txBox="1">
            <a:spLocks/>
          </p:cNvSpPr>
          <p:nvPr/>
        </p:nvSpPr>
        <p:spPr>
          <a:xfrm>
            <a:off x="330202" y="1302984"/>
            <a:ext cx="3606402" cy="556668"/>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r>
              <a:rPr lang="en-US" sz="1800" dirty="0"/>
              <a:t>Laboratory procedure</a:t>
            </a:r>
          </a:p>
        </p:txBody>
      </p:sp>
      <p:sp>
        <p:nvSpPr>
          <p:cNvPr id="6" name="object 6"/>
          <p:cNvSpPr txBox="1"/>
          <p:nvPr/>
        </p:nvSpPr>
        <p:spPr>
          <a:xfrm>
            <a:off x="627985" y="3195042"/>
            <a:ext cx="3308619" cy="246221"/>
          </a:xfrm>
          <a:prstGeom prst="rect">
            <a:avLst/>
          </a:prstGeom>
        </p:spPr>
        <p:txBody>
          <a:bodyPr vert="horz" wrap="square" lIns="0" tIns="0" rIns="0" bIns="0" rtlCol="0">
            <a:spAutoFit/>
          </a:bodyPr>
          <a:lstStyle/>
          <a:p>
            <a:pPr marL="8637"/>
            <a:r>
              <a:rPr lang="en-US" sz="1600" b="1" dirty="0" smtClean="0">
                <a:solidFill>
                  <a:schemeClr val="tx2"/>
                </a:solidFill>
                <a:latin typeface="+mj-lt"/>
                <a:cs typeface="Futura Std Medium"/>
              </a:rPr>
              <a:t>Model</a:t>
            </a:r>
            <a:endParaRPr sz="1600" dirty="0">
              <a:solidFill>
                <a:schemeClr val="tx2"/>
              </a:solidFill>
              <a:latin typeface="+mj-lt"/>
              <a:cs typeface="Futura Std Medium"/>
            </a:endParaRPr>
          </a:p>
        </p:txBody>
      </p:sp>
      <p:sp>
        <p:nvSpPr>
          <p:cNvPr id="32" name="object 32"/>
          <p:cNvSpPr txBox="1"/>
          <p:nvPr/>
        </p:nvSpPr>
        <p:spPr>
          <a:xfrm>
            <a:off x="4659960" y="3195042"/>
            <a:ext cx="1971580" cy="246221"/>
          </a:xfrm>
          <a:prstGeom prst="rect">
            <a:avLst/>
          </a:prstGeom>
        </p:spPr>
        <p:txBody>
          <a:bodyPr vert="horz" wrap="square" lIns="0" tIns="0" rIns="0" bIns="0" rtlCol="0">
            <a:spAutoFit/>
          </a:bodyPr>
          <a:lstStyle/>
          <a:p>
            <a:pPr marL="8637"/>
            <a:r>
              <a:rPr lang="en-US" sz="1600" b="1" dirty="0" err="1">
                <a:solidFill>
                  <a:schemeClr val="tx2"/>
                </a:solidFill>
                <a:latin typeface="+mj-lt"/>
                <a:cs typeface="Futura Std Medium"/>
              </a:rPr>
              <a:t>Overdenture</a:t>
            </a:r>
            <a:endParaRPr lang="en-US" sz="1600" b="1" dirty="0">
              <a:solidFill>
                <a:schemeClr val="tx2"/>
              </a:solidFill>
              <a:latin typeface="+mj-lt"/>
              <a:cs typeface="Futura Std Medium"/>
            </a:endParaRPr>
          </a:p>
        </p:txBody>
      </p:sp>
      <p:sp>
        <p:nvSpPr>
          <p:cNvPr id="27" name="object 12"/>
          <p:cNvSpPr/>
          <p:nvPr/>
        </p:nvSpPr>
        <p:spPr>
          <a:xfrm>
            <a:off x="2204356" y="1718812"/>
            <a:ext cx="2369617" cy="1331725"/>
          </a:xfrm>
          <a:prstGeom prst="rect">
            <a:avLst/>
          </a:prstGeom>
          <a:blipFill>
            <a:blip r:embed="rId8" cstate="print"/>
            <a:stretch>
              <a:fillRect/>
            </a:stretch>
          </a:blipFill>
        </p:spPr>
        <p:txBody>
          <a:bodyPr wrap="square" lIns="0" tIns="0" rIns="0" bIns="0" rtlCol="0"/>
          <a:lstStyle/>
          <a:p>
            <a:endParaRPr sz="1224"/>
          </a:p>
        </p:txBody>
      </p:sp>
      <p:sp>
        <p:nvSpPr>
          <p:cNvPr id="28" name="object 13"/>
          <p:cNvSpPr/>
          <p:nvPr/>
        </p:nvSpPr>
        <p:spPr>
          <a:xfrm>
            <a:off x="627985" y="1602681"/>
            <a:ext cx="1872618" cy="1404467"/>
          </a:xfrm>
          <a:prstGeom prst="rect">
            <a:avLst/>
          </a:prstGeom>
          <a:blipFill>
            <a:blip r:embed="rId9" cstate="print"/>
            <a:stretch>
              <a:fillRect/>
            </a:stretch>
          </a:blipFill>
        </p:spPr>
        <p:txBody>
          <a:bodyPr wrap="square" lIns="0" tIns="0" rIns="0" bIns="0" rtlCol="0"/>
          <a:lstStyle/>
          <a:p>
            <a:endParaRPr sz="1224"/>
          </a:p>
        </p:txBody>
      </p:sp>
      <p:sp>
        <p:nvSpPr>
          <p:cNvPr id="31" name="Content Placeholder 4"/>
          <p:cNvSpPr txBox="1">
            <a:spLocks/>
          </p:cNvSpPr>
          <p:nvPr/>
        </p:nvSpPr>
        <p:spPr>
          <a:xfrm>
            <a:off x="8354998" y="1302984"/>
            <a:ext cx="3606402" cy="556668"/>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r>
              <a:rPr lang="en-US" sz="1800" dirty="0" smtClean="0"/>
              <a:t>Clinical procedure</a:t>
            </a:r>
            <a:endParaRPr lang="en-US" sz="1800" dirty="0"/>
          </a:p>
        </p:txBody>
      </p:sp>
      <p:sp>
        <p:nvSpPr>
          <p:cNvPr id="34" name="object 33"/>
          <p:cNvSpPr txBox="1"/>
          <p:nvPr/>
        </p:nvSpPr>
        <p:spPr>
          <a:xfrm>
            <a:off x="8475038" y="3585767"/>
            <a:ext cx="3514685" cy="2225225"/>
          </a:xfrm>
          <a:prstGeom prst="rect">
            <a:avLst/>
          </a:prstGeom>
        </p:spPr>
        <p:txBody>
          <a:bodyPr vert="horz" wrap="square" lIns="0" tIns="0" rIns="0" bIns="0" rtlCol="0">
            <a:spAutoFit/>
          </a:bodyPr>
          <a:lstStyle/>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Send the final </a:t>
            </a:r>
            <a:r>
              <a:rPr lang="en-US" sz="1400" dirty="0" err="1">
                <a:solidFill>
                  <a:schemeClr val="tx2"/>
                </a:solidFill>
                <a:latin typeface="+mj-lt"/>
                <a:cs typeface="Futura Std Book"/>
              </a:rPr>
              <a:t>overdenture</a:t>
            </a:r>
            <a:r>
              <a:rPr lang="en-US" sz="1400" dirty="0">
                <a:solidFill>
                  <a:schemeClr val="tx2"/>
                </a:solidFill>
                <a:latin typeface="+mj-lt"/>
                <a:cs typeface="Futura Std Book"/>
              </a:rPr>
              <a:t> with the Locator Abutment inserts to the clinician.</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Place the preferred Locator inserts into the metal housing (Processing Cap), using the Insert Seating Tool, a part of the Locator Core Tool.</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Check and adjust the final fit of the </a:t>
            </a:r>
            <a:r>
              <a:rPr lang="en-US" sz="1400" dirty="0" err="1">
                <a:solidFill>
                  <a:schemeClr val="tx2"/>
                </a:solidFill>
                <a:latin typeface="+mj-lt"/>
                <a:cs typeface="Futura Std Book"/>
              </a:rPr>
              <a:t>overdenture</a:t>
            </a:r>
            <a:r>
              <a:rPr lang="en-US" sz="1400" dirty="0">
                <a:solidFill>
                  <a:schemeClr val="tx2"/>
                </a:solidFill>
                <a:latin typeface="+mj-lt"/>
                <a:cs typeface="Futura Std Book"/>
              </a:rPr>
              <a:t>. Make corrections to the occlusion relation as needed.</a:t>
            </a:r>
          </a:p>
        </p:txBody>
      </p:sp>
      <p:sp>
        <p:nvSpPr>
          <p:cNvPr id="45" name="object 32"/>
          <p:cNvSpPr txBox="1"/>
          <p:nvPr/>
        </p:nvSpPr>
        <p:spPr>
          <a:xfrm>
            <a:off x="8475039" y="3195042"/>
            <a:ext cx="1971580" cy="246221"/>
          </a:xfrm>
          <a:prstGeom prst="rect">
            <a:avLst/>
          </a:prstGeom>
        </p:spPr>
        <p:txBody>
          <a:bodyPr vert="horz" wrap="square" lIns="0" tIns="0" rIns="0" bIns="0" rtlCol="0">
            <a:spAutoFit/>
          </a:bodyPr>
          <a:lstStyle/>
          <a:p>
            <a:pPr marL="8637"/>
            <a:r>
              <a:rPr lang="en-US" sz="1600" b="1" dirty="0">
                <a:solidFill>
                  <a:schemeClr val="tx2"/>
                </a:solidFill>
                <a:cs typeface="Futura Std Medium"/>
              </a:rPr>
              <a:t>Final</a:t>
            </a:r>
            <a:r>
              <a:rPr lang="en-US" sz="1600" b="1" spc="-68" dirty="0">
                <a:solidFill>
                  <a:schemeClr val="tx2"/>
                </a:solidFill>
                <a:cs typeface="Futura Std Medium"/>
              </a:rPr>
              <a:t> </a:t>
            </a:r>
            <a:r>
              <a:rPr lang="en-US" sz="1600" b="1" dirty="0">
                <a:solidFill>
                  <a:schemeClr val="tx2"/>
                </a:solidFill>
                <a:cs typeface="Futura Std Medium"/>
              </a:rPr>
              <a:t>restoration</a:t>
            </a:r>
            <a:endParaRPr lang="en-US" sz="1600" dirty="0">
              <a:solidFill>
                <a:schemeClr val="tx2"/>
              </a:solidFill>
              <a:cs typeface="Futura Std Medium"/>
            </a:endParaRPr>
          </a:p>
        </p:txBody>
      </p:sp>
      <p:sp>
        <p:nvSpPr>
          <p:cNvPr id="46" name="object 21"/>
          <p:cNvSpPr/>
          <p:nvPr/>
        </p:nvSpPr>
        <p:spPr>
          <a:xfrm>
            <a:off x="9840513" y="1705278"/>
            <a:ext cx="2495538" cy="1402493"/>
          </a:xfrm>
          <a:prstGeom prst="rect">
            <a:avLst/>
          </a:prstGeom>
          <a:blipFill>
            <a:blip r:embed="rId10" cstate="print"/>
            <a:stretch>
              <a:fillRect/>
            </a:stretch>
          </a:blipFill>
        </p:spPr>
        <p:txBody>
          <a:bodyPr wrap="square" lIns="0" tIns="0" rIns="0" bIns="0" rtlCol="0"/>
          <a:lstStyle/>
          <a:p>
            <a:endParaRPr sz="1224"/>
          </a:p>
        </p:txBody>
      </p:sp>
      <p:sp>
        <p:nvSpPr>
          <p:cNvPr id="47" name="object 23"/>
          <p:cNvSpPr/>
          <p:nvPr/>
        </p:nvSpPr>
        <p:spPr>
          <a:xfrm>
            <a:off x="8548959" y="1711730"/>
            <a:ext cx="1659085" cy="1244314"/>
          </a:xfrm>
          <a:prstGeom prst="rect">
            <a:avLst/>
          </a:prstGeom>
          <a:blipFill>
            <a:blip r:embed="rId11" cstate="print"/>
            <a:stretch>
              <a:fillRect/>
            </a:stretch>
          </a:blipFill>
        </p:spPr>
        <p:txBody>
          <a:bodyPr wrap="square" lIns="0" tIns="0" rIns="0" bIns="0" rtlCol="0"/>
          <a:lstStyle/>
          <a:p>
            <a:endParaRPr sz="1224"/>
          </a:p>
        </p:txBody>
      </p:sp>
      <p:sp>
        <p:nvSpPr>
          <p:cNvPr id="29" name="object 22"/>
          <p:cNvSpPr/>
          <p:nvPr/>
        </p:nvSpPr>
        <p:spPr>
          <a:xfrm>
            <a:off x="5144390" y="1441706"/>
            <a:ext cx="2301897" cy="1726416"/>
          </a:xfrm>
          <a:prstGeom prst="rect">
            <a:avLst/>
          </a:prstGeom>
          <a:blipFill>
            <a:blip r:embed="rId12" cstate="print"/>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745929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sv-SE" smtClean="0"/>
              <a:t>One interface </a:t>
            </a:r>
            <a:br>
              <a:rPr lang="sv-SE" smtClean="0"/>
            </a:br>
            <a:r>
              <a:rPr lang="sv-SE" smtClean="0"/>
              <a:t>- three indexing solutions</a:t>
            </a:r>
            <a:endParaRPr lang="sv-SE" dirty="0"/>
          </a:p>
        </p:txBody>
      </p:sp>
      <p:sp>
        <p:nvSpPr>
          <p:cNvPr id="11" name="TextBox 10"/>
          <p:cNvSpPr txBox="1"/>
          <p:nvPr/>
        </p:nvSpPr>
        <p:spPr>
          <a:xfrm>
            <a:off x="7060817" y="1849362"/>
            <a:ext cx="2592288" cy="307777"/>
          </a:xfrm>
          <a:prstGeom prst="rect">
            <a:avLst/>
          </a:prstGeom>
          <a:noFill/>
        </p:spPr>
        <p:txBody>
          <a:bodyPr wrap="square" rtlCol="0">
            <a:spAutoFit/>
          </a:bodyPr>
          <a:lstStyle/>
          <a:p>
            <a:r>
              <a:rPr lang="en-US" sz="1400" b="1" dirty="0" smtClean="0">
                <a:solidFill>
                  <a:schemeClr val="tx2"/>
                </a:solidFill>
                <a:latin typeface="+mn-lt"/>
              </a:rPr>
              <a:t>One-position-only</a:t>
            </a:r>
          </a:p>
        </p:txBody>
      </p:sp>
      <p:pic>
        <p:nvPicPr>
          <p:cNvPr id="12" name="Picture 2" descr="N:\Workgroup\2Bimage\Projekt\Astra Tech\1001 Stella\Manualer Stella\Images Cement\PNG Images with asset no\1211805-Implant abutment interface_top-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856" y="1469665"/>
            <a:ext cx="4104456" cy="4104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5080" y="642392"/>
            <a:ext cx="881622" cy="1134962"/>
          </a:xfrm>
          <a:prstGeom prst="rect">
            <a:avLst/>
          </a:prstGeom>
        </p:spPr>
      </p:pic>
      <p:sp>
        <p:nvSpPr>
          <p:cNvPr id="14" name="TextBox 13"/>
          <p:cNvSpPr txBox="1"/>
          <p:nvPr/>
        </p:nvSpPr>
        <p:spPr>
          <a:xfrm>
            <a:off x="7276841" y="3646983"/>
            <a:ext cx="2592288" cy="307777"/>
          </a:xfrm>
          <a:prstGeom prst="rect">
            <a:avLst/>
          </a:prstGeom>
          <a:noFill/>
        </p:spPr>
        <p:txBody>
          <a:bodyPr wrap="square" rtlCol="0">
            <a:spAutoFit/>
          </a:bodyPr>
          <a:lstStyle/>
          <a:p>
            <a:r>
              <a:rPr lang="en-US" sz="1400" b="1" dirty="0" smtClean="0">
                <a:solidFill>
                  <a:schemeClr val="tx2"/>
                </a:solidFill>
                <a:latin typeface="+mn-lt"/>
              </a:rPr>
              <a:t>Six position</a:t>
            </a:r>
          </a:p>
        </p:txBody>
      </p:sp>
      <p:pic>
        <p:nvPicPr>
          <p:cNvPr id="17" name="Picture 2" descr="N:\Workgroup\2Bimage\Projekt\Astra Tech\1001 Stella\Manualer Stella\Symbols\1217208-Symbol Six position, indexed abutments-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7111" y="2461467"/>
            <a:ext cx="1374600" cy="12057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N:\Workgroup\2Bimage\Projekt\Astra Tech\1001 Stella\Manualer Stella\Symbols\1217217-Symbol Atlantis Abutment central-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08978" y="357188"/>
            <a:ext cx="6635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N:\Workgroup\2Bimage\Projekt\Astra Tech\1001 Stella\Manualer Stella\Symbols\1217194-Symbol_TiDesign EV-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27333" y="2374900"/>
            <a:ext cx="785812" cy="140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881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Ball Abutment EV with </a:t>
            </a:r>
            <a:r>
              <a:rPr lang="en-US" dirty="0" err="1" smtClean="0"/>
              <a:t>Dalbo</a:t>
            </a:r>
            <a:r>
              <a:rPr lang="en-US" dirty="0" smtClean="0"/>
              <a:t> Plus TE Basic</a:t>
            </a:r>
            <a:endParaRPr lang="en-US" dirty="0"/>
          </a:p>
        </p:txBody>
      </p:sp>
      <p:sp>
        <p:nvSpPr>
          <p:cNvPr id="6" name="Content Placeholder 5"/>
          <p:cNvSpPr>
            <a:spLocks noGrp="1"/>
          </p:cNvSpPr>
          <p:nvPr>
            <p:ph sz="half" idx="1"/>
          </p:nvPr>
        </p:nvSpPr>
        <p:spPr/>
        <p:txBody>
          <a:bodyPr/>
          <a:lstStyle/>
          <a:p>
            <a:r>
              <a:rPr lang="en-US" dirty="0" err="1"/>
              <a:t>Dalbo</a:t>
            </a:r>
            <a:r>
              <a:rPr lang="en-US" dirty="0"/>
              <a:t> Plus TE Basic parts:</a:t>
            </a:r>
          </a:p>
          <a:p>
            <a:pPr lvl="1"/>
            <a:r>
              <a:rPr lang="en-US" dirty="0"/>
              <a:t>Lamellae retention insert</a:t>
            </a:r>
          </a:p>
          <a:p>
            <a:pPr lvl="2"/>
            <a:r>
              <a:rPr lang="en-US" dirty="0"/>
              <a:t>Reducing wear on the Ball Abutment</a:t>
            </a:r>
          </a:p>
          <a:p>
            <a:pPr lvl="2"/>
            <a:r>
              <a:rPr lang="en-US" dirty="0"/>
              <a:t>Can be adjusted with the Screwdriver/Activator </a:t>
            </a:r>
          </a:p>
          <a:p>
            <a:pPr lvl="2"/>
            <a:r>
              <a:rPr lang="en-US" dirty="0"/>
              <a:t>Easily replaced with a new insert using the Screwdriver/Activator</a:t>
            </a:r>
          </a:p>
          <a:p>
            <a:pPr lvl="1"/>
            <a:r>
              <a:rPr lang="en-US" dirty="0"/>
              <a:t>Housing</a:t>
            </a:r>
          </a:p>
          <a:p>
            <a:pPr lvl="2"/>
            <a:r>
              <a:rPr lang="en-US" dirty="0"/>
              <a:t>In titanium</a:t>
            </a:r>
          </a:p>
          <a:p>
            <a:endParaRPr lang="en-US" dirty="0"/>
          </a:p>
          <a:p>
            <a:endParaRPr lang="en-US" dirty="0"/>
          </a:p>
        </p:txBody>
      </p:sp>
      <p:grpSp>
        <p:nvGrpSpPr>
          <p:cNvPr id="4" name="Group 3"/>
          <p:cNvGrpSpPr/>
          <p:nvPr/>
        </p:nvGrpSpPr>
        <p:grpSpPr>
          <a:xfrm>
            <a:off x="2667021" y="3332594"/>
            <a:ext cx="6856369" cy="2607973"/>
            <a:chOff x="738870" y="3264228"/>
            <a:chExt cx="6856369" cy="2607973"/>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8870" y="4072001"/>
              <a:ext cx="1322388"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descr="N:\Workgroup\2Bimage\Projekt\Astra Tech\1001 Stella\Manualer Stella\Product Images\PNG images with asset no\1216293-REF 25696-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43522" y="3264228"/>
              <a:ext cx="1327955" cy="2607973"/>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N:\Workgroup\2Bimage\Projekt\Astra Tech\1001 Stella\Manualer Stella\Product Images\PNG images with asset no\1216281-REF 25684-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56396" y="3348245"/>
              <a:ext cx="1095411" cy="247640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Workgroup\2Bimage\Projekt\Astra Tech\1001 Stella\Manualer Stella\Product Images\PNG images with asset no\1216287-REF 25690-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32699" y="3287060"/>
              <a:ext cx="1174965" cy="25732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N:\Workgroup\2Bimage\Projekt\Astra Tech\1001 Stella\Manualer Stella\Symbols\1211874-Symbol Non_indexed abutments-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73978" y="4000546"/>
              <a:ext cx="1121261" cy="11353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5" descr="N:\Workgroup\2Bimage\Projekt\Astra Tech\1001 Stella\Manualer Stella\Product Images\PNG images with asset no\1216303-REF 25835-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241702" y="766380"/>
            <a:ext cx="513759"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02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27985" y="3585768"/>
            <a:ext cx="3733000" cy="2464393"/>
          </a:xfrm>
          <a:prstGeom prst="rect">
            <a:avLst/>
          </a:prstGeom>
        </p:spPr>
        <p:txBody>
          <a:bodyPr vert="horz" wrap="square" lIns="0" tIns="0" rIns="0" bIns="0" rtlCol="0">
            <a:spAutoFit/>
          </a:bodyPr>
          <a:lstStyle/>
          <a:p>
            <a:pPr marL="294387" marR="3455" indent="-285750">
              <a:lnSpc>
                <a:spcPct val="104200"/>
              </a:lnSpc>
              <a:buFont typeface="Wingdings" panose="05000000000000000000" pitchFamily="2" charset="2"/>
              <a:buChar char="§"/>
            </a:pPr>
            <a:r>
              <a:rPr lang="en-US" sz="1400" dirty="0">
                <a:solidFill>
                  <a:schemeClr val="tx2"/>
                </a:solidFill>
                <a:latin typeface="+mj-lt"/>
                <a:cs typeface="Futura Std Book"/>
              </a:rPr>
              <a:t>Before abutment installation, remove the healing abutment and register the mucosal height for proper selection of the permanent abutment. The appropriate height of the ball abutment is the highest point of the soft tissue margin corresponding at, or slightly ”apical” to the tapered neck of the abutment.</a:t>
            </a:r>
          </a:p>
          <a:p>
            <a:pPr marL="294387" marR="3455" indent="-285750">
              <a:lnSpc>
                <a:spcPct val="104200"/>
              </a:lnSpc>
              <a:buFont typeface="Wingdings" panose="05000000000000000000" pitchFamily="2" charset="2"/>
              <a:buChar char="§"/>
            </a:pPr>
            <a:r>
              <a:rPr lang="en-US" sz="1400" dirty="0">
                <a:solidFill>
                  <a:schemeClr val="tx2"/>
                </a:solidFill>
                <a:latin typeface="+mj-lt"/>
                <a:cs typeface="Futura Std Book"/>
              </a:rPr>
              <a:t>Note: Healing </a:t>
            </a:r>
            <a:r>
              <a:rPr lang="en-US" sz="1400" dirty="0" err="1">
                <a:solidFill>
                  <a:schemeClr val="tx2"/>
                </a:solidFill>
                <a:latin typeface="+mj-lt"/>
                <a:cs typeface="Futura Std Book"/>
              </a:rPr>
              <a:t>Uni</a:t>
            </a:r>
            <a:r>
              <a:rPr lang="en-US" sz="1400" dirty="0">
                <a:solidFill>
                  <a:schemeClr val="tx2"/>
                </a:solidFill>
                <a:latin typeface="+mj-lt"/>
                <a:cs typeface="Futura Std Book"/>
              </a:rPr>
              <a:t> EV design supports the final Ball Abutment EV configuration and creates a matching soft tissue </a:t>
            </a:r>
            <a:r>
              <a:rPr lang="en-US" sz="1400" dirty="0" smtClean="0">
                <a:solidFill>
                  <a:schemeClr val="tx2"/>
                </a:solidFill>
                <a:latin typeface="+mj-lt"/>
                <a:cs typeface="Futura Std Book"/>
              </a:rPr>
              <a:t>contour.</a:t>
            </a:r>
            <a:endParaRPr lang="en-US" sz="1400" dirty="0">
              <a:solidFill>
                <a:schemeClr val="tx2"/>
              </a:solidFill>
              <a:latin typeface="+mj-lt"/>
              <a:cs typeface="Futura Std Book"/>
            </a:endParaRPr>
          </a:p>
        </p:txBody>
      </p:sp>
      <p:sp>
        <p:nvSpPr>
          <p:cNvPr id="9" name="object 9"/>
          <p:cNvSpPr txBox="1"/>
          <p:nvPr/>
        </p:nvSpPr>
        <p:spPr>
          <a:xfrm>
            <a:off x="8340899" y="3585768"/>
            <a:ext cx="3603837" cy="1553117"/>
          </a:xfrm>
          <a:prstGeom prst="rect">
            <a:avLst/>
          </a:prstGeom>
        </p:spPr>
        <p:txBody>
          <a:bodyPr vert="horz" wrap="square" lIns="0" tIns="0" rIns="0" bIns="0" rtlCol="0">
            <a:spAutoFit/>
          </a:bodyPr>
          <a:lstStyle/>
          <a:p>
            <a:pPr marL="294387" marR="3455"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Take the abutment-level impression in a standard or customized impression tray with an elastomeric impression material.</a:t>
            </a:r>
          </a:p>
          <a:p>
            <a:pPr marL="294387" marR="3455"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Remove the impression once the impression material has set.</a:t>
            </a:r>
          </a:p>
          <a:p>
            <a:pPr marL="294387" marR="3455"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Verify that the impression is correct and send it to the laboratory.</a:t>
            </a:r>
          </a:p>
        </p:txBody>
      </p:sp>
      <p:sp>
        <p:nvSpPr>
          <p:cNvPr id="33" name="object 33"/>
          <p:cNvSpPr txBox="1"/>
          <p:nvPr/>
        </p:nvSpPr>
        <p:spPr>
          <a:xfrm>
            <a:off x="4512179" y="3585767"/>
            <a:ext cx="3638290" cy="1344214"/>
          </a:xfrm>
          <a:prstGeom prst="rect">
            <a:avLst/>
          </a:prstGeom>
        </p:spPr>
        <p:txBody>
          <a:bodyPr vert="horz" wrap="square" lIns="0" tIns="0" rIns="0" bIns="0" rtlCol="0">
            <a:spAutoFit/>
          </a:bodyPr>
          <a:lstStyle/>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Attach the Ball Driver EV to the restorative Driver Handle EV.</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Attach the driver to the Ball Abutment EV.</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Connect the Ball Driver EV with the Torque Wrench EV. Tighten the abutment to the recommended torque (25 </a:t>
            </a:r>
            <a:r>
              <a:rPr lang="en-US" sz="1400" dirty="0" err="1">
                <a:solidFill>
                  <a:schemeClr val="tx2"/>
                </a:solidFill>
                <a:latin typeface="+mj-lt"/>
                <a:cs typeface="Futura Std Book"/>
              </a:rPr>
              <a:t>Ncm</a:t>
            </a:r>
            <a:r>
              <a:rPr lang="en-US" sz="1400" dirty="0">
                <a:solidFill>
                  <a:schemeClr val="tx2"/>
                </a:solidFill>
                <a:latin typeface="+mj-lt"/>
                <a:cs typeface="Futura Std Book"/>
              </a:rPr>
              <a:t>).</a:t>
            </a:r>
          </a:p>
        </p:txBody>
      </p:sp>
      <p:sp>
        <p:nvSpPr>
          <p:cNvPr id="62" name="Content Placeholder 2"/>
          <p:cNvSpPr txBox="1">
            <a:spLocks/>
          </p:cNvSpPr>
          <p:nvPr/>
        </p:nvSpPr>
        <p:spPr>
          <a:xfrm>
            <a:off x="6537576" y="1538523"/>
            <a:ext cx="5189227" cy="403662"/>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pPr marL="0" indent="0">
              <a:buNone/>
            </a:pPr>
            <a:endParaRPr lang="en-US" sz="1800" b="1" dirty="0">
              <a:latin typeface="+mj-lt"/>
              <a:cs typeface="Futura Std Medium"/>
            </a:endParaRPr>
          </a:p>
        </p:txBody>
      </p:sp>
      <p:sp>
        <p:nvSpPr>
          <p:cNvPr id="64" name="Content Placeholder 4"/>
          <p:cNvSpPr txBox="1">
            <a:spLocks/>
          </p:cNvSpPr>
          <p:nvPr/>
        </p:nvSpPr>
        <p:spPr>
          <a:xfrm>
            <a:off x="353592" y="1260189"/>
            <a:ext cx="3606402" cy="556668"/>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r>
              <a:rPr lang="en-US" sz="1800" dirty="0"/>
              <a:t>Clinical procedure</a:t>
            </a:r>
          </a:p>
        </p:txBody>
      </p:sp>
      <p:sp>
        <p:nvSpPr>
          <p:cNvPr id="6" name="object 6"/>
          <p:cNvSpPr txBox="1"/>
          <p:nvPr/>
        </p:nvSpPr>
        <p:spPr>
          <a:xfrm>
            <a:off x="627985" y="3195042"/>
            <a:ext cx="3308619" cy="246221"/>
          </a:xfrm>
          <a:prstGeom prst="rect">
            <a:avLst/>
          </a:prstGeom>
        </p:spPr>
        <p:txBody>
          <a:bodyPr vert="horz" wrap="square" lIns="0" tIns="0" rIns="0" bIns="0" rtlCol="0">
            <a:spAutoFit/>
          </a:bodyPr>
          <a:lstStyle/>
          <a:p>
            <a:pPr marL="8637"/>
            <a:r>
              <a:rPr sz="1600" b="1" dirty="0">
                <a:solidFill>
                  <a:schemeClr val="tx2"/>
                </a:solidFill>
                <a:latin typeface="+mj-lt"/>
                <a:cs typeface="Futura Std Medium"/>
              </a:rPr>
              <a:t>Abutment</a:t>
            </a:r>
            <a:r>
              <a:rPr sz="1600" b="1" spc="-68" dirty="0">
                <a:solidFill>
                  <a:schemeClr val="tx2"/>
                </a:solidFill>
                <a:latin typeface="+mj-lt"/>
                <a:cs typeface="Futura Std Medium"/>
              </a:rPr>
              <a:t> </a:t>
            </a:r>
            <a:r>
              <a:rPr sz="1600" b="1" dirty="0">
                <a:solidFill>
                  <a:schemeClr val="tx2"/>
                </a:solidFill>
                <a:latin typeface="+mj-lt"/>
                <a:cs typeface="Futura Std Medium"/>
              </a:rPr>
              <a:t>selection</a:t>
            </a:r>
            <a:endParaRPr sz="1600" dirty="0">
              <a:solidFill>
                <a:schemeClr val="tx2"/>
              </a:solidFill>
              <a:latin typeface="+mj-lt"/>
              <a:cs typeface="Futura Std Medium"/>
            </a:endParaRPr>
          </a:p>
        </p:txBody>
      </p:sp>
      <p:sp>
        <p:nvSpPr>
          <p:cNvPr id="8" name="object 8"/>
          <p:cNvSpPr txBox="1"/>
          <p:nvPr/>
        </p:nvSpPr>
        <p:spPr>
          <a:xfrm>
            <a:off x="8340899" y="3195042"/>
            <a:ext cx="2244347" cy="246221"/>
          </a:xfrm>
          <a:prstGeom prst="rect">
            <a:avLst/>
          </a:prstGeom>
        </p:spPr>
        <p:txBody>
          <a:bodyPr vert="horz" wrap="square" lIns="0" tIns="0" rIns="0" bIns="0" rtlCol="0">
            <a:spAutoFit/>
          </a:bodyPr>
          <a:lstStyle/>
          <a:p>
            <a:pPr marL="8637"/>
            <a:r>
              <a:rPr sz="1600" b="1" dirty="0">
                <a:solidFill>
                  <a:schemeClr val="tx2"/>
                </a:solidFill>
                <a:latin typeface="+mj-lt"/>
                <a:cs typeface="Futura Std Medium"/>
              </a:rPr>
              <a:t>Impression</a:t>
            </a:r>
            <a:endParaRPr sz="1600" dirty="0">
              <a:solidFill>
                <a:schemeClr val="tx2"/>
              </a:solidFill>
              <a:latin typeface="+mj-lt"/>
              <a:cs typeface="Futura Std Medium"/>
            </a:endParaRPr>
          </a:p>
        </p:txBody>
      </p:sp>
      <p:sp>
        <p:nvSpPr>
          <p:cNvPr id="32" name="object 32"/>
          <p:cNvSpPr txBox="1"/>
          <p:nvPr/>
        </p:nvSpPr>
        <p:spPr>
          <a:xfrm>
            <a:off x="4512180" y="3195042"/>
            <a:ext cx="2583212" cy="246221"/>
          </a:xfrm>
          <a:prstGeom prst="rect">
            <a:avLst/>
          </a:prstGeom>
        </p:spPr>
        <p:txBody>
          <a:bodyPr vert="horz" wrap="square" lIns="0" tIns="0" rIns="0" bIns="0" rtlCol="0">
            <a:spAutoFit/>
          </a:bodyPr>
          <a:lstStyle/>
          <a:p>
            <a:pPr marL="8637"/>
            <a:r>
              <a:rPr lang="en-US" sz="1600" b="1" dirty="0" smtClean="0">
                <a:solidFill>
                  <a:schemeClr val="tx2"/>
                </a:solidFill>
                <a:latin typeface="+mj-lt"/>
                <a:cs typeface="Futura Std Medium"/>
              </a:rPr>
              <a:t>Abutment </a:t>
            </a:r>
            <a:r>
              <a:rPr sz="1600" b="1" dirty="0" smtClean="0">
                <a:solidFill>
                  <a:schemeClr val="tx2"/>
                </a:solidFill>
                <a:latin typeface="+mj-lt"/>
                <a:cs typeface="Futura Std Medium"/>
              </a:rPr>
              <a:t>Installation</a:t>
            </a:r>
            <a:endParaRPr sz="1600" dirty="0">
              <a:solidFill>
                <a:schemeClr val="tx2"/>
              </a:solidFill>
              <a:latin typeface="+mj-lt"/>
              <a:cs typeface="Futura Std Medium"/>
            </a:endParaRPr>
          </a:p>
        </p:txBody>
      </p:sp>
      <p:sp>
        <p:nvSpPr>
          <p:cNvPr id="27" name="Title 1"/>
          <p:cNvSpPr txBox="1">
            <a:spLocks/>
          </p:cNvSpPr>
          <p:nvPr/>
        </p:nvSpPr>
        <p:spPr>
          <a:xfrm>
            <a:off x="330201" y="555626"/>
            <a:ext cx="11530012" cy="1001712"/>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dirty="0" smtClean="0"/>
              <a:t>Ball Abutment EV with </a:t>
            </a:r>
            <a:r>
              <a:rPr lang="en-US" dirty="0" err="1" smtClean="0"/>
              <a:t>Dalbo</a:t>
            </a:r>
            <a:r>
              <a:rPr lang="en-US" dirty="0" smtClean="0"/>
              <a:t> Plus TE Basic</a:t>
            </a:r>
            <a:endParaRPr lang="en-US" dirty="0"/>
          </a:p>
        </p:txBody>
      </p:sp>
      <p:grpSp>
        <p:nvGrpSpPr>
          <p:cNvPr id="28" name="Group 27"/>
          <p:cNvGrpSpPr/>
          <p:nvPr/>
        </p:nvGrpSpPr>
        <p:grpSpPr>
          <a:xfrm>
            <a:off x="8608008" y="555626"/>
            <a:ext cx="2996421" cy="564953"/>
            <a:chOff x="4559883" y="982407"/>
            <a:chExt cx="2996421" cy="564953"/>
          </a:xfrm>
        </p:grpSpPr>
        <p:sp>
          <p:nvSpPr>
            <p:cNvPr id="29" name="object 2"/>
            <p:cNvSpPr/>
            <p:nvPr/>
          </p:nvSpPr>
          <p:spPr>
            <a:xfrm>
              <a:off x="6810044" y="982407"/>
              <a:ext cx="746260" cy="559695"/>
            </a:xfrm>
            <a:prstGeom prst="rect">
              <a:avLst/>
            </a:prstGeom>
            <a:blipFill>
              <a:blip r:embed="rId2" cstate="print"/>
              <a:stretch>
                <a:fillRect/>
              </a:stretch>
            </a:blipFill>
          </p:spPr>
          <p:txBody>
            <a:bodyPr wrap="square" lIns="0" tIns="0" rIns="0" bIns="0" rtlCol="0"/>
            <a:lstStyle/>
            <a:p>
              <a:endParaRPr sz="1224"/>
            </a:p>
          </p:txBody>
        </p:sp>
        <p:sp>
          <p:nvSpPr>
            <p:cNvPr id="30" name="object 12"/>
            <p:cNvSpPr/>
            <p:nvPr/>
          </p:nvSpPr>
          <p:spPr>
            <a:xfrm>
              <a:off x="4680392" y="1269998"/>
              <a:ext cx="2252603" cy="0"/>
            </a:xfrm>
            <a:custGeom>
              <a:avLst/>
              <a:gdLst/>
              <a:ahLst/>
              <a:cxnLst/>
              <a:rect l="l" t="t" r="r" b="b"/>
              <a:pathLst>
                <a:path w="3312160">
                  <a:moveTo>
                    <a:pt x="0" y="0"/>
                  </a:moveTo>
                  <a:lnTo>
                    <a:pt x="3311994" y="0"/>
                  </a:lnTo>
                </a:path>
              </a:pathLst>
            </a:custGeom>
            <a:ln w="15176">
              <a:solidFill>
                <a:srgbClr val="7C7B7B"/>
              </a:solidFill>
            </a:ln>
          </p:spPr>
          <p:txBody>
            <a:bodyPr wrap="square" lIns="0" tIns="0" rIns="0" bIns="0" rtlCol="0"/>
            <a:lstStyle/>
            <a:p>
              <a:endParaRPr sz="1224"/>
            </a:p>
          </p:txBody>
        </p:sp>
        <p:sp>
          <p:nvSpPr>
            <p:cNvPr id="31" name="object 13"/>
            <p:cNvSpPr/>
            <p:nvPr/>
          </p:nvSpPr>
          <p:spPr>
            <a:xfrm>
              <a:off x="4559883" y="1151255"/>
              <a:ext cx="190020" cy="237957"/>
            </a:xfrm>
            <a:custGeom>
              <a:avLst/>
              <a:gdLst/>
              <a:ahLst/>
              <a:cxnLst/>
              <a:rect l="l" t="t" r="r" b="b"/>
              <a:pathLst>
                <a:path w="279400" h="349885">
                  <a:moveTo>
                    <a:pt x="5784" y="0"/>
                  </a:moveTo>
                  <a:lnTo>
                    <a:pt x="723" y="13065"/>
                  </a:lnTo>
                  <a:lnTo>
                    <a:pt x="0" y="44323"/>
                  </a:lnTo>
                  <a:lnTo>
                    <a:pt x="0" y="305104"/>
                  </a:lnTo>
                  <a:lnTo>
                    <a:pt x="723" y="336362"/>
                  </a:lnTo>
                  <a:lnTo>
                    <a:pt x="5784" y="349427"/>
                  </a:lnTo>
                  <a:lnTo>
                    <a:pt x="19523" y="346681"/>
                  </a:lnTo>
                  <a:lnTo>
                    <a:pt x="46278" y="330504"/>
                  </a:lnTo>
                  <a:lnTo>
                    <a:pt x="244690" y="204177"/>
                  </a:lnTo>
                  <a:lnTo>
                    <a:pt x="270722" y="186683"/>
                  </a:lnTo>
                  <a:lnTo>
                    <a:pt x="279400" y="174713"/>
                  </a:lnTo>
                  <a:lnTo>
                    <a:pt x="270722" y="162744"/>
                  </a:lnTo>
                  <a:lnTo>
                    <a:pt x="244690" y="145249"/>
                  </a:lnTo>
                  <a:lnTo>
                    <a:pt x="46278" y="18923"/>
                  </a:lnTo>
                  <a:lnTo>
                    <a:pt x="19523" y="2746"/>
                  </a:lnTo>
                  <a:lnTo>
                    <a:pt x="5784" y="0"/>
                  </a:lnTo>
                  <a:close/>
                </a:path>
              </a:pathLst>
            </a:custGeom>
            <a:solidFill>
              <a:srgbClr val="FFFFFF"/>
            </a:solidFill>
          </p:spPr>
          <p:txBody>
            <a:bodyPr wrap="square" lIns="0" tIns="0" rIns="0" bIns="0" rtlCol="0"/>
            <a:lstStyle/>
            <a:p>
              <a:endParaRPr sz="1224"/>
            </a:p>
          </p:txBody>
        </p:sp>
        <p:sp>
          <p:nvSpPr>
            <p:cNvPr id="34" name="object 14"/>
            <p:cNvSpPr/>
            <p:nvPr/>
          </p:nvSpPr>
          <p:spPr>
            <a:xfrm>
              <a:off x="4559883" y="1151255"/>
              <a:ext cx="190020" cy="237957"/>
            </a:xfrm>
            <a:custGeom>
              <a:avLst/>
              <a:gdLst/>
              <a:ahLst/>
              <a:cxnLst/>
              <a:rect l="l" t="t" r="r" b="b"/>
              <a:pathLst>
                <a:path w="279400" h="349885">
                  <a:moveTo>
                    <a:pt x="46278" y="18923"/>
                  </a:moveTo>
                  <a:lnTo>
                    <a:pt x="19523" y="2746"/>
                  </a:lnTo>
                  <a:lnTo>
                    <a:pt x="5784" y="0"/>
                  </a:lnTo>
                  <a:lnTo>
                    <a:pt x="723" y="13065"/>
                  </a:lnTo>
                  <a:lnTo>
                    <a:pt x="0" y="44323"/>
                  </a:lnTo>
                  <a:lnTo>
                    <a:pt x="0" y="305104"/>
                  </a:lnTo>
                  <a:lnTo>
                    <a:pt x="723" y="336362"/>
                  </a:lnTo>
                  <a:lnTo>
                    <a:pt x="5784" y="349427"/>
                  </a:lnTo>
                  <a:lnTo>
                    <a:pt x="19523" y="346681"/>
                  </a:lnTo>
                  <a:lnTo>
                    <a:pt x="46278" y="330504"/>
                  </a:lnTo>
                  <a:lnTo>
                    <a:pt x="244690" y="204177"/>
                  </a:lnTo>
                  <a:lnTo>
                    <a:pt x="270722" y="186683"/>
                  </a:lnTo>
                  <a:lnTo>
                    <a:pt x="279400" y="174713"/>
                  </a:lnTo>
                  <a:lnTo>
                    <a:pt x="270722" y="162744"/>
                  </a:lnTo>
                  <a:lnTo>
                    <a:pt x="244690" y="145249"/>
                  </a:lnTo>
                  <a:lnTo>
                    <a:pt x="46278" y="18923"/>
                  </a:lnTo>
                  <a:close/>
                </a:path>
              </a:pathLst>
            </a:custGeom>
            <a:ln w="15176">
              <a:solidFill>
                <a:srgbClr val="747373"/>
              </a:solidFill>
            </a:ln>
          </p:spPr>
          <p:txBody>
            <a:bodyPr wrap="square" lIns="0" tIns="0" rIns="0" bIns="0" rtlCol="0"/>
            <a:lstStyle/>
            <a:p>
              <a:endParaRPr sz="1224"/>
            </a:p>
          </p:txBody>
        </p:sp>
        <p:sp>
          <p:nvSpPr>
            <p:cNvPr id="45" name="object 15"/>
            <p:cNvSpPr/>
            <p:nvPr/>
          </p:nvSpPr>
          <p:spPr>
            <a:xfrm>
              <a:off x="4986326" y="1034031"/>
              <a:ext cx="181175" cy="472630"/>
            </a:xfrm>
            <a:prstGeom prst="rect">
              <a:avLst/>
            </a:prstGeom>
            <a:blipFill>
              <a:blip r:embed="rId3" cstate="print"/>
              <a:stretch>
                <a:fillRect/>
              </a:stretch>
            </a:blipFill>
          </p:spPr>
          <p:txBody>
            <a:bodyPr wrap="square" lIns="0" tIns="0" rIns="0" bIns="0" rtlCol="0"/>
            <a:lstStyle/>
            <a:p>
              <a:endParaRPr sz="1224"/>
            </a:p>
          </p:txBody>
        </p:sp>
        <p:sp>
          <p:nvSpPr>
            <p:cNvPr id="46" name="object 16"/>
            <p:cNvSpPr/>
            <p:nvPr/>
          </p:nvSpPr>
          <p:spPr>
            <a:xfrm>
              <a:off x="6479987" y="1153590"/>
              <a:ext cx="170914" cy="211955"/>
            </a:xfrm>
            <a:prstGeom prst="rect">
              <a:avLst/>
            </a:prstGeom>
            <a:blipFill>
              <a:blip r:embed="rId4" cstate="print"/>
              <a:stretch>
                <a:fillRect/>
              </a:stretch>
            </a:blipFill>
          </p:spPr>
          <p:txBody>
            <a:bodyPr wrap="square" lIns="0" tIns="0" rIns="0" bIns="0" rtlCol="0"/>
            <a:lstStyle/>
            <a:p>
              <a:endParaRPr sz="1224"/>
            </a:p>
          </p:txBody>
        </p:sp>
        <p:sp>
          <p:nvSpPr>
            <p:cNvPr id="47" name="object 17"/>
            <p:cNvSpPr/>
            <p:nvPr/>
          </p:nvSpPr>
          <p:spPr>
            <a:xfrm>
              <a:off x="5502602" y="1052687"/>
              <a:ext cx="166492" cy="453974"/>
            </a:xfrm>
            <a:prstGeom prst="rect">
              <a:avLst/>
            </a:prstGeom>
            <a:blipFill>
              <a:blip r:embed="rId5" cstate="print"/>
              <a:stretch>
                <a:fillRect/>
              </a:stretch>
            </a:blipFill>
          </p:spPr>
          <p:txBody>
            <a:bodyPr wrap="square" lIns="0" tIns="0" rIns="0" bIns="0" rtlCol="0"/>
            <a:lstStyle/>
            <a:p>
              <a:endParaRPr sz="1224"/>
            </a:p>
          </p:txBody>
        </p:sp>
        <p:sp>
          <p:nvSpPr>
            <p:cNvPr id="48" name="object 21"/>
            <p:cNvSpPr/>
            <p:nvPr/>
          </p:nvSpPr>
          <p:spPr>
            <a:xfrm>
              <a:off x="6029018" y="996485"/>
              <a:ext cx="132202" cy="550875"/>
            </a:xfrm>
            <a:prstGeom prst="rect">
              <a:avLst/>
            </a:prstGeom>
            <a:blipFill>
              <a:blip r:embed="rId6" cstate="print"/>
              <a:stretch>
                <a:fillRect/>
              </a:stretch>
            </a:blipFill>
          </p:spPr>
          <p:txBody>
            <a:bodyPr wrap="square" lIns="0" tIns="0" rIns="0" bIns="0" rtlCol="0"/>
            <a:lstStyle/>
            <a:p>
              <a:endParaRPr sz="1224"/>
            </a:p>
          </p:txBody>
        </p:sp>
      </p:grpSp>
      <p:sp>
        <p:nvSpPr>
          <p:cNvPr id="49" name="object 27"/>
          <p:cNvSpPr/>
          <p:nvPr/>
        </p:nvSpPr>
        <p:spPr>
          <a:xfrm>
            <a:off x="1126115" y="1745459"/>
            <a:ext cx="338874" cy="547404"/>
          </a:xfrm>
          <a:prstGeom prst="rect">
            <a:avLst/>
          </a:prstGeom>
          <a:blipFill>
            <a:blip r:embed="rId7" cstate="print"/>
            <a:stretch>
              <a:fillRect/>
            </a:stretch>
          </a:blipFill>
        </p:spPr>
        <p:txBody>
          <a:bodyPr wrap="square" lIns="0" tIns="0" rIns="0" bIns="0" rtlCol="0"/>
          <a:lstStyle/>
          <a:p>
            <a:endParaRPr sz="1224"/>
          </a:p>
        </p:txBody>
      </p:sp>
      <p:sp>
        <p:nvSpPr>
          <p:cNvPr id="50" name="object 28"/>
          <p:cNvSpPr/>
          <p:nvPr/>
        </p:nvSpPr>
        <p:spPr>
          <a:xfrm>
            <a:off x="1846612" y="1557338"/>
            <a:ext cx="789110" cy="1368143"/>
          </a:xfrm>
          <a:prstGeom prst="rect">
            <a:avLst/>
          </a:prstGeom>
          <a:blipFill>
            <a:blip r:embed="rId8" cstate="print"/>
            <a:stretch>
              <a:fillRect/>
            </a:stretch>
          </a:blipFill>
        </p:spPr>
        <p:txBody>
          <a:bodyPr wrap="square" lIns="0" tIns="0" rIns="0" bIns="0" rtlCol="0"/>
          <a:lstStyle/>
          <a:p>
            <a:endParaRPr sz="1224"/>
          </a:p>
        </p:txBody>
      </p:sp>
      <p:sp>
        <p:nvSpPr>
          <p:cNvPr id="51" name="object 29"/>
          <p:cNvSpPr/>
          <p:nvPr/>
        </p:nvSpPr>
        <p:spPr>
          <a:xfrm>
            <a:off x="1190420" y="2344427"/>
            <a:ext cx="234977" cy="820800"/>
          </a:xfrm>
          <a:prstGeom prst="rect">
            <a:avLst/>
          </a:prstGeom>
          <a:blipFill>
            <a:blip r:embed="rId9" cstate="print"/>
            <a:stretch>
              <a:fillRect/>
            </a:stretch>
          </a:blipFill>
        </p:spPr>
        <p:txBody>
          <a:bodyPr wrap="square" lIns="0" tIns="0" rIns="0" bIns="0" rtlCol="0"/>
          <a:lstStyle/>
          <a:p>
            <a:endParaRPr sz="1224"/>
          </a:p>
        </p:txBody>
      </p:sp>
      <p:sp>
        <p:nvSpPr>
          <p:cNvPr id="52" name="object 34"/>
          <p:cNvSpPr/>
          <p:nvPr/>
        </p:nvSpPr>
        <p:spPr>
          <a:xfrm>
            <a:off x="1991105" y="2743690"/>
            <a:ext cx="187306" cy="410201"/>
          </a:xfrm>
          <a:prstGeom prst="rect">
            <a:avLst/>
          </a:prstGeom>
          <a:blipFill>
            <a:blip r:embed="rId10" cstate="print"/>
            <a:stretch>
              <a:fillRect/>
            </a:stretch>
          </a:blipFill>
        </p:spPr>
        <p:txBody>
          <a:bodyPr wrap="square" lIns="0" tIns="0" rIns="0" bIns="0" rtlCol="0"/>
          <a:lstStyle/>
          <a:p>
            <a:endParaRPr sz="1224"/>
          </a:p>
        </p:txBody>
      </p:sp>
      <p:sp>
        <p:nvSpPr>
          <p:cNvPr id="53" name="object 30"/>
          <p:cNvSpPr/>
          <p:nvPr/>
        </p:nvSpPr>
        <p:spPr>
          <a:xfrm>
            <a:off x="4512179" y="1442180"/>
            <a:ext cx="2447114" cy="1608358"/>
          </a:xfrm>
          <a:prstGeom prst="rect">
            <a:avLst/>
          </a:prstGeom>
          <a:blipFill>
            <a:blip r:embed="rId11" cstate="print"/>
            <a:stretch>
              <a:fillRect/>
            </a:stretch>
          </a:blipFill>
        </p:spPr>
        <p:txBody>
          <a:bodyPr wrap="square" lIns="0" tIns="0" rIns="0" bIns="0" rtlCol="0"/>
          <a:lstStyle/>
          <a:p>
            <a:endParaRPr sz="1224"/>
          </a:p>
        </p:txBody>
      </p:sp>
      <p:sp>
        <p:nvSpPr>
          <p:cNvPr id="54" name="object 35"/>
          <p:cNvSpPr/>
          <p:nvPr/>
        </p:nvSpPr>
        <p:spPr>
          <a:xfrm>
            <a:off x="5009288" y="4974830"/>
            <a:ext cx="1588996" cy="1075331"/>
          </a:xfrm>
          <a:prstGeom prst="rect">
            <a:avLst/>
          </a:prstGeom>
          <a:blipFill>
            <a:blip r:embed="rId12" cstate="print"/>
            <a:stretch>
              <a:fillRect/>
            </a:stretch>
          </a:blipFill>
        </p:spPr>
        <p:txBody>
          <a:bodyPr wrap="square" lIns="0" tIns="0" rIns="0" bIns="0" rtlCol="0"/>
          <a:lstStyle/>
          <a:p>
            <a:endParaRPr sz="1224"/>
          </a:p>
        </p:txBody>
      </p:sp>
      <p:sp>
        <p:nvSpPr>
          <p:cNvPr id="55" name="object 36"/>
          <p:cNvSpPr/>
          <p:nvPr/>
        </p:nvSpPr>
        <p:spPr>
          <a:xfrm>
            <a:off x="8278502" y="1362455"/>
            <a:ext cx="3094893" cy="1739331"/>
          </a:xfrm>
          <a:prstGeom prst="rect">
            <a:avLst/>
          </a:prstGeom>
          <a:blipFill>
            <a:blip r:embed="rId13" cstate="print"/>
            <a:stretch>
              <a:fillRect/>
            </a:stretch>
          </a:blipFill>
        </p:spPr>
        <p:txBody>
          <a:bodyPr wrap="square" lIns="0" tIns="0" rIns="0" bIns="0" rtlCol="0"/>
          <a:lstStyle/>
          <a:p>
            <a:endParaRPr sz="1224"/>
          </a:p>
        </p:txBody>
      </p:sp>
    </p:spTree>
    <p:extLst>
      <p:ext uri="{BB962C8B-B14F-4D97-AF65-F5344CB8AC3E}">
        <p14:creationId xmlns:p14="http://schemas.microsoft.com/office/powerpoint/2010/main" val="19604128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23"/>
          <p:cNvSpPr/>
          <p:nvPr/>
        </p:nvSpPr>
        <p:spPr>
          <a:xfrm>
            <a:off x="6347032" y="1792877"/>
            <a:ext cx="1901232" cy="1425913"/>
          </a:xfrm>
          <a:prstGeom prst="rect">
            <a:avLst/>
          </a:prstGeom>
          <a:blipFill>
            <a:blip r:embed="rId2" cstate="print"/>
            <a:stretch>
              <a:fillRect/>
            </a:stretch>
          </a:blipFill>
        </p:spPr>
        <p:txBody>
          <a:bodyPr wrap="square" lIns="0" tIns="0" rIns="0" bIns="0" rtlCol="0"/>
          <a:lstStyle/>
          <a:p>
            <a:endParaRPr sz="1224"/>
          </a:p>
        </p:txBody>
      </p:sp>
      <p:sp>
        <p:nvSpPr>
          <p:cNvPr id="7" name="object 7"/>
          <p:cNvSpPr txBox="1"/>
          <p:nvPr/>
        </p:nvSpPr>
        <p:spPr>
          <a:xfrm>
            <a:off x="627985" y="3585768"/>
            <a:ext cx="3731579" cy="1329082"/>
          </a:xfrm>
          <a:prstGeom prst="rect">
            <a:avLst/>
          </a:prstGeom>
        </p:spPr>
        <p:txBody>
          <a:bodyPr vert="horz" wrap="square" lIns="0" tIns="0" rIns="0" bIns="0" rtlCol="0">
            <a:spAutoFit/>
          </a:bodyPr>
          <a:lstStyle/>
          <a:p>
            <a:pPr marL="294387" marR="3455" indent="-285750">
              <a:lnSpc>
                <a:spcPct val="104200"/>
              </a:lnSpc>
              <a:buFont typeface="Wingdings" panose="05000000000000000000" pitchFamily="2" charset="2"/>
              <a:buChar char="§"/>
            </a:pPr>
            <a:r>
              <a:rPr lang="en-US" sz="1400" dirty="0">
                <a:solidFill>
                  <a:schemeClr val="tx2"/>
                </a:solidFill>
                <a:latin typeface="+mj-lt"/>
                <a:cs typeface="Futura Std Book"/>
              </a:rPr>
              <a:t>Place the Ball Abutment EV Replica firmly into the impression. The parallel bevels on the abutment and the replica facilitates the positioning.</a:t>
            </a:r>
          </a:p>
          <a:p>
            <a:pPr marL="294387" marR="3455" indent="-285750">
              <a:lnSpc>
                <a:spcPct val="104200"/>
              </a:lnSpc>
              <a:buFont typeface="Wingdings" panose="05000000000000000000" pitchFamily="2" charset="2"/>
              <a:buChar char="§"/>
            </a:pPr>
            <a:r>
              <a:rPr lang="en-US" sz="1400" dirty="0">
                <a:solidFill>
                  <a:schemeClr val="tx2"/>
                </a:solidFill>
                <a:latin typeface="+mj-lt"/>
                <a:cs typeface="Futura Std Book"/>
              </a:rPr>
              <a:t>Fabricate a master model with the ball replica and high-quality stone material.</a:t>
            </a:r>
          </a:p>
        </p:txBody>
      </p:sp>
      <p:sp>
        <p:nvSpPr>
          <p:cNvPr id="33" name="object 33"/>
          <p:cNvSpPr txBox="1"/>
          <p:nvPr/>
        </p:nvSpPr>
        <p:spPr>
          <a:xfrm>
            <a:off x="4659959" y="3585767"/>
            <a:ext cx="3695039" cy="2016321"/>
          </a:xfrm>
          <a:prstGeom prst="rect">
            <a:avLst/>
          </a:prstGeom>
        </p:spPr>
        <p:txBody>
          <a:bodyPr vert="horz" wrap="square" lIns="0" tIns="0" rIns="0" bIns="0" rtlCol="0">
            <a:spAutoFit/>
          </a:bodyPr>
          <a:lstStyle/>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Determine a common path of insertion for the ball attachment-retained </a:t>
            </a:r>
            <a:r>
              <a:rPr lang="en-US" sz="1400" dirty="0" err="1">
                <a:solidFill>
                  <a:schemeClr val="tx2"/>
                </a:solidFill>
                <a:latin typeface="+mj-lt"/>
                <a:cs typeface="Futura Std Book"/>
              </a:rPr>
              <a:t>overdenture</a:t>
            </a:r>
            <a:r>
              <a:rPr lang="en-US" sz="1400" dirty="0">
                <a:solidFill>
                  <a:schemeClr val="tx2"/>
                </a:solidFill>
                <a:latin typeface="+mj-lt"/>
                <a:cs typeface="Futura Std Book"/>
              </a:rPr>
              <a:t>.</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Place the duplicating aid onto the replica.</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Fabricate the </a:t>
            </a:r>
            <a:r>
              <a:rPr lang="en-US" sz="1400" dirty="0" err="1">
                <a:solidFill>
                  <a:schemeClr val="tx2"/>
                </a:solidFill>
                <a:latin typeface="+mj-lt"/>
                <a:cs typeface="Futura Std Book"/>
              </a:rPr>
              <a:t>overdenture</a:t>
            </a:r>
            <a:endParaRPr lang="en-US" sz="1400" dirty="0">
              <a:solidFill>
                <a:schemeClr val="tx2"/>
              </a:solidFill>
              <a:latin typeface="+mj-lt"/>
              <a:cs typeface="Futura Std Book"/>
            </a:endParaRP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Remove the duplicating aid for making space in the prosthesis for the female part</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Cure the female part into the acrylic</a:t>
            </a:r>
          </a:p>
          <a:p>
            <a:pPr marL="294387" marR="88964" indent="-285750">
              <a:lnSpc>
                <a:spcPct val="104200"/>
              </a:lnSpc>
              <a:buFont typeface="Wingdings" panose="05000000000000000000" pitchFamily="2" charset="2"/>
              <a:buChar char="§"/>
              <a:tabLst>
                <a:tab pos="70825" algn="l"/>
              </a:tabLst>
            </a:pPr>
            <a:r>
              <a:rPr lang="en-US" sz="1400" dirty="0">
                <a:solidFill>
                  <a:schemeClr val="tx2"/>
                </a:solidFill>
                <a:latin typeface="+mj-lt"/>
                <a:cs typeface="Futura Std Book"/>
              </a:rPr>
              <a:t>Use a burr to remove excess acrylic, polish the </a:t>
            </a:r>
            <a:r>
              <a:rPr lang="en-US" sz="1400" dirty="0" err="1">
                <a:solidFill>
                  <a:schemeClr val="tx2"/>
                </a:solidFill>
                <a:latin typeface="+mj-lt"/>
                <a:cs typeface="Futura Std Book"/>
              </a:rPr>
              <a:t>overdenture</a:t>
            </a:r>
            <a:r>
              <a:rPr lang="en-US" sz="1400" dirty="0">
                <a:solidFill>
                  <a:schemeClr val="tx2"/>
                </a:solidFill>
                <a:latin typeface="+mj-lt"/>
                <a:cs typeface="Futura Std Book"/>
              </a:rPr>
              <a:t> base.</a:t>
            </a:r>
          </a:p>
        </p:txBody>
      </p:sp>
      <p:sp>
        <p:nvSpPr>
          <p:cNvPr id="62" name="Content Placeholder 2"/>
          <p:cNvSpPr txBox="1">
            <a:spLocks/>
          </p:cNvSpPr>
          <p:nvPr/>
        </p:nvSpPr>
        <p:spPr>
          <a:xfrm>
            <a:off x="6537576" y="1538523"/>
            <a:ext cx="5189227" cy="403662"/>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pPr marL="0" indent="0">
              <a:buNone/>
            </a:pPr>
            <a:endParaRPr lang="en-US" sz="1800" b="1" dirty="0">
              <a:latin typeface="+mj-lt"/>
              <a:cs typeface="Futura Std Medium"/>
            </a:endParaRPr>
          </a:p>
        </p:txBody>
      </p:sp>
      <p:sp>
        <p:nvSpPr>
          <p:cNvPr id="64" name="Content Placeholder 4"/>
          <p:cNvSpPr txBox="1">
            <a:spLocks/>
          </p:cNvSpPr>
          <p:nvPr/>
        </p:nvSpPr>
        <p:spPr>
          <a:xfrm>
            <a:off x="330202" y="1302984"/>
            <a:ext cx="3606402" cy="556668"/>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r>
              <a:rPr lang="en-US" sz="1800" dirty="0"/>
              <a:t>Laboratory procedure</a:t>
            </a:r>
          </a:p>
        </p:txBody>
      </p:sp>
      <p:sp>
        <p:nvSpPr>
          <p:cNvPr id="6" name="object 6"/>
          <p:cNvSpPr txBox="1"/>
          <p:nvPr/>
        </p:nvSpPr>
        <p:spPr>
          <a:xfrm>
            <a:off x="627985" y="3195042"/>
            <a:ext cx="3308619" cy="246221"/>
          </a:xfrm>
          <a:prstGeom prst="rect">
            <a:avLst/>
          </a:prstGeom>
        </p:spPr>
        <p:txBody>
          <a:bodyPr vert="horz" wrap="square" lIns="0" tIns="0" rIns="0" bIns="0" rtlCol="0">
            <a:spAutoFit/>
          </a:bodyPr>
          <a:lstStyle/>
          <a:p>
            <a:pPr marL="8637"/>
            <a:r>
              <a:rPr lang="en-US" sz="1600" b="1" dirty="0" smtClean="0">
                <a:solidFill>
                  <a:schemeClr val="tx2"/>
                </a:solidFill>
                <a:latin typeface="+mj-lt"/>
                <a:cs typeface="Futura Std Medium"/>
              </a:rPr>
              <a:t>Model</a:t>
            </a:r>
            <a:endParaRPr sz="1600" dirty="0">
              <a:solidFill>
                <a:schemeClr val="tx2"/>
              </a:solidFill>
              <a:latin typeface="+mj-lt"/>
              <a:cs typeface="Futura Std Medium"/>
            </a:endParaRPr>
          </a:p>
        </p:txBody>
      </p:sp>
      <p:sp>
        <p:nvSpPr>
          <p:cNvPr id="32" name="object 32"/>
          <p:cNvSpPr txBox="1"/>
          <p:nvPr/>
        </p:nvSpPr>
        <p:spPr>
          <a:xfrm>
            <a:off x="4659960" y="3195042"/>
            <a:ext cx="1971580" cy="246221"/>
          </a:xfrm>
          <a:prstGeom prst="rect">
            <a:avLst/>
          </a:prstGeom>
        </p:spPr>
        <p:txBody>
          <a:bodyPr vert="horz" wrap="square" lIns="0" tIns="0" rIns="0" bIns="0" rtlCol="0">
            <a:spAutoFit/>
          </a:bodyPr>
          <a:lstStyle/>
          <a:p>
            <a:pPr marL="8637"/>
            <a:r>
              <a:rPr lang="en-US" sz="1600" b="1" dirty="0" err="1">
                <a:solidFill>
                  <a:schemeClr val="tx2"/>
                </a:solidFill>
                <a:latin typeface="+mj-lt"/>
                <a:cs typeface="Futura Std Medium"/>
              </a:rPr>
              <a:t>Overdenture</a:t>
            </a:r>
            <a:endParaRPr lang="en-US" sz="1600" b="1" dirty="0">
              <a:solidFill>
                <a:schemeClr val="tx2"/>
              </a:solidFill>
              <a:latin typeface="+mj-lt"/>
              <a:cs typeface="Futura Std Medium"/>
            </a:endParaRPr>
          </a:p>
        </p:txBody>
      </p:sp>
      <p:sp>
        <p:nvSpPr>
          <p:cNvPr id="31" name="Content Placeholder 4"/>
          <p:cNvSpPr txBox="1">
            <a:spLocks/>
          </p:cNvSpPr>
          <p:nvPr/>
        </p:nvSpPr>
        <p:spPr>
          <a:xfrm>
            <a:off x="8354998" y="1302984"/>
            <a:ext cx="3606402" cy="556668"/>
          </a:xfrm>
          <a:prstGeom prst="rect">
            <a:avLst/>
          </a:prstGeom>
        </p:spPr>
        <p:txBody>
          <a:bodyPr/>
          <a:lstStyle>
            <a:lvl1pPr marL="242888" indent="-242888" algn="l" defTabSz="914400" rtl="0" eaLnBrk="1" latinLnBrk="0" hangingPunct="1">
              <a:lnSpc>
                <a:spcPct val="90000"/>
              </a:lnSpc>
              <a:spcBef>
                <a:spcPts val="600"/>
              </a:spcBef>
              <a:buClr>
                <a:schemeClr val="accent2"/>
              </a:buClr>
              <a:buFont typeface="Wingdings" panose="05000000000000000000" pitchFamily="2" charset="2"/>
              <a:buChar char="§"/>
              <a:defRPr sz="2400" kern="1200">
                <a:solidFill>
                  <a:schemeClr val="tx2"/>
                </a:solidFill>
                <a:latin typeface="+mn-lt"/>
                <a:ea typeface="+mn-ea"/>
                <a:cs typeface="+mn-cs"/>
              </a:defRPr>
            </a:lvl1pPr>
            <a:lvl2pPr marL="457200" indent="-220663" algn="l" defTabSz="914400" rtl="0" eaLnBrk="1" latinLnBrk="0" hangingPunct="1">
              <a:lnSpc>
                <a:spcPct val="90000"/>
              </a:lnSpc>
              <a:spcBef>
                <a:spcPts val="600"/>
              </a:spcBef>
              <a:buClr>
                <a:schemeClr val="accent2"/>
              </a:buClr>
              <a:buFont typeface="Wingdings" panose="05000000000000000000" pitchFamily="2" charset="2"/>
              <a:buChar char="§"/>
              <a:defRPr sz="2000" kern="1200" baseline="0">
                <a:solidFill>
                  <a:schemeClr val="tx2"/>
                </a:solidFill>
                <a:latin typeface="+mn-lt"/>
                <a:ea typeface="+mn-ea"/>
                <a:cs typeface="+mn-cs"/>
              </a:defRPr>
            </a:lvl2pPr>
            <a:lvl3pPr marL="693738" indent="-236538" algn="l" defTabSz="914400" rtl="0" eaLnBrk="1" latinLnBrk="0" hangingPunct="1">
              <a:lnSpc>
                <a:spcPct val="90000"/>
              </a:lnSpc>
              <a:spcBef>
                <a:spcPts val="600"/>
              </a:spcBef>
              <a:buClr>
                <a:schemeClr val="accent2"/>
              </a:buClr>
              <a:buFont typeface="Wingdings" panose="05000000000000000000" pitchFamily="2" charset="2"/>
              <a:buChar char="§"/>
              <a:defRPr sz="1800" kern="1200">
                <a:solidFill>
                  <a:schemeClr val="tx2"/>
                </a:solidFill>
                <a:latin typeface="+mn-lt"/>
                <a:ea typeface="+mn-ea"/>
                <a:cs typeface="+mn-cs"/>
              </a:defRPr>
            </a:lvl3pPr>
            <a:lvl4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4pPr>
            <a:lvl5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5pPr>
            <a:lvl6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baseline="0">
                <a:solidFill>
                  <a:schemeClr val="tx2"/>
                </a:solidFill>
                <a:latin typeface="+mn-lt"/>
                <a:ea typeface="+mn-ea"/>
                <a:cs typeface="+mn-cs"/>
              </a:defRPr>
            </a:lvl6pPr>
            <a:lvl7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7pPr>
            <a:lvl8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8pPr>
            <a:lvl9pPr marL="914400" indent="-220663"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9pPr>
          </a:lstStyle>
          <a:p>
            <a:r>
              <a:rPr lang="en-US" sz="1800" dirty="0" smtClean="0"/>
              <a:t>Clinical procedure</a:t>
            </a:r>
            <a:endParaRPr lang="en-US" sz="1800" dirty="0"/>
          </a:p>
        </p:txBody>
      </p:sp>
      <p:sp>
        <p:nvSpPr>
          <p:cNvPr id="34" name="object 33"/>
          <p:cNvSpPr txBox="1"/>
          <p:nvPr/>
        </p:nvSpPr>
        <p:spPr>
          <a:xfrm>
            <a:off x="8475038" y="3585767"/>
            <a:ext cx="3716962" cy="2496837"/>
          </a:xfrm>
          <a:prstGeom prst="rect">
            <a:avLst/>
          </a:prstGeom>
        </p:spPr>
        <p:txBody>
          <a:bodyPr vert="horz" wrap="square" lIns="0" tIns="0" rIns="0" bIns="0" rtlCol="0">
            <a:spAutoFit/>
          </a:bodyPr>
          <a:lstStyle/>
          <a:p>
            <a:pPr marL="294387" marR="88964" indent="-285750">
              <a:lnSpc>
                <a:spcPct val="104200"/>
              </a:lnSpc>
              <a:buFont typeface="Wingdings" panose="05000000000000000000" pitchFamily="2" charset="2"/>
              <a:buChar char="§"/>
              <a:tabLst>
                <a:tab pos="70825" algn="l"/>
              </a:tabLst>
            </a:pPr>
            <a:r>
              <a:rPr lang="en-US" sz="1300" dirty="0">
                <a:solidFill>
                  <a:schemeClr val="tx2"/>
                </a:solidFill>
                <a:latin typeface="+mj-lt"/>
                <a:cs typeface="Futura Std Book"/>
              </a:rPr>
              <a:t>Send the final </a:t>
            </a:r>
            <a:r>
              <a:rPr lang="en-US" sz="1300" dirty="0" err="1">
                <a:solidFill>
                  <a:schemeClr val="tx2"/>
                </a:solidFill>
                <a:latin typeface="+mj-lt"/>
                <a:cs typeface="Futura Std Book"/>
              </a:rPr>
              <a:t>overdenture</a:t>
            </a:r>
            <a:r>
              <a:rPr lang="en-US" sz="1300" dirty="0">
                <a:solidFill>
                  <a:schemeClr val="tx2"/>
                </a:solidFill>
                <a:latin typeface="+mj-lt"/>
                <a:cs typeface="Futura Std Book"/>
              </a:rPr>
              <a:t> to the clinician.</a:t>
            </a:r>
          </a:p>
          <a:p>
            <a:pPr marL="294387" marR="88964" indent="-285750">
              <a:lnSpc>
                <a:spcPct val="104200"/>
              </a:lnSpc>
              <a:buFont typeface="Wingdings" panose="05000000000000000000" pitchFamily="2" charset="2"/>
              <a:buChar char="§"/>
              <a:tabLst>
                <a:tab pos="70825" algn="l"/>
              </a:tabLst>
            </a:pPr>
            <a:r>
              <a:rPr lang="en-US" sz="1300" dirty="0">
                <a:solidFill>
                  <a:schemeClr val="tx2"/>
                </a:solidFill>
                <a:latin typeface="+mj-lt"/>
                <a:cs typeface="Futura Std Book"/>
              </a:rPr>
              <a:t>The preferred retention of the inserts is adjusted to the patient’s requirements. The activation is made with the </a:t>
            </a:r>
            <a:r>
              <a:rPr lang="en-US" sz="1300" dirty="0" err="1">
                <a:solidFill>
                  <a:schemeClr val="tx2"/>
                </a:solidFill>
                <a:latin typeface="+mj-lt"/>
                <a:cs typeface="Futura Std Book"/>
              </a:rPr>
              <a:t>Dalbo</a:t>
            </a:r>
            <a:r>
              <a:rPr lang="en-US" sz="1300" dirty="0">
                <a:solidFill>
                  <a:schemeClr val="tx2"/>
                </a:solidFill>
                <a:latin typeface="+mj-lt"/>
                <a:cs typeface="Futura Std Book"/>
              </a:rPr>
              <a:t> Plus Screwdriver by rotating clockwise, acquiring more retention, or counter clockwise acquiring less retention.</a:t>
            </a:r>
          </a:p>
          <a:p>
            <a:pPr marL="294387" marR="88964" indent="-285750">
              <a:lnSpc>
                <a:spcPct val="104200"/>
              </a:lnSpc>
              <a:buFont typeface="Wingdings" panose="05000000000000000000" pitchFamily="2" charset="2"/>
              <a:buChar char="§"/>
              <a:tabLst>
                <a:tab pos="70825" algn="l"/>
              </a:tabLst>
            </a:pPr>
            <a:r>
              <a:rPr lang="en-US" sz="1300" dirty="0">
                <a:solidFill>
                  <a:schemeClr val="tx2"/>
                </a:solidFill>
                <a:latin typeface="+mj-lt"/>
                <a:cs typeface="Futura Std Book"/>
              </a:rPr>
              <a:t>Changing to a new or another insert is done with the screwdriver.</a:t>
            </a:r>
          </a:p>
          <a:p>
            <a:pPr marL="294387" marR="88964" indent="-285750">
              <a:lnSpc>
                <a:spcPct val="104200"/>
              </a:lnSpc>
              <a:buFont typeface="Wingdings" panose="05000000000000000000" pitchFamily="2" charset="2"/>
              <a:buChar char="§"/>
              <a:tabLst>
                <a:tab pos="70825" algn="l"/>
              </a:tabLst>
            </a:pPr>
            <a:r>
              <a:rPr lang="en-US" sz="1300" dirty="0">
                <a:solidFill>
                  <a:schemeClr val="tx2"/>
                </a:solidFill>
                <a:latin typeface="+mj-lt"/>
                <a:cs typeface="Futura Std Book"/>
              </a:rPr>
              <a:t>Check and adjust the final fit of the </a:t>
            </a:r>
            <a:r>
              <a:rPr lang="en-US" sz="1300" dirty="0" err="1">
                <a:solidFill>
                  <a:schemeClr val="tx2"/>
                </a:solidFill>
                <a:latin typeface="+mj-lt"/>
                <a:cs typeface="Futura Std Book"/>
              </a:rPr>
              <a:t>overdenture</a:t>
            </a:r>
            <a:r>
              <a:rPr lang="en-US" sz="1300" dirty="0">
                <a:solidFill>
                  <a:schemeClr val="tx2"/>
                </a:solidFill>
                <a:latin typeface="+mj-lt"/>
                <a:cs typeface="Futura Std Book"/>
              </a:rPr>
              <a:t>. Make corrections to the occlusion relation as needed.</a:t>
            </a:r>
          </a:p>
        </p:txBody>
      </p:sp>
      <p:sp>
        <p:nvSpPr>
          <p:cNvPr id="45" name="object 32"/>
          <p:cNvSpPr txBox="1"/>
          <p:nvPr/>
        </p:nvSpPr>
        <p:spPr>
          <a:xfrm>
            <a:off x="8475039" y="3195042"/>
            <a:ext cx="1971580" cy="246221"/>
          </a:xfrm>
          <a:prstGeom prst="rect">
            <a:avLst/>
          </a:prstGeom>
        </p:spPr>
        <p:txBody>
          <a:bodyPr vert="horz" wrap="square" lIns="0" tIns="0" rIns="0" bIns="0" rtlCol="0">
            <a:spAutoFit/>
          </a:bodyPr>
          <a:lstStyle/>
          <a:p>
            <a:pPr marL="8637"/>
            <a:r>
              <a:rPr lang="en-US" sz="1600" b="1" dirty="0">
                <a:solidFill>
                  <a:schemeClr val="tx2"/>
                </a:solidFill>
                <a:cs typeface="Futura Std Medium"/>
              </a:rPr>
              <a:t>Final</a:t>
            </a:r>
            <a:r>
              <a:rPr lang="en-US" sz="1600" b="1" spc="-68" dirty="0">
                <a:solidFill>
                  <a:schemeClr val="tx2"/>
                </a:solidFill>
                <a:cs typeface="Futura Std Medium"/>
              </a:rPr>
              <a:t> </a:t>
            </a:r>
            <a:r>
              <a:rPr lang="en-US" sz="1600" b="1" dirty="0">
                <a:solidFill>
                  <a:schemeClr val="tx2"/>
                </a:solidFill>
                <a:cs typeface="Futura Std Medium"/>
              </a:rPr>
              <a:t>restoration</a:t>
            </a:r>
            <a:endParaRPr lang="en-US" sz="1600" dirty="0">
              <a:solidFill>
                <a:schemeClr val="tx2"/>
              </a:solidFill>
              <a:cs typeface="Futura Std Medium"/>
            </a:endParaRPr>
          </a:p>
        </p:txBody>
      </p:sp>
      <p:sp>
        <p:nvSpPr>
          <p:cNvPr id="29" name="Title 1"/>
          <p:cNvSpPr txBox="1">
            <a:spLocks/>
          </p:cNvSpPr>
          <p:nvPr/>
        </p:nvSpPr>
        <p:spPr>
          <a:xfrm>
            <a:off x="330201" y="555626"/>
            <a:ext cx="11530012" cy="1001712"/>
          </a:xfrm>
          <a:prstGeom prst="rect">
            <a:avLst/>
          </a:prstGeom>
        </p:spPr>
        <p:txBody>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dirty="0" smtClean="0"/>
              <a:t>Ball Abutment EV with </a:t>
            </a:r>
            <a:r>
              <a:rPr lang="en-US" dirty="0" err="1" smtClean="0"/>
              <a:t>Dalbo</a:t>
            </a:r>
            <a:r>
              <a:rPr lang="en-US" dirty="0" smtClean="0"/>
              <a:t> Plus TE Basic</a:t>
            </a:r>
            <a:endParaRPr lang="en-US" dirty="0"/>
          </a:p>
        </p:txBody>
      </p:sp>
      <p:grpSp>
        <p:nvGrpSpPr>
          <p:cNvPr id="48" name="Group 47"/>
          <p:cNvGrpSpPr/>
          <p:nvPr/>
        </p:nvGrpSpPr>
        <p:grpSpPr>
          <a:xfrm>
            <a:off x="8608008" y="555626"/>
            <a:ext cx="2996421" cy="564953"/>
            <a:chOff x="4559883" y="982407"/>
            <a:chExt cx="2996421" cy="564953"/>
          </a:xfrm>
        </p:grpSpPr>
        <p:sp>
          <p:nvSpPr>
            <p:cNvPr id="49" name="object 2"/>
            <p:cNvSpPr/>
            <p:nvPr/>
          </p:nvSpPr>
          <p:spPr>
            <a:xfrm>
              <a:off x="6810044" y="982407"/>
              <a:ext cx="746260" cy="559695"/>
            </a:xfrm>
            <a:prstGeom prst="rect">
              <a:avLst/>
            </a:prstGeom>
            <a:blipFill>
              <a:blip r:embed="rId3" cstate="print"/>
              <a:stretch>
                <a:fillRect/>
              </a:stretch>
            </a:blipFill>
          </p:spPr>
          <p:txBody>
            <a:bodyPr wrap="square" lIns="0" tIns="0" rIns="0" bIns="0" rtlCol="0"/>
            <a:lstStyle/>
            <a:p>
              <a:endParaRPr sz="1224"/>
            </a:p>
          </p:txBody>
        </p:sp>
        <p:sp>
          <p:nvSpPr>
            <p:cNvPr id="50" name="object 12"/>
            <p:cNvSpPr/>
            <p:nvPr/>
          </p:nvSpPr>
          <p:spPr>
            <a:xfrm>
              <a:off x="4680392" y="1269998"/>
              <a:ext cx="2252603" cy="0"/>
            </a:xfrm>
            <a:custGeom>
              <a:avLst/>
              <a:gdLst/>
              <a:ahLst/>
              <a:cxnLst/>
              <a:rect l="l" t="t" r="r" b="b"/>
              <a:pathLst>
                <a:path w="3312160">
                  <a:moveTo>
                    <a:pt x="0" y="0"/>
                  </a:moveTo>
                  <a:lnTo>
                    <a:pt x="3311994" y="0"/>
                  </a:lnTo>
                </a:path>
              </a:pathLst>
            </a:custGeom>
            <a:ln w="15176">
              <a:solidFill>
                <a:srgbClr val="7C7B7B"/>
              </a:solidFill>
            </a:ln>
          </p:spPr>
          <p:txBody>
            <a:bodyPr wrap="square" lIns="0" tIns="0" rIns="0" bIns="0" rtlCol="0"/>
            <a:lstStyle/>
            <a:p>
              <a:endParaRPr sz="1224"/>
            </a:p>
          </p:txBody>
        </p:sp>
        <p:sp>
          <p:nvSpPr>
            <p:cNvPr id="51" name="object 13"/>
            <p:cNvSpPr/>
            <p:nvPr/>
          </p:nvSpPr>
          <p:spPr>
            <a:xfrm>
              <a:off x="4559883" y="1151255"/>
              <a:ext cx="190020" cy="237957"/>
            </a:xfrm>
            <a:custGeom>
              <a:avLst/>
              <a:gdLst/>
              <a:ahLst/>
              <a:cxnLst/>
              <a:rect l="l" t="t" r="r" b="b"/>
              <a:pathLst>
                <a:path w="279400" h="349885">
                  <a:moveTo>
                    <a:pt x="5784" y="0"/>
                  </a:moveTo>
                  <a:lnTo>
                    <a:pt x="723" y="13065"/>
                  </a:lnTo>
                  <a:lnTo>
                    <a:pt x="0" y="44323"/>
                  </a:lnTo>
                  <a:lnTo>
                    <a:pt x="0" y="305104"/>
                  </a:lnTo>
                  <a:lnTo>
                    <a:pt x="723" y="336362"/>
                  </a:lnTo>
                  <a:lnTo>
                    <a:pt x="5784" y="349427"/>
                  </a:lnTo>
                  <a:lnTo>
                    <a:pt x="19523" y="346681"/>
                  </a:lnTo>
                  <a:lnTo>
                    <a:pt x="46278" y="330504"/>
                  </a:lnTo>
                  <a:lnTo>
                    <a:pt x="244690" y="204177"/>
                  </a:lnTo>
                  <a:lnTo>
                    <a:pt x="270722" y="186683"/>
                  </a:lnTo>
                  <a:lnTo>
                    <a:pt x="279400" y="174713"/>
                  </a:lnTo>
                  <a:lnTo>
                    <a:pt x="270722" y="162744"/>
                  </a:lnTo>
                  <a:lnTo>
                    <a:pt x="244690" y="145249"/>
                  </a:lnTo>
                  <a:lnTo>
                    <a:pt x="46278" y="18923"/>
                  </a:lnTo>
                  <a:lnTo>
                    <a:pt x="19523" y="2746"/>
                  </a:lnTo>
                  <a:lnTo>
                    <a:pt x="5784" y="0"/>
                  </a:lnTo>
                  <a:close/>
                </a:path>
              </a:pathLst>
            </a:custGeom>
            <a:solidFill>
              <a:srgbClr val="FFFFFF"/>
            </a:solidFill>
          </p:spPr>
          <p:txBody>
            <a:bodyPr wrap="square" lIns="0" tIns="0" rIns="0" bIns="0" rtlCol="0"/>
            <a:lstStyle/>
            <a:p>
              <a:endParaRPr sz="1224"/>
            </a:p>
          </p:txBody>
        </p:sp>
        <p:sp>
          <p:nvSpPr>
            <p:cNvPr id="52" name="object 14"/>
            <p:cNvSpPr/>
            <p:nvPr/>
          </p:nvSpPr>
          <p:spPr>
            <a:xfrm>
              <a:off x="4559883" y="1151255"/>
              <a:ext cx="190020" cy="237957"/>
            </a:xfrm>
            <a:custGeom>
              <a:avLst/>
              <a:gdLst/>
              <a:ahLst/>
              <a:cxnLst/>
              <a:rect l="l" t="t" r="r" b="b"/>
              <a:pathLst>
                <a:path w="279400" h="349885">
                  <a:moveTo>
                    <a:pt x="46278" y="18923"/>
                  </a:moveTo>
                  <a:lnTo>
                    <a:pt x="19523" y="2746"/>
                  </a:lnTo>
                  <a:lnTo>
                    <a:pt x="5784" y="0"/>
                  </a:lnTo>
                  <a:lnTo>
                    <a:pt x="723" y="13065"/>
                  </a:lnTo>
                  <a:lnTo>
                    <a:pt x="0" y="44323"/>
                  </a:lnTo>
                  <a:lnTo>
                    <a:pt x="0" y="305104"/>
                  </a:lnTo>
                  <a:lnTo>
                    <a:pt x="723" y="336362"/>
                  </a:lnTo>
                  <a:lnTo>
                    <a:pt x="5784" y="349427"/>
                  </a:lnTo>
                  <a:lnTo>
                    <a:pt x="19523" y="346681"/>
                  </a:lnTo>
                  <a:lnTo>
                    <a:pt x="46278" y="330504"/>
                  </a:lnTo>
                  <a:lnTo>
                    <a:pt x="244690" y="204177"/>
                  </a:lnTo>
                  <a:lnTo>
                    <a:pt x="270722" y="186683"/>
                  </a:lnTo>
                  <a:lnTo>
                    <a:pt x="279400" y="174713"/>
                  </a:lnTo>
                  <a:lnTo>
                    <a:pt x="270722" y="162744"/>
                  </a:lnTo>
                  <a:lnTo>
                    <a:pt x="244690" y="145249"/>
                  </a:lnTo>
                  <a:lnTo>
                    <a:pt x="46278" y="18923"/>
                  </a:lnTo>
                  <a:close/>
                </a:path>
              </a:pathLst>
            </a:custGeom>
            <a:ln w="15176">
              <a:solidFill>
                <a:srgbClr val="747373"/>
              </a:solidFill>
            </a:ln>
          </p:spPr>
          <p:txBody>
            <a:bodyPr wrap="square" lIns="0" tIns="0" rIns="0" bIns="0" rtlCol="0"/>
            <a:lstStyle/>
            <a:p>
              <a:endParaRPr sz="1224"/>
            </a:p>
          </p:txBody>
        </p:sp>
        <p:sp>
          <p:nvSpPr>
            <p:cNvPr id="53" name="object 15"/>
            <p:cNvSpPr/>
            <p:nvPr/>
          </p:nvSpPr>
          <p:spPr>
            <a:xfrm>
              <a:off x="4986326" y="1034031"/>
              <a:ext cx="181175" cy="472630"/>
            </a:xfrm>
            <a:prstGeom prst="rect">
              <a:avLst/>
            </a:prstGeom>
            <a:blipFill>
              <a:blip r:embed="rId4" cstate="print"/>
              <a:stretch>
                <a:fillRect/>
              </a:stretch>
            </a:blipFill>
          </p:spPr>
          <p:txBody>
            <a:bodyPr wrap="square" lIns="0" tIns="0" rIns="0" bIns="0" rtlCol="0"/>
            <a:lstStyle/>
            <a:p>
              <a:endParaRPr sz="1224"/>
            </a:p>
          </p:txBody>
        </p:sp>
        <p:sp>
          <p:nvSpPr>
            <p:cNvPr id="54" name="object 16"/>
            <p:cNvSpPr/>
            <p:nvPr/>
          </p:nvSpPr>
          <p:spPr>
            <a:xfrm>
              <a:off x="6479987" y="1153590"/>
              <a:ext cx="170914" cy="211955"/>
            </a:xfrm>
            <a:prstGeom prst="rect">
              <a:avLst/>
            </a:prstGeom>
            <a:blipFill>
              <a:blip r:embed="rId5" cstate="print"/>
              <a:stretch>
                <a:fillRect/>
              </a:stretch>
            </a:blipFill>
          </p:spPr>
          <p:txBody>
            <a:bodyPr wrap="square" lIns="0" tIns="0" rIns="0" bIns="0" rtlCol="0"/>
            <a:lstStyle/>
            <a:p>
              <a:endParaRPr sz="1224"/>
            </a:p>
          </p:txBody>
        </p:sp>
        <p:sp>
          <p:nvSpPr>
            <p:cNvPr id="55" name="object 17"/>
            <p:cNvSpPr/>
            <p:nvPr/>
          </p:nvSpPr>
          <p:spPr>
            <a:xfrm>
              <a:off x="5502602" y="1052687"/>
              <a:ext cx="166492" cy="453974"/>
            </a:xfrm>
            <a:prstGeom prst="rect">
              <a:avLst/>
            </a:prstGeom>
            <a:blipFill>
              <a:blip r:embed="rId6" cstate="print"/>
              <a:stretch>
                <a:fillRect/>
              </a:stretch>
            </a:blipFill>
          </p:spPr>
          <p:txBody>
            <a:bodyPr wrap="square" lIns="0" tIns="0" rIns="0" bIns="0" rtlCol="0"/>
            <a:lstStyle/>
            <a:p>
              <a:endParaRPr sz="1224"/>
            </a:p>
          </p:txBody>
        </p:sp>
        <p:sp>
          <p:nvSpPr>
            <p:cNvPr id="56" name="object 21"/>
            <p:cNvSpPr/>
            <p:nvPr/>
          </p:nvSpPr>
          <p:spPr>
            <a:xfrm>
              <a:off x="6029018" y="996485"/>
              <a:ext cx="132202" cy="550875"/>
            </a:xfrm>
            <a:prstGeom prst="rect">
              <a:avLst/>
            </a:prstGeom>
            <a:blipFill>
              <a:blip r:embed="rId7" cstate="print"/>
              <a:stretch>
                <a:fillRect/>
              </a:stretch>
            </a:blipFill>
          </p:spPr>
          <p:txBody>
            <a:bodyPr wrap="square" lIns="0" tIns="0" rIns="0" bIns="0" rtlCol="0"/>
            <a:lstStyle/>
            <a:p>
              <a:endParaRPr sz="1224"/>
            </a:p>
          </p:txBody>
        </p:sp>
      </p:grpSp>
      <p:sp>
        <p:nvSpPr>
          <p:cNvPr id="58" name="object 22"/>
          <p:cNvSpPr/>
          <p:nvPr/>
        </p:nvSpPr>
        <p:spPr>
          <a:xfrm>
            <a:off x="561562" y="1726207"/>
            <a:ext cx="2298670" cy="1291839"/>
          </a:xfrm>
          <a:prstGeom prst="rect">
            <a:avLst/>
          </a:prstGeom>
          <a:blipFill>
            <a:blip r:embed="rId8" cstate="print"/>
            <a:stretch>
              <a:fillRect/>
            </a:stretch>
          </a:blipFill>
        </p:spPr>
        <p:txBody>
          <a:bodyPr wrap="square" lIns="0" tIns="0" rIns="0" bIns="0" rtlCol="0"/>
          <a:lstStyle/>
          <a:p>
            <a:endParaRPr sz="1224"/>
          </a:p>
        </p:txBody>
      </p:sp>
      <p:sp>
        <p:nvSpPr>
          <p:cNvPr id="57" name="object 18"/>
          <p:cNvSpPr/>
          <p:nvPr/>
        </p:nvSpPr>
        <p:spPr>
          <a:xfrm>
            <a:off x="2632656" y="1825634"/>
            <a:ext cx="1589876" cy="1192412"/>
          </a:xfrm>
          <a:prstGeom prst="rect">
            <a:avLst/>
          </a:prstGeom>
          <a:blipFill>
            <a:blip r:embed="rId9" cstate="print"/>
            <a:stretch>
              <a:fillRect/>
            </a:stretch>
          </a:blipFill>
        </p:spPr>
        <p:txBody>
          <a:bodyPr wrap="square" lIns="0" tIns="0" rIns="0" bIns="0" rtlCol="0"/>
          <a:lstStyle/>
          <a:p>
            <a:endParaRPr sz="1224"/>
          </a:p>
        </p:txBody>
      </p:sp>
      <p:sp>
        <p:nvSpPr>
          <p:cNvPr id="60" name="object 19"/>
          <p:cNvSpPr/>
          <p:nvPr/>
        </p:nvSpPr>
        <p:spPr>
          <a:xfrm>
            <a:off x="4674645" y="1976247"/>
            <a:ext cx="1678881" cy="979797"/>
          </a:xfrm>
          <a:prstGeom prst="rect">
            <a:avLst/>
          </a:prstGeom>
          <a:blipFill>
            <a:blip r:embed="rId10" cstate="print"/>
            <a:stretch>
              <a:fillRect/>
            </a:stretch>
          </a:blipFill>
        </p:spPr>
        <p:txBody>
          <a:bodyPr wrap="square" lIns="0" tIns="0" rIns="0" bIns="0" rtlCol="0"/>
          <a:lstStyle/>
          <a:p>
            <a:endParaRPr sz="1224"/>
          </a:p>
        </p:txBody>
      </p:sp>
      <p:sp>
        <p:nvSpPr>
          <p:cNvPr id="63" name="object 20"/>
          <p:cNvSpPr/>
          <p:nvPr/>
        </p:nvSpPr>
        <p:spPr>
          <a:xfrm>
            <a:off x="9038374" y="1792498"/>
            <a:ext cx="2239650" cy="1258683"/>
          </a:xfrm>
          <a:prstGeom prst="rect">
            <a:avLst/>
          </a:prstGeom>
          <a:blipFill>
            <a:blip r:embed="rId11" cstate="print"/>
            <a:stretch>
              <a:fillRect/>
            </a:stretch>
          </a:blipFill>
        </p:spPr>
        <p:txBody>
          <a:bodyPr wrap="square" lIns="0" tIns="0" rIns="0" bIns="0" rtlCol="0"/>
          <a:lstStyle/>
          <a:p>
            <a:endParaRPr sz="1224"/>
          </a:p>
        </p:txBody>
      </p:sp>
    </p:spTree>
    <p:extLst>
      <p:ext uri="{BB962C8B-B14F-4D97-AF65-F5344CB8AC3E}">
        <p14:creationId xmlns:p14="http://schemas.microsoft.com/office/powerpoint/2010/main" val="18679109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Restorative module</a:t>
            </a:r>
            <a:br>
              <a:rPr lang="en-GB" dirty="0" smtClean="0"/>
            </a:br>
            <a:r>
              <a:rPr lang="en-GB" dirty="0" smtClean="0"/>
              <a:t>Instruments</a:t>
            </a:r>
            <a:br>
              <a:rPr lang="en-GB" dirty="0" smtClean="0"/>
            </a:br>
            <a:endParaRPr lang="en-US" dirty="0"/>
          </a:p>
        </p:txBody>
      </p:sp>
      <p:sp>
        <p:nvSpPr>
          <p:cNvPr id="3" name="Text Placeholder 2"/>
          <p:cNvSpPr>
            <a:spLocks noGrp="1"/>
          </p:cNvSpPr>
          <p:nvPr>
            <p:ph type="body" sz="quarter" idx="4294967295"/>
          </p:nvPr>
        </p:nvSpPr>
        <p:spPr>
          <a:xfrm>
            <a:off x="10075333" y="5822462"/>
            <a:ext cx="2116667" cy="608548"/>
          </a:xfrm>
        </p:spPr>
        <p:txBody>
          <a:bodyPr/>
          <a:lstStyle/>
          <a:p>
            <a:endParaRPr lang="en-US"/>
          </a:p>
        </p:txBody>
      </p:sp>
    </p:spTree>
    <p:extLst>
      <p:ext uri="{BB962C8B-B14F-4D97-AF65-F5344CB8AC3E}">
        <p14:creationId xmlns:p14="http://schemas.microsoft.com/office/powerpoint/2010/main" val="412316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Instruments</a:t>
            </a:r>
            <a:endParaRPr lang="en-US" dirty="0"/>
          </a:p>
        </p:txBody>
      </p:sp>
      <p:sp>
        <p:nvSpPr>
          <p:cNvPr id="9" name="Content Placeholder 8"/>
          <p:cNvSpPr>
            <a:spLocks noGrp="1"/>
          </p:cNvSpPr>
          <p:nvPr>
            <p:ph sz="half" idx="1"/>
          </p:nvPr>
        </p:nvSpPr>
        <p:spPr/>
        <p:txBody>
          <a:bodyPr/>
          <a:lstStyle/>
          <a:p>
            <a:pPr marL="242888" lvl="1" indent="-242888"/>
            <a:r>
              <a:rPr lang="en-US" sz="2400" dirty="0"/>
              <a:t>Abutment Depth Gauge EV </a:t>
            </a:r>
          </a:p>
          <a:p>
            <a:pPr marL="242888" lvl="1" indent="-242888"/>
            <a:r>
              <a:rPr lang="en-US" sz="2400" dirty="0"/>
              <a:t>Hex Screwdrivers (manual)</a:t>
            </a:r>
          </a:p>
          <a:p>
            <a:pPr marL="242888" lvl="1" indent="-242888"/>
            <a:r>
              <a:rPr lang="en-US" sz="2400" dirty="0"/>
              <a:t>Hex Drivers (machine)</a:t>
            </a:r>
          </a:p>
          <a:p>
            <a:pPr marL="242888" lvl="1" indent="-242888"/>
            <a:r>
              <a:rPr lang="en-US" sz="2400" dirty="0" err="1"/>
              <a:t>Uni</a:t>
            </a:r>
            <a:r>
              <a:rPr lang="en-US" sz="2400" dirty="0"/>
              <a:t> Driver EV</a:t>
            </a:r>
          </a:p>
          <a:p>
            <a:pPr marL="242888" lvl="1" indent="-242888"/>
            <a:r>
              <a:rPr lang="en-US" sz="2400" dirty="0"/>
              <a:t>Locator Driver EV</a:t>
            </a:r>
          </a:p>
          <a:p>
            <a:pPr marL="242888" lvl="1" indent="-242888"/>
            <a:r>
              <a:rPr lang="en-US" sz="2400" dirty="0"/>
              <a:t>Ball Abutment Driver EV</a:t>
            </a:r>
          </a:p>
          <a:p>
            <a:pPr marL="242888" lvl="1" indent="-242888"/>
            <a:r>
              <a:rPr lang="en-US" sz="2400" dirty="0"/>
              <a:t>Direct Driver EV Ø3.3 </a:t>
            </a:r>
            <a:r>
              <a:rPr lang="en-US" sz="2400" dirty="0" smtClean="0"/>
              <a:t>Ø4</a:t>
            </a:r>
            <a:endParaRPr lang="en-US" dirty="0"/>
          </a:p>
          <a:p>
            <a:endParaRPr lang="en-US" dirty="0"/>
          </a:p>
        </p:txBody>
      </p:sp>
      <p:pic>
        <p:nvPicPr>
          <p:cNvPr id="122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9089" y="560655"/>
            <a:ext cx="4389124" cy="241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959109" y="2978178"/>
            <a:ext cx="3679109" cy="2876927"/>
            <a:chOff x="6942018" y="3101448"/>
            <a:chExt cx="3138964" cy="2454554"/>
          </a:xfrm>
        </p:grpSpPr>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2018" y="3101448"/>
              <a:ext cx="730127" cy="2454554"/>
            </a:xfrm>
            <a:prstGeom prst="rect">
              <a:avLst/>
            </a:prstGeom>
          </p:spPr>
        </p:pic>
        <p:pic>
          <p:nvPicPr>
            <p:cNvPr id="12291"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30734" y="3552880"/>
              <a:ext cx="182260" cy="156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26187" y="3544715"/>
              <a:ext cx="242627" cy="145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92545" y="3487542"/>
              <a:ext cx="290620" cy="151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descr="N:\Workgroup\2Bimage\Projekt\Astra Tech\1001 Stella\Manualer Stella\Product Images\PNG images with asset no\1216299-REF 25768-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36156" y="3548609"/>
              <a:ext cx="413977" cy="144604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Workgroup\2Bimage\Projekt\Astra Tech\1001 Stella\Manualer Stella\Product Images\PNG images with asset no\1217997-REF 25764-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00657" y="3550463"/>
              <a:ext cx="280325" cy="15841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8724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8089" y="1498922"/>
            <a:ext cx="4397829" cy="2677656"/>
          </a:xfrm>
          <a:prstGeom prst="rect">
            <a:avLst/>
          </a:prstGeom>
        </p:spPr>
        <p:txBody>
          <a:bodyPr wrap="square">
            <a:spAutoFit/>
          </a:bodyPr>
          <a:lstStyle/>
          <a:p>
            <a:pPr marL="342900" indent="-342900">
              <a:buClr>
                <a:schemeClr val="accent2"/>
              </a:buClr>
              <a:buFont typeface="Wingdings" panose="05000000000000000000" pitchFamily="2" charset="2"/>
              <a:buChar char="§"/>
            </a:pPr>
            <a:r>
              <a:rPr lang="en-US" sz="2400" dirty="0" smtClean="0">
                <a:solidFill>
                  <a:schemeClr val="tx2"/>
                </a:solidFill>
              </a:rPr>
              <a:t>Driver </a:t>
            </a:r>
            <a:r>
              <a:rPr lang="en-US" sz="2400" dirty="0">
                <a:solidFill>
                  <a:schemeClr val="tx2"/>
                </a:solidFill>
              </a:rPr>
              <a:t>Handle, Surgical</a:t>
            </a:r>
          </a:p>
          <a:p>
            <a:pPr marL="342900" indent="-342900">
              <a:buClr>
                <a:schemeClr val="accent2"/>
              </a:buClr>
              <a:buFont typeface="Wingdings" panose="05000000000000000000" pitchFamily="2" charset="2"/>
              <a:buChar char="§"/>
            </a:pPr>
            <a:endParaRPr lang="en-US" sz="2400" dirty="0">
              <a:solidFill>
                <a:schemeClr val="tx2"/>
              </a:solidFill>
            </a:endParaRPr>
          </a:p>
          <a:p>
            <a:pPr marL="342900" indent="-342900">
              <a:buClr>
                <a:schemeClr val="accent2"/>
              </a:buClr>
              <a:buFont typeface="Wingdings" panose="05000000000000000000" pitchFamily="2" charset="2"/>
              <a:buChar char="§"/>
            </a:pPr>
            <a:endParaRPr lang="en-US" sz="2400" dirty="0" smtClean="0">
              <a:solidFill>
                <a:schemeClr val="tx2"/>
              </a:solidFill>
            </a:endParaRPr>
          </a:p>
          <a:p>
            <a:pPr>
              <a:buClr>
                <a:schemeClr val="accent2"/>
              </a:buClr>
            </a:pPr>
            <a:endParaRPr lang="en-US" sz="2400" dirty="0" smtClean="0">
              <a:solidFill>
                <a:schemeClr val="tx2"/>
              </a:solidFill>
            </a:endParaRPr>
          </a:p>
          <a:p>
            <a:pPr>
              <a:buClr>
                <a:schemeClr val="accent2"/>
              </a:buClr>
            </a:pPr>
            <a:endParaRPr lang="en-US" sz="2400" dirty="0">
              <a:solidFill>
                <a:schemeClr val="tx2"/>
              </a:solidFill>
            </a:endParaRPr>
          </a:p>
          <a:p>
            <a:pPr marL="342900" indent="-342900">
              <a:buClr>
                <a:schemeClr val="accent2"/>
              </a:buClr>
              <a:buFont typeface="Wingdings" panose="05000000000000000000" pitchFamily="2" charset="2"/>
              <a:buChar char="§"/>
            </a:pPr>
            <a:endParaRPr lang="en-US" sz="2400" dirty="0">
              <a:solidFill>
                <a:schemeClr val="tx2"/>
              </a:solidFill>
            </a:endParaRPr>
          </a:p>
          <a:p>
            <a:pPr marL="342900" indent="-342900">
              <a:buClr>
                <a:schemeClr val="accent2"/>
              </a:buClr>
              <a:buFont typeface="Wingdings" panose="05000000000000000000" pitchFamily="2" charset="2"/>
              <a:buChar char="§"/>
            </a:pPr>
            <a:r>
              <a:rPr lang="en-US" sz="2400" dirty="0">
                <a:solidFill>
                  <a:schemeClr val="tx2"/>
                </a:solidFill>
              </a:rPr>
              <a:t>Driver Handles, Prosthetic</a:t>
            </a:r>
          </a:p>
        </p:txBody>
      </p:sp>
      <p:sp>
        <p:nvSpPr>
          <p:cNvPr id="2" name="Title 1"/>
          <p:cNvSpPr>
            <a:spLocks noGrp="1"/>
          </p:cNvSpPr>
          <p:nvPr>
            <p:ph type="title"/>
          </p:nvPr>
        </p:nvSpPr>
        <p:spPr/>
        <p:txBody>
          <a:bodyPr/>
          <a:lstStyle/>
          <a:p>
            <a:r>
              <a:rPr lang="en-US" dirty="0" smtClean="0"/>
              <a:t>Torque Wrench EV </a:t>
            </a:r>
            <a:endParaRPr lang="en-US" dirty="0"/>
          </a:p>
        </p:txBody>
      </p:sp>
      <p:sp>
        <p:nvSpPr>
          <p:cNvPr id="3" name="Content Placeholder 2"/>
          <p:cNvSpPr>
            <a:spLocks noGrp="1"/>
          </p:cNvSpPr>
          <p:nvPr>
            <p:ph sz="half" idx="1"/>
          </p:nvPr>
        </p:nvSpPr>
        <p:spPr>
          <a:xfrm>
            <a:off x="330202" y="1584995"/>
            <a:ext cx="3386776" cy="647566"/>
          </a:xfrm>
        </p:spPr>
        <p:txBody>
          <a:bodyPr/>
          <a:lstStyle/>
          <a:p>
            <a:r>
              <a:rPr lang="en-US" dirty="0" smtClean="0"/>
              <a:t>Torque Wrench EV</a:t>
            </a:r>
          </a:p>
          <a:p>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356" y="4224128"/>
            <a:ext cx="697315" cy="11023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31" y="2511799"/>
            <a:ext cx="4689734" cy="98731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2356" y="2042570"/>
            <a:ext cx="663910" cy="1131571"/>
          </a:xfrm>
          <a:prstGeom prst="rect">
            <a:avLst/>
          </a:prstGeom>
        </p:spPr>
      </p:pic>
      <p:pic>
        <p:nvPicPr>
          <p:cNvPr id="9" name="Picture 2" descr="\\se-tec-c040.astratech.net\Users$\seaha10\My Documents\2.2 Bilder\NYTT FÖRSLAG FEB 2013\1216216-REF 25730-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9961" y="4396063"/>
            <a:ext cx="652903" cy="73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2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System overview – key points</a:t>
            </a:r>
            <a:br>
              <a:rPr lang="sv-SE" smtClean="0"/>
            </a:br>
            <a:r>
              <a:rPr lang="sv-SE" smtClean="0"/>
              <a:t>- restorative</a:t>
            </a:r>
            <a:endParaRPr lang="sv-SE" dirty="0"/>
          </a:p>
        </p:txBody>
      </p:sp>
      <p:sp>
        <p:nvSpPr>
          <p:cNvPr id="3" name="Content Placeholder 2"/>
          <p:cNvSpPr>
            <a:spLocks noGrp="1"/>
          </p:cNvSpPr>
          <p:nvPr>
            <p:ph sz="half" idx="1"/>
          </p:nvPr>
        </p:nvSpPr>
        <p:spPr>
          <a:xfrm>
            <a:off x="330202" y="1584995"/>
            <a:ext cx="5344206" cy="3943350"/>
          </a:xfrm>
        </p:spPr>
        <p:txBody>
          <a:bodyPr/>
          <a:lstStyle/>
          <a:p>
            <a:r>
              <a:rPr lang="en-US" dirty="0" smtClean="0"/>
              <a:t>Site-specific restorative components </a:t>
            </a:r>
          </a:p>
          <a:p>
            <a:r>
              <a:rPr lang="en-US" dirty="0" smtClean="0"/>
              <a:t>New unique interface design with one-position-only placement </a:t>
            </a:r>
            <a:br>
              <a:rPr lang="en-US" dirty="0" smtClean="0"/>
            </a:br>
            <a:r>
              <a:rPr lang="en-US" dirty="0" smtClean="0"/>
              <a:t>for Atlantis patient-specific abutments</a:t>
            </a:r>
          </a:p>
          <a:p>
            <a:r>
              <a:rPr lang="en-US" dirty="0" smtClean="0"/>
              <a:t>Self-guiding impression components</a:t>
            </a:r>
          </a:p>
          <a:p>
            <a:r>
              <a:rPr lang="en-US" dirty="0" smtClean="0"/>
              <a:t>One system – One torque</a:t>
            </a:r>
            <a:endParaRPr lang="sv-SE" dirty="0" smtClean="0"/>
          </a:p>
          <a:p>
            <a:endParaRPr lang="sv-SE" dirty="0"/>
          </a:p>
        </p:txBody>
      </p:sp>
      <p:pic>
        <p:nvPicPr>
          <p:cNvPr id="9" name="Picture 5" descr="\\se-tec-c040.astratech.net\Users$\senlu4\My Documents\Stella\Launch project\Train the Trainer\Product related PNG Images\1220629-Site_secific restorative options-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4101" y="555626"/>
            <a:ext cx="3272479" cy="32724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tec-c040.astratech.net\Users$\senlu4\My Documents\Stella\Launch project\BILDER\Procedur\1208506-Cement_001-D.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702"/>
          <a:stretch/>
        </p:blipFill>
        <p:spPr bwMode="auto">
          <a:xfrm>
            <a:off x="9802026" y="3251683"/>
            <a:ext cx="1931103" cy="2350742"/>
          </a:xfrm>
          <a:prstGeom prst="rect">
            <a:avLst/>
          </a:prstGeom>
          <a:noFill/>
          <a:ln w="12700">
            <a:solidFill>
              <a:schemeClr val="accent6"/>
            </a:solidFill>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91026" y="3800001"/>
            <a:ext cx="2654075" cy="16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0431" y="1333006"/>
            <a:ext cx="1345663" cy="134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39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022182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sv-SE" smtClean="0"/>
              <a:t>One interface </a:t>
            </a:r>
            <a:br>
              <a:rPr lang="sv-SE" smtClean="0"/>
            </a:br>
            <a:r>
              <a:rPr lang="sv-SE" smtClean="0"/>
              <a:t>- three indexing solutions</a:t>
            </a:r>
            <a:endParaRPr lang="sv-SE" dirty="0"/>
          </a:p>
        </p:txBody>
      </p:sp>
      <p:sp>
        <p:nvSpPr>
          <p:cNvPr id="4" name="TextBox 3"/>
          <p:cNvSpPr txBox="1"/>
          <p:nvPr/>
        </p:nvSpPr>
        <p:spPr>
          <a:xfrm>
            <a:off x="7060817" y="1849362"/>
            <a:ext cx="2592288" cy="307777"/>
          </a:xfrm>
          <a:prstGeom prst="rect">
            <a:avLst/>
          </a:prstGeom>
          <a:noFill/>
        </p:spPr>
        <p:txBody>
          <a:bodyPr wrap="square" rtlCol="0">
            <a:spAutoFit/>
          </a:bodyPr>
          <a:lstStyle/>
          <a:p>
            <a:r>
              <a:rPr lang="en-US" sz="1400" b="1" dirty="0" smtClean="0">
                <a:solidFill>
                  <a:schemeClr val="tx2"/>
                </a:solidFill>
                <a:latin typeface="+mn-lt"/>
              </a:rPr>
              <a:t>One-position-only</a:t>
            </a:r>
          </a:p>
        </p:txBody>
      </p:sp>
      <p:pic>
        <p:nvPicPr>
          <p:cNvPr id="7170" name="Picture 2" descr="N:\Workgroup\2Bimage\Projekt\Astra Tech\1001 Stella\Manualer Stella\Images Cement\PNG Images with asset no\1211805-Implant abutment interface_top-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856" y="1469665"/>
            <a:ext cx="4104456" cy="4104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5080" y="642392"/>
            <a:ext cx="881622" cy="1134962"/>
          </a:xfrm>
          <a:prstGeom prst="rect">
            <a:avLst/>
          </a:prstGeom>
        </p:spPr>
      </p:pic>
      <p:sp>
        <p:nvSpPr>
          <p:cNvPr id="10" name="TextBox 9"/>
          <p:cNvSpPr txBox="1"/>
          <p:nvPr/>
        </p:nvSpPr>
        <p:spPr>
          <a:xfrm>
            <a:off x="7276841" y="3646983"/>
            <a:ext cx="2592288" cy="307777"/>
          </a:xfrm>
          <a:prstGeom prst="rect">
            <a:avLst/>
          </a:prstGeom>
          <a:noFill/>
        </p:spPr>
        <p:txBody>
          <a:bodyPr wrap="square" rtlCol="0">
            <a:spAutoFit/>
          </a:bodyPr>
          <a:lstStyle/>
          <a:p>
            <a:r>
              <a:rPr lang="en-US" sz="1400" b="1" dirty="0" smtClean="0">
                <a:solidFill>
                  <a:schemeClr val="tx2"/>
                </a:solidFill>
                <a:latin typeface="+mn-lt"/>
              </a:rPr>
              <a:t>Six position</a:t>
            </a:r>
          </a:p>
        </p:txBody>
      </p:sp>
      <p:sp>
        <p:nvSpPr>
          <p:cNvPr id="11" name="TextBox 10"/>
          <p:cNvSpPr txBox="1"/>
          <p:nvPr/>
        </p:nvSpPr>
        <p:spPr>
          <a:xfrm>
            <a:off x="7315567" y="5320006"/>
            <a:ext cx="2592288" cy="307777"/>
          </a:xfrm>
          <a:prstGeom prst="rect">
            <a:avLst/>
          </a:prstGeom>
          <a:noFill/>
        </p:spPr>
        <p:txBody>
          <a:bodyPr wrap="square" rtlCol="0">
            <a:spAutoFit/>
          </a:bodyPr>
          <a:lstStyle/>
          <a:p>
            <a:r>
              <a:rPr lang="en-US" sz="1400" b="1" dirty="0" smtClean="0">
                <a:solidFill>
                  <a:schemeClr val="tx2"/>
                </a:solidFill>
                <a:latin typeface="+mn-lt"/>
              </a:rPr>
              <a:t>Index free</a:t>
            </a:r>
          </a:p>
        </p:txBody>
      </p:sp>
      <p:pic>
        <p:nvPicPr>
          <p:cNvPr id="2050" name="Picture 2" descr="N:\Workgroup\2Bimage\Projekt\Astra Tech\1001 Stella\Manualer Stella\Symbols\1217208-Symbol Six position, indexed abutments-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7111" y="2461467"/>
            <a:ext cx="1374600" cy="120570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Workgroup\2Bimage\Projekt\Astra Tech\1001 Stella\Manualer Stella\Symbols\1211874-Symbol Non_indexed abutments-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15261" y="4146660"/>
            <a:ext cx="1121261" cy="11353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N:\Workgroup\2Bimage\Projekt\Astra Tech\1001 Stella\Manualer Stella\Symbols\1217217-Symbol Atlantis Abutment central-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08978" y="357188"/>
            <a:ext cx="6635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N:\Workgroup\2Bimage\Projekt\Astra Tech\1001 Stella\Manualer Stella\Symbols\1217194-Symbol_TiDesign EV-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227333" y="2374900"/>
            <a:ext cx="785812" cy="140335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Workgroup\2Bimage\Projekt\Astra Tech\1001 Stella\Manualer Stella\Symbols\1219998-Symbol Uni Abutment EV-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380179" y="4302720"/>
            <a:ext cx="488950" cy="109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14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e-tec-c040.astratech.net\Users$\senlu4\My Documents\Stella\Launch project\Train the Trainer\Teeth positions_light.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04716" y="701013"/>
            <a:ext cx="6012958" cy="33843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p:txBody>
          <a:bodyPr/>
          <a:lstStyle/>
          <a:p>
            <a:r>
              <a:rPr lang="en-US" smtClean="0"/>
              <a:t>The design philosophy</a:t>
            </a:r>
            <a:endParaRPr lang="en-US" dirty="0"/>
          </a:p>
        </p:txBody>
      </p:sp>
      <p:sp>
        <p:nvSpPr>
          <p:cNvPr id="3" name="Content Placeholder 2"/>
          <p:cNvSpPr>
            <a:spLocks noGrp="1"/>
          </p:cNvSpPr>
          <p:nvPr>
            <p:ph sz="half" idx="1"/>
          </p:nvPr>
        </p:nvSpPr>
        <p:spPr>
          <a:xfrm>
            <a:off x="330201" y="1584995"/>
            <a:ext cx="5674515" cy="3943350"/>
          </a:xfrm>
        </p:spPr>
        <p:txBody>
          <a:bodyPr/>
          <a:lstStyle/>
          <a:p>
            <a:r>
              <a:rPr lang="en-US" dirty="0" smtClean="0"/>
              <a:t>A site-specific, crown-down approach</a:t>
            </a:r>
            <a:endParaRPr lang="sv-SE" dirty="0" smtClean="0"/>
          </a:p>
          <a:p>
            <a:pPr lvl="1"/>
            <a:r>
              <a:rPr lang="sv-SE" dirty="0" smtClean="0"/>
              <a:t>based upon the natural dentition</a:t>
            </a:r>
          </a:p>
          <a:p>
            <a:pPr lvl="1"/>
            <a:r>
              <a:rPr lang="sv-SE" dirty="0" smtClean="0"/>
              <a:t>a</a:t>
            </a:r>
            <a:r>
              <a:rPr lang="en-US" dirty="0" smtClean="0"/>
              <a:t>n individual assortment of components for each site</a:t>
            </a:r>
          </a:p>
          <a:p>
            <a:r>
              <a:rPr lang="en-US" dirty="0" smtClean="0"/>
              <a:t>Clinical relevance</a:t>
            </a:r>
          </a:p>
          <a:p>
            <a:r>
              <a:rPr lang="en-US" dirty="0" smtClean="0"/>
              <a:t>Designed for the different sites</a:t>
            </a:r>
          </a:p>
        </p:txBody>
      </p:sp>
      <p:pic>
        <p:nvPicPr>
          <p:cNvPr id="6"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04284" y="3994861"/>
            <a:ext cx="3054981" cy="47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53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e-tec-c040.astratech.net\Users$\senlu4\My Documents\Stella\Launch project\Train the Trainer\Product related PNG Images\1220631-Crown_down implant pillar-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38203" y="884257"/>
            <a:ext cx="3837293" cy="51163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73420" y="5089466"/>
            <a:ext cx="1897646" cy="954107"/>
          </a:xfrm>
          <a:prstGeom prst="rect">
            <a:avLst/>
          </a:prstGeom>
          <a:noFill/>
        </p:spPr>
        <p:txBody>
          <a:bodyPr wrap="square" rtlCol="0">
            <a:spAutoFit/>
          </a:bodyPr>
          <a:lstStyle/>
          <a:p>
            <a:r>
              <a:rPr lang="en-US" sz="1400" dirty="0" smtClean="0">
                <a:solidFill>
                  <a:schemeClr val="tx2"/>
                </a:solidFill>
              </a:rPr>
              <a:t>Versatile implant </a:t>
            </a:r>
            <a:r>
              <a:rPr lang="en-US" sz="1400" dirty="0">
                <a:solidFill>
                  <a:schemeClr val="tx2"/>
                </a:solidFill>
              </a:rPr>
              <a:t>designs meeting the anatomical demands</a:t>
            </a:r>
          </a:p>
          <a:p>
            <a:endParaRPr lang="sv-SE" sz="1400" dirty="0" smtClean="0">
              <a:solidFill>
                <a:schemeClr val="tx2"/>
              </a:solidFill>
            </a:endParaRPr>
          </a:p>
        </p:txBody>
      </p:sp>
      <p:sp>
        <p:nvSpPr>
          <p:cNvPr id="4" name="TextBox 3"/>
          <p:cNvSpPr txBox="1"/>
          <p:nvPr/>
        </p:nvSpPr>
        <p:spPr>
          <a:xfrm>
            <a:off x="10114205" y="4027996"/>
            <a:ext cx="1847073" cy="1169551"/>
          </a:xfrm>
          <a:prstGeom prst="rect">
            <a:avLst/>
          </a:prstGeom>
          <a:noFill/>
        </p:spPr>
        <p:txBody>
          <a:bodyPr wrap="square" rtlCol="0">
            <a:spAutoFit/>
          </a:bodyPr>
          <a:lstStyle/>
          <a:p>
            <a:r>
              <a:rPr lang="sv-SE" sz="1400" dirty="0" smtClean="0">
                <a:solidFill>
                  <a:schemeClr val="tx2"/>
                </a:solidFill>
              </a:rPr>
              <a:t>Site-specific</a:t>
            </a:r>
            <a:r>
              <a:rPr lang="sv-SE" sz="1400" dirty="0">
                <a:solidFill>
                  <a:schemeClr val="tx2"/>
                </a:solidFill>
              </a:rPr>
              <a:t> </a:t>
            </a:r>
            <a:r>
              <a:rPr lang="sv-SE" sz="1400" dirty="0" smtClean="0">
                <a:solidFill>
                  <a:schemeClr val="tx2"/>
                </a:solidFill>
              </a:rPr>
              <a:t>restorative components </a:t>
            </a:r>
            <a:r>
              <a:rPr lang="sv-SE" sz="1400" dirty="0">
                <a:solidFill>
                  <a:schemeClr val="tx2"/>
                </a:solidFill>
              </a:rPr>
              <a:t>including </a:t>
            </a:r>
            <a:r>
              <a:rPr lang="sv-SE" sz="1400" dirty="0" smtClean="0">
                <a:solidFill>
                  <a:schemeClr val="tx2"/>
                </a:solidFill>
              </a:rPr>
              <a:t>round and </a:t>
            </a:r>
            <a:r>
              <a:rPr lang="sv-SE" sz="1400" dirty="0">
                <a:solidFill>
                  <a:schemeClr val="tx2"/>
                </a:solidFill>
              </a:rPr>
              <a:t>triangular options.</a:t>
            </a:r>
            <a:endParaRPr lang="sv-SE" sz="1400" dirty="0" smtClean="0">
              <a:solidFill>
                <a:schemeClr val="tx2"/>
              </a:solidFill>
            </a:endParaRPr>
          </a:p>
        </p:txBody>
      </p:sp>
      <p:sp>
        <p:nvSpPr>
          <p:cNvPr id="15" name="TextBox 14"/>
          <p:cNvSpPr txBox="1"/>
          <p:nvPr/>
        </p:nvSpPr>
        <p:spPr>
          <a:xfrm>
            <a:off x="1573420" y="2561158"/>
            <a:ext cx="2200129" cy="738664"/>
          </a:xfrm>
          <a:prstGeom prst="rect">
            <a:avLst/>
          </a:prstGeom>
          <a:noFill/>
        </p:spPr>
        <p:txBody>
          <a:bodyPr wrap="square" rtlCol="0">
            <a:spAutoFit/>
          </a:bodyPr>
          <a:lstStyle/>
          <a:p>
            <a:r>
              <a:rPr lang="en-US" sz="1400" dirty="0" smtClean="0">
                <a:solidFill>
                  <a:schemeClr val="tx2"/>
                </a:solidFill>
              </a:rPr>
              <a:t>The one-position-only placement is supporting the crown-down planning</a:t>
            </a:r>
            <a:endParaRPr lang="sv-SE" sz="1400" dirty="0" smtClean="0">
              <a:solidFill>
                <a:schemeClr val="tx2"/>
              </a:solidFill>
            </a:endParaRPr>
          </a:p>
        </p:txBody>
      </p:sp>
      <p:sp>
        <p:nvSpPr>
          <p:cNvPr id="16" name="TextBox 15"/>
          <p:cNvSpPr txBox="1"/>
          <p:nvPr/>
        </p:nvSpPr>
        <p:spPr>
          <a:xfrm>
            <a:off x="10112413" y="1924806"/>
            <a:ext cx="1848865" cy="738664"/>
          </a:xfrm>
          <a:prstGeom prst="rect">
            <a:avLst/>
          </a:prstGeom>
          <a:noFill/>
        </p:spPr>
        <p:txBody>
          <a:bodyPr wrap="square" rtlCol="0">
            <a:spAutoFit/>
          </a:bodyPr>
          <a:lstStyle/>
          <a:p>
            <a:r>
              <a:rPr lang="sv-SE" sz="1400" dirty="0">
                <a:solidFill>
                  <a:schemeClr val="tx2"/>
                </a:solidFill>
              </a:rPr>
              <a:t>Options for capturing </a:t>
            </a:r>
            <a:r>
              <a:rPr lang="sv-SE" sz="1400" dirty="0" smtClean="0">
                <a:solidFill>
                  <a:schemeClr val="tx2"/>
                </a:solidFill>
              </a:rPr>
              <a:t>the sculptured </a:t>
            </a:r>
            <a:r>
              <a:rPr lang="sv-SE" sz="1400" dirty="0">
                <a:solidFill>
                  <a:schemeClr val="tx2"/>
                </a:solidFill>
              </a:rPr>
              <a:t>soft tissue.</a:t>
            </a:r>
            <a:endParaRPr lang="sv-SE" sz="1400" dirty="0" smtClean="0">
              <a:solidFill>
                <a:schemeClr val="tx2"/>
              </a:solidFill>
            </a:endParaRPr>
          </a:p>
        </p:txBody>
      </p:sp>
      <p:sp>
        <p:nvSpPr>
          <p:cNvPr id="2" name="Title 1"/>
          <p:cNvSpPr>
            <a:spLocks noGrp="1"/>
          </p:cNvSpPr>
          <p:nvPr>
            <p:ph type="title"/>
          </p:nvPr>
        </p:nvSpPr>
        <p:spPr/>
        <p:txBody>
          <a:bodyPr/>
          <a:lstStyle/>
          <a:p>
            <a:r>
              <a:rPr lang="en-US" dirty="0" smtClean="0"/>
              <a:t>A site-specific, crown-down approach</a:t>
            </a:r>
            <a:endParaRPr lang="sv-SE" dirty="0"/>
          </a:p>
        </p:txBody>
      </p:sp>
      <p:pic>
        <p:nvPicPr>
          <p:cNvPr id="4098" name="Picture 2" descr="N:\Workgroup\2Bimage\Projekt\Astra Tech\1001 Stella\Manualer Stella\Symbols\1217446-Symbol Implant Pick_up Design EV-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67785" y="1130321"/>
            <a:ext cx="327038" cy="197631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N:\Workgroup\2Bimage\Projekt\Astra Tech\1001 Stella\Manualer Stella\Symbols\1216906-Symbol Triangular-D.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8118" y="4355961"/>
            <a:ext cx="598488" cy="5445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Workgroup\2Bimage\Projekt\Astra Tech\1001 Stella\Manualer Stella\Symbols\1216905-Symbol Round-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347304" y="4411652"/>
            <a:ext cx="515938" cy="51593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N:\Workgroup\2Bimage\Projekt\Astra Tech\1001 Stella\Manualer Stella\Symbols\1217194-Symbol_TiDesign EV-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910119" y="3587730"/>
            <a:ext cx="633922" cy="11320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Workgroup\2Bimage\Projekt\Astra Tech\1001 Stella\Manualer Stella\Symbols\1216913-Symbol Healing Abutment EV-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53513" y="4890975"/>
            <a:ext cx="586538" cy="904139"/>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N:\Workgroup\2Bimage\Projekt\Astra Tech\1001 Stella\Manualer Stella\Symbols\1217216-Symbol Atlantis Abutment molar-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12059" y="3703567"/>
            <a:ext cx="729188" cy="92465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N:\Workgroup\2Bimage\Projekt\Astra Tech\1001 Stella\Manualer Stella\Symbols\1216915-Symbol Healing Abutment EV_02-D.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705317" y="4818967"/>
            <a:ext cx="482806" cy="980978"/>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N:\Workgroup\2Bimage\Projekt\Astra Tech\1001 Stella\Manualer Stella\Symbols\1216914-Symbol Pick_up Transfer-D.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98191" y="1126709"/>
            <a:ext cx="340873" cy="192377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Workgroup\2Bimage\Projekt\Astra Tech\1001 Stella\Manualer Stella\Symbols\1211446-Symbol Conical implant-D.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380743" y="3909896"/>
            <a:ext cx="393706" cy="1035656"/>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N:\Workgroup\2Bimage\Projekt\Astra Tech\1001 Stella\Manualer Stella\Symbols\1211851-Symbol Conical implant_Extended-D.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674102" y="3909896"/>
            <a:ext cx="499101" cy="104088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N:\Workgroup\2Bimage\Projekt\Astra Tech\1001 Stella\Manualer Stella\Symbols\1211852-Symbol Profile Conical implant_Extended-GPM.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951385" y="3879594"/>
            <a:ext cx="459301" cy="10762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661959" y="1533526"/>
            <a:ext cx="607882" cy="782561"/>
          </a:xfrm>
          <a:prstGeom prst="rect">
            <a:avLst/>
          </a:prstGeom>
        </p:spPr>
      </p:pic>
      <p:pic>
        <p:nvPicPr>
          <p:cNvPr id="10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77595" y="1511579"/>
            <a:ext cx="1058771" cy="105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08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Color-coding </a:t>
            </a:r>
            <a:br>
              <a:rPr lang="sv-SE" dirty="0" smtClean="0"/>
            </a:br>
            <a:r>
              <a:rPr lang="sv-SE" dirty="0" smtClean="0"/>
              <a:t>- restorative and lab components</a:t>
            </a:r>
            <a:br>
              <a:rPr lang="sv-SE" dirty="0" smtClean="0"/>
            </a:br>
            <a:endParaRPr lang="en-US" dirty="0"/>
          </a:p>
        </p:txBody>
      </p:sp>
      <p:pic>
        <p:nvPicPr>
          <p:cNvPr id="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628546" y="384773"/>
            <a:ext cx="3054981" cy="47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925341" y="2640552"/>
            <a:ext cx="2592288" cy="307777"/>
          </a:xfrm>
          <a:prstGeom prst="rect">
            <a:avLst/>
          </a:prstGeom>
          <a:noFill/>
        </p:spPr>
        <p:txBody>
          <a:bodyPr wrap="square" rtlCol="0">
            <a:spAutoFit/>
          </a:bodyPr>
          <a:lstStyle/>
          <a:p>
            <a:pPr algn="ctr"/>
            <a:r>
              <a:rPr lang="en-US" sz="1400" b="1" dirty="0" smtClean="0">
                <a:solidFill>
                  <a:schemeClr val="tx2"/>
                </a:solidFill>
                <a:latin typeface="+mn-lt"/>
              </a:rPr>
              <a:t>Abutment screws</a:t>
            </a:r>
          </a:p>
        </p:txBody>
      </p:sp>
      <p:sp>
        <p:nvSpPr>
          <p:cNvPr id="13" name="TextBox 12"/>
          <p:cNvSpPr txBox="1"/>
          <p:nvPr/>
        </p:nvSpPr>
        <p:spPr>
          <a:xfrm>
            <a:off x="716642" y="5641503"/>
            <a:ext cx="2592288" cy="307777"/>
          </a:xfrm>
          <a:prstGeom prst="rect">
            <a:avLst/>
          </a:prstGeom>
          <a:noFill/>
        </p:spPr>
        <p:txBody>
          <a:bodyPr wrap="square" rtlCol="0">
            <a:spAutoFit/>
          </a:bodyPr>
          <a:lstStyle/>
          <a:p>
            <a:pPr algn="ctr"/>
            <a:r>
              <a:rPr lang="en-US" sz="1400" b="1" dirty="0" smtClean="0">
                <a:solidFill>
                  <a:schemeClr val="tx2"/>
                </a:solidFill>
                <a:latin typeface="+mn-lt"/>
              </a:rPr>
              <a:t>Healing components</a:t>
            </a:r>
          </a:p>
        </p:txBody>
      </p:sp>
      <p:sp>
        <p:nvSpPr>
          <p:cNvPr id="14" name="TextBox 13"/>
          <p:cNvSpPr txBox="1"/>
          <p:nvPr/>
        </p:nvSpPr>
        <p:spPr>
          <a:xfrm>
            <a:off x="9015067" y="5088824"/>
            <a:ext cx="2592288" cy="307777"/>
          </a:xfrm>
          <a:prstGeom prst="rect">
            <a:avLst/>
          </a:prstGeom>
          <a:noFill/>
        </p:spPr>
        <p:txBody>
          <a:bodyPr wrap="square" rtlCol="0">
            <a:spAutoFit/>
          </a:bodyPr>
          <a:lstStyle/>
          <a:p>
            <a:pPr algn="ctr"/>
            <a:r>
              <a:rPr lang="en-US" sz="1400" b="1" dirty="0" smtClean="0">
                <a:solidFill>
                  <a:schemeClr val="tx2"/>
                </a:solidFill>
                <a:latin typeface="+mn-lt"/>
              </a:rPr>
              <a:t>Lab components</a:t>
            </a:r>
          </a:p>
        </p:txBody>
      </p:sp>
      <p:sp>
        <p:nvSpPr>
          <p:cNvPr id="15" name="TextBox 14"/>
          <p:cNvSpPr txBox="1"/>
          <p:nvPr/>
        </p:nvSpPr>
        <p:spPr>
          <a:xfrm>
            <a:off x="4249949" y="3320982"/>
            <a:ext cx="4378597" cy="307777"/>
          </a:xfrm>
          <a:prstGeom prst="rect">
            <a:avLst/>
          </a:prstGeom>
          <a:noFill/>
        </p:spPr>
        <p:txBody>
          <a:bodyPr wrap="square" rtlCol="0">
            <a:spAutoFit/>
          </a:bodyPr>
          <a:lstStyle/>
          <a:p>
            <a:pPr algn="ctr"/>
            <a:r>
              <a:rPr lang="en-US" sz="1400" b="1" dirty="0" smtClean="0">
                <a:solidFill>
                  <a:schemeClr val="tx2"/>
                </a:solidFill>
                <a:latin typeface="+mn-lt"/>
              </a:rPr>
              <a:t>Implant Pick-up components</a:t>
            </a:r>
          </a:p>
        </p:txBody>
      </p:sp>
      <p:grpSp>
        <p:nvGrpSpPr>
          <p:cNvPr id="16" name="Group 15"/>
          <p:cNvGrpSpPr/>
          <p:nvPr/>
        </p:nvGrpSpPr>
        <p:grpSpPr>
          <a:xfrm>
            <a:off x="4133842" y="1684543"/>
            <a:ext cx="4548770" cy="1555263"/>
            <a:chOff x="5523654" y="2458524"/>
            <a:chExt cx="5097366" cy="1672059"/>
          </a:xfrm>
        </p:grpSpPr>
        <p:pic>
          <p:nvPicPr>
            <p:cNvPr id="17" name="Picture 2" descr="N:\Workgroup\2Bimage\Projekt\Astra Tech\1001 Stella\Manualer Stella\Product Images\PNG images with asset no\1207811-REF 25524-D.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18305" y="2492583"/>
              <a:ext cx="237615" cy="15858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N:\Workgroup\2Bimage\Projekt\Astra Tech\1001 Stella\Manualer Stella\Product Images\PNG images with asset no\1207812-REF 25525-D.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36953" y="2511019"/>
              <a:ext cx="271625" cy="16020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Workgroup\2Bimage\Projekt\Astra Tech\1001 Stella\Manualer Stella\Product Images\PNG images with asset no\1207813-REF 25526-D.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354980" y="2462606"/>
              <a:ext cx="308129" cy="16100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N:\Workgroup\2Bimage\Projekt\Astra Tech\1001 Stella\Manualer Stella\Product Images\PNG images with asset no\1207814-REF 25527-D.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273666" y="2506900"/>
              <a:ext cx="347354" cy="16100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N:\Workgroup\2Bimage\Projekt\Astra Tech\1001 Stella\Manualer Stella\Product Images\PNG images with asset no\1207815-REF 25515-D.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659292" y="2484478"/>
              <a:ext cx="302915" cy="16020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N:\Workgroup\2Bimage\Projekt\Astra Tech\1001 Stella\Manualer Stella\Product Images\PNG images with asset no\1207816-REF 25516-D.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01789" y="2731357"/>
              <a:ext cx="297700" cy="12799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N:\Workgroup\2Bimage\Projekt\Astra Tech\1001 Stella\Manualer Stella\Product Images\PNG images with asset no\1207817-REF 25517-D.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876659" y="2517742"/>
              <a:ext cx="305636" cy="1612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N:\Workgroup\2Bimage\Projekt\Astra Tech\1001 Stella\Manualer Stella\Product Images\PNG images with asset no\1207818-REF 25518-D.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491079" y="2766898"/>
              <a:ext cx="300422" cy="12961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N:\Workgroup\2Bimage\Projekt\Astra Tech\1001 Stella\Manualer Stella\Product Images\PNG images with asset no\1207819-REF 25519-D.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992261" y="2458524"/>
              <a:ext cx="308129" cy="16074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N:\Workgroup\2Bimage\Projekt\Astra Tech\1001 Stella\Manualer Stella\Product Images\PNG images with asset no\1211727-REF 25520-D.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637059" y="2701858"/>
              <a:ext cx="300420" cy="129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3" descr="N:\Workgroup\2Bimage\Projekt\Astra Tech\1001 Stella\Manualer Stella\Product Images\PNG images with asset no\1211729-REF 25522-D.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849090" y="2684674"/>
              <a:ext cx="352568" cy="12936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N:\Workgroup\2Bimage\Projekt\Astra Tech\1001 Stella\Manualer Stella\Product Images\25513.tif"/>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523654" y="2628299"/>
              <a:ext cx="260221" cy="14446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N:\Workgroup\2Bimage\Projekt\Astra Tech\1001 Stella\Manualer Stella\Product Images\25523.tif"/>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879976" y="2624569"/>
              <a:ext cx="224660" cy="14523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4448538" y="3981593"/>
            <a:ext cx="3982302" cy="1231342"/>
            <a:chOff x="7719558" y="2033923"/>
            <a:chExt cx="4916607" cy="1483552"/>
          </a:xfrm>
        </p:grpSpPr>
        <p:pic>
          <p:nvPicPr>
            <p:cNvPr id="31" name="Picture 8" descr="N:\Workgroup\2Bimage\Projekt\Astra Tech\1001 Stella\Manualer Stella\Product Images\PNG images with asset no\1216207-REF 25542-D.pn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flipH="1">
              <a:off x="12192720" y="2078290"/>
              <a:ext cx="443445" cy="143918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9" descr="N:\Workgroup\2Bimage\Projekt\Astra Tech\1001 Stella\Manualer Stella\Product Images\PNG images with asset no\1216198-REF 25534-D.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flipH="1">
              <a:off x="7719558" y="2204864"/>
              <a:ext cx="327414" cy="12970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N:\Workgroup\2Bimage\Projekt\Astra Tech\1001 Stella\Manualer Stella\Product Images\PNG images with asset no\1216200-REF 25535-D.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flipH="1">
              <a:off x="8327057" y="2282549"/>
              <a:ext cx="337466" cy="12042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N:\Workgroup\2Bimage\Projekt\Astra Tech\1001 Stella\Manualer Stella\Product Images\PNG images with asset no\1216201-REF 25536-D.png"/>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flipH="1">
              <a:off x="8759105" y="2090696"/>
              <a:ext cx="330860" cy="13961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N:\Workgroup\2Bimage\Projekt\Astra Tech\1001 Stella\Manualer Stella\Product Images\PNG images with asset no\1216202-REF 25537-D.pn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flipH="1">
              <a:off x="9344183" y="2242434"/>
              <a:ext cx="377100" cy="12341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N:\Workgroup\2Bimage\Projekt\Astra Tech\1001 Stella\Manualer Stella\Product Images\PNG images with asset no\1216203-REF 25538-D.png"/>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flipH="1">
              <a:off x="9767217" y="2033923"/>
              <a:ext cx="380547" cy="14426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N:\Workgroup\2Bimage\Projekt\Astra Tech\1001 Stella\Manualer Stella\Product Images\PNG images with asset no\1216204-REF 25539-D.pn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flipH="1">
              <a:off x="10422385" y="2149763"/>
              <a:ext cx="410129" cy="12306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descr="N:\Workgroup\2Bimage\Projekt\Astra Tech\1001 Stella\Manualer Stella\Product Images\PNG images with asset no\1216205-REF 25540-D.png"/>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flipH="1">
              <a:off x="11018950" y="2050390"/>
              <a:ext cx="417022" cy="142942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N:\Workgroup\2Bimage\Projekt\Astra Tech\1001 Stella\Manualer Stella\Product Images\PNG images with asset no\1216206-REF 25541-D.png"/>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flipH="1">
              <a:off x="11698878" y="2266697"/>
              <a:ext cx="430233" cy="125077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N:\Workgroup\2Bimage\Projekt\Astra Tech\1001 Stella\Manualer Stella\Product Images\PNG images with asset no\1212031-REF 25796-D.pn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1451497" y="2350767"/>
            <a:ext cx="285247" cy="69844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Workgroup\2Bimage\Projekt\Astra Tech\1001 Stella\Manualer Stella\Product Images\PNG images with asset no\1212032-REF 25797-D.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541227" y="3150962"/>
            <a:ext cx="364584" cy="7214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Workgroup\2Bimage\Projekt\Astra Tech\1001 Stella\Manualer Stella\Product Images\PNG images with asset no\1212034-REF 25798-D.pn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147834" y="3919401"/>
            <a:ext cx="425348" cy="7393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N:\Workgroup\2Bimage\Projekt\Astra Tech\1001 Stella\Manualer Stella\Product Images\PNG images with asset no\1212035-REF 25799-D.pn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390554" y="4765816"/>
            <a:ext cx="443691" cy="7570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Workgroup\2Bimage\Projekt\Astra Tech\1001 Stella\Manualer Stella\Product Images\PNG images with asset no\1216250-REF 25795-D.pn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104153" y="1632530"/>
            <a:ext cx="248330" cy="65020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N:\Workgroup\2Bimage\Projekt\Astra Tech\1001 Stella\Manualer Stella\Product Images\PNG images with asset no\Copy of 1206946-REF_25295-D.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701400" y="4838359"/>
            <a:ext cx="333221" cy="6488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Workgroup\2Bimage\Projekt\Astra Tech\1001 Stella\Manualer Stella\Product Images\PNG images with asset no\Copy of 1206930-REF_25576-D.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073782" y="1700745"/>
            <a:ext cx="285362" cy="54515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N:\Workgroup\2Bimage\Projekt\Astra Tech\1001 Stella\Manualer Stella\Product Images\PNG images with asset no\Copy of 1206934-REF 25286-D.pn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14450" y="2423041"/>
            <a:ext cx="311961" cy="6368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Workgroup\2Bimage\Projekt\Astra Tech\1001 Stella\Manualer Stella\Product Images\PNG images with asset no\Copy of 1206942-REF 25292-D.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3306133" y="4063458"/>
            <a:ext cx="304107" cy="64281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N:\Workgroup\2Bimage\Projekt\Astra Tech\1001 Stella\Manualer Stella\Product Images\PNG images with asset no\1207187-REF_25297-D.png"/>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839319" y="1734397"/>
            <a:ext cx="232508" cy="5227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Workgroup\2Bimage\Projekt\Astra Tech\1001 Stella\Manualer Stella\Product Images\PNG images with asset no\1207188-REF_25298-D.png"/>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548105" y="1770281"/>
            <a:ext cx="237782" cy="47669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N:\Workgroup\2Bimage\Projekt\Astra Tech\1001 Stella\Manualer Stella\Product Images\PNG images with asset no\1207189-REF 25299-D.pn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156243" y="2446454"/>
            <a:ext cx="258877" cy="5864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Workgroup\2Bimage\Projekt\Astra Tech\1001 Stella\Manualer Stella\Product Images\PNG images with asset no\1207190-REF 25300-D.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849209" y="2503275"/>
            <a:ext cx="253603" cy="532909"/>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N:\Workgroup\2Bimage\Projekt\Astra Tech\1001 Stella\Manualer Stella\Product Images\PNG images with asset no\1207191-REF 25301-D.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504139" y="2476585"/>
            <a:ext cx="309093" cy="53799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Workgroup\2Bimage\Projekt\Astra Tech\1001 Stella\Manualer Stella\Product Images\PNG images with asset no\1207192-REF 25302-D.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1220856" y="3238168"/>
            <a:ext cx="324915" cy="606826"/>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N:\Workgroup\2Bimage\Projekt\Astra Tech\1001 Stella\Manualer Stella\Product Images\PNG images with asset no\1207193-REF 25303-D.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548606" y="3295780"/>
            <a:ext cx="303820" cy="5455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Workgroup\2Bimage\Projekt\Astra Tech\1001 Stella\Manualer Stella\Product Images\PNG images with asset no\1207194-REF 25304-D.png"/>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906511" y="3294873"/>
            <a:ext cx="382927" cy="55570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N:\Workgroup\2Bimage\Projekt\Astra Tech\1001 Stella\Manualer Stella\Product Images\PNG images with asset no\1207195-REF 25501-D.png"/>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885125" y="3294380"/>
            <a:ext cx="322163" cy="55061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Workgroup\2Bimage\Projekt\Astra Tech\1001 Stella\Manualer Stella\Product Images\PNG images with asset no\1207196-REF 25305-D.png"/>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529539" y="4090913"/>
            <a:ext cx="309094" cy="53534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N:\Workgroup\2Bimage\Projekt\Astra Tech\1001 Stella\Manualer Stella\Product Images\PNG images with asset no\1207197-REF 25306-D.png"/>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695554" y="4032759"/>
            <a:ext cx="406774" cy="6271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N:\Workgroup\2Bimage\Projekt\Astra Tech\1001 Stella\Manualer Stella\Product Images\PNG images with asset no\1207199-REF 25307-D.png"/>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1288996" y="4090302"/>
            <a:ext cx="390953" cy="543089"/>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N:\Workgroup\2Bimage\Projekt\Astra Tech\1001 Stella\Manualer Stella\Product Images\PNG images with asset no\1207200-REF 25502-D.png"/>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908804" y="4072461"/>
            <a:ext cx="327437" cy="57363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N:\Workgroup\2Bimage\Projekt\Astra Tech\1001 Stella\Manualer Stella\Product Images\PNG images with asset no\1207201-REF 25308-D.png"/>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963405" y="4839946"/>
            <a:ext cx="406775" cy="61944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N:\Workgroup\2Bimage\Projekt\Astra Tech\1001 Stella\Manualer Stella\Product Images\PNG images with asset no\1207202-REF 25309-D.png"/>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504139" y="4884995"/>
            <a:ext cx="401501" cy="56588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N:\Workgroup\2Bimage\Projekt\Astra Tech\1001 Stella\Manualer Stella\Product Images\PNG images with asset no\1207803-REF 25544-D.png"/>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9654847" y="4026937"/>
            <a:ext cx="259992" cy="1009624"/>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N:\Workgroup\2Bimage\Projekt\Astra Tech\1001 Stella\Manualer Stella\Product Images\PNG images with asset no\1207804-REF 25545-D.png"/>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0092007" y="4007516"/>
            <a:ext cx="293735" cy="102346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N:\Workgroup\2Bimage\Projekt\Astra Tech\1001 Stella\Manualer Stella\Product Images\PNG images with asset no\1207805-REF 25546-D.png"/>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0473753" y="4007516"/>
            <a:ext cx="332819" cy="1017877"/>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N:\Workgroup\2Bimage\Projekt\Astra Tech\1001 Stella\Manualer Stella\Product Images\PNG images with asset no\1207806-REF 25547-D.png"/>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10949824" y="3996617"/>
            <a:ext cx="366319" cy="101520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N:\Workgroup\2Bimage\Projekt\Astra Tech\1001 Stella\Manualer Stella\Product Images\PNG images with asset no\1207802-REF_25543-D.png"/>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9282107" y="4026937"/>
            <a:ext cx="223821" cy="100404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N:\Workgroup\2Bimage\Projekt\Astra Tech\1001 Stella\Manualer Stella\Product Images\PNG images with asset no\1206924-REF 25477-D.png"/>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9705647" y="3373869"/>
            <a:ext cx="159358" cy="62899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N:\Workgroup\2Bimage\Projekt\Astra Tech\1001 Stella\Manualer Stella\Product Images\PNG images with asset no\1206925-REF 25478-D.png"/>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10145677" y="3348545"/>
            <a:ext cx="167602" cy="652216"/>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N:\Workgroup\2Bimage\Projekt\Astra Tech\1001 Stella\Manualer Stella\Product Images\PNG images with asset no\1206926-REF 25479-D.png"/>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10558932" y="3348545"/>
            <a:ext cx="165101" cy="66290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Workgroup\2Bimage\Projekt\Astra Tech\1001 Stella\Manualer Stella\Product Images\PNG images with asset no\1206927-REF 25480-D.png"/>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11055737" y="3352929"/>
            <a:ext cx="162372" cy="654945"/>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N:\Workgroup\2Bimage\Projekt\Astra Tech\1001 Stella\Manualer Stella\Product Images\PNG images with asset no\1207810-REF_25476-D.png"/>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9316498" y="3348545"/>
            <a:ext cx="159870" cy="65767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N:\Workgroup\2Bimage\Projekt\Astra Tech\1001 Stella\Manualer Stella\Product Images\PNG images with asset no\1207660-REF_25203_-D.png"/>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9299919" y="1724193"/>
            <a:ext cx="298838" cy="848766"/>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N:\Workgroup\2Bimage\Projekt\Astra Tech\1001 Stella\Manualer Stella\Product Images\PNG images with asset no\1206920-REF 25204-D.png"/>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9674366" y="1724193"/>
            <a:ext cx="284431" cy="81542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N:\Workgroup\2Bimage\Projekt\Astra Tech\1001 Stella\Manualer Stella\Product Images\PNG images with asset no\1206921-REF 25205-D.png"/>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0087479" y="1708684"/>
            <a:ext cx="303366" cy="858233"/>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N:\Workgroup\2Bimage\Projekt\Astra Tech\1001 Stella\Manualer Stella\Product Images\PNG images with asset no\1206922-REF 25206-D.png"/>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10450001" y="1720365"/>
            <a:ext cx="298838" cy="83477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N:\Workgroup\2Bimage\Projekt\Astra Tech\1001 Stella\Manualer Stella\Product Images\PNG images with asset no\1206923-REF 25207-D.png"/>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10822893" y="1724193"/>
            <a:ext cx="312833" cy="829831"/>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4547489" y="5356951"/>
            <a:ext cx="3825151" cy="307777"/>
          </a:xfrm>
          <a:prstGeom prst="rect">
            <a:avLst/>
          </a:prstGeom>
          <a:noFill/>
        </p:spPr>
        <p:txBody>
          <a:bodyPr wrap="square" rtlCol="0">
            <a:spAutoFit/>
          </a:bodyPr>
          <a:lstStyle/>
          <a:p>
            <a:pPr algn="ctr"/>
            <a:r>
              <a:rPr lang="en-US" sz="1400" b="1" dirty="0" smtClean="0">
                <a:solidFill>
                  <a:schemeClr val="tx2"/>
                </a:solidFill>
                <a:latin typeface="+mn-lt"/>
              </a:rPr>
              <a:t>Implant Transfer components</a:t>
            </a:r>
          </a:p>
        </p:txBody>
      </p:sp>
      <p:pic>
        <p:nvPicPr>
          <p:cNvPr id="1026" name="Picture 2" descr="N:\Workgroup\2Bimage\Projekt\Astra Tech\1001 Stella\Manualer Stella\Product Images\PNG images with asset no\1206945-REF 25581-D.png"/>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2286859" y="4895715"/>
            <a:ext cx="333785" cy="5788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Workgroup\2Bimage\Projekt\Astra Tech\1001 Stella\Manualer Stella\Product Images\PNG images with asset no\1206947-REF 25296-D.png"/>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3129098" y="4754802"/>
            <a:ext cx="328136" cy="742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N:\Workgroup\2Bimage\Projekt\Astra Tech\1001 Stella\Manualer Stella\Product Images\PNG images with asset no\1206928-REF_25574-D.png"/>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1424325" y="1793046"/>
            <a:ext cx="277294" cy="4259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N:\Workgroup\2Bimage\Projekt\Astra Tech\1001 Stella\Manualer Stella\Product Images\PNG images with asset no\1206929-REF_25575-D.png"/>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1728275" y="1745737"/>
            <a:ext cx="279997" cy="486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N:\Workgroup\2Bimage\Projekt\Astra Tech\1001 Stella\Manualer Stella\Product Images\PNG images with asset no\1206931-REF_25577-D.png"/>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2399329" y="1586205"/>
            <a:ext cx="288593" cy="658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N:\Workgroup\2Bimage\Projekt\Astra Tech\1001 Stella\Manualer Stella\Product Images\PNG images with asset no\1206932-REF 25285-D.png"/>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1757168" y="2548674"/>
            <a:ext cx="282943" cy="491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N:\Workgroup\2Bimage\Projekt\Astra Tech\1001 Stella\Manualer Stella\Product Images\PNG images with asset no\1206933-REF 25578-D.png"/>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2099358" y="2510159"/>
            <a:ext cx="274346" cy="5378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N:\Workgroup\2Bimage\Projekt\Astra Tech\1001 Stella\Manualer Stella\Product Images\PNG images with asset no\1206935-REF 25287-D.png"/>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2795822" y="2354767"/>
            <a:ext cx="291539" cy="7099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N:\Workgroup\2Bimage\Projekt\Astra Tech\1001 Stella\Manualer Stella\Product Images\PNG images with asset no\1206936-REF 25288-D.png"/>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2335068" y="3320982"/>
            <a:ext cx="282943" cy="502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N:\Workgroup\2Bimage\Projekt\Astra Tech\1001 Stella\Manualer Stella\Product Images\PNG images with asset no\1206937-REF 25579-D.png"/>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2638591" y="3283728"/>
            <a:ext cx="288593" cy="5570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N:\Workgroup\2Bimage\Projekt\Astra Tech\1001 Stella\Manualer Stella\Product Images\PNG images with asset no\1206939-REF 25290-D.png"/>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3306241" y="3147643"/>
            <a:ext cx="294242" cy="73178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3" descr="N:\Workgroup\2Bimage\Projekt\Astra Tech\1001 Stella\Manualer Stella\Product Images\PNG images with asset no\1206940-REF 25291-D.png"/>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2616941" y="4170765"/>
            <a:ext cx="297188" cy="51890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N:\Workgroup\2Bimage\Projekt\Astra Tech\1001 Stella\Manualer Stella\Product Images\PNG images with asset no\1206941-REF 25580-D.png"/>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2946391" y="4110724"/>
            <a:ext cx="299891" cy="5708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5" descr="N:\Workgroup\2Bimage\Projekt\Astra Tech\1001 Stella\Manualer Stella\Product Images\PNG images with asset no\1206943-REF 25293-D.png"/>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3642012" y="3965627"/>
            <a:ext cx="305539" cy="7455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N:\Workgroup\2Bimage\Projekt\Astra Tech\1001 Stella\Manualer Stella\Product Images\PNG images with asset no\1206944-REF 25294-D.png"/>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1903326" y="4930649"/>
            <a:ext cx="322486" cy="5160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7" descr="N:\Workgroup\2Bimage\Projekt\Astra Tech\1001 Stella\Manualer Stella\Product Images\PNG images with asset no\1206938-REF 25289-D.png"/>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2978764" y="3241188"/>
            <a:ext cx="295199" cy="62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350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Color-coding </a:t>
            </a:r>
            <a:br>
              <a:rPr lang="sv-SE" smtClean="0"/>
            </a:br>
            <a:r>
              <a:rPr lang="sv-SE" smtClean="0"/>
              <a:t>- restorative and lab components</a:t>
            </a:r>
            <a:endParaRPr lang="en-US" dirty="0"/>
          </a:p>
        </p:txBody>
      </p:sp>
      <p:pic>
        <p:nvPicPr>
          <p:cNvPr id="2053" name="Picture 5" descr="N:\Workgroup\2Bimage\Projekt\Astra Tech\1001 Stella\Manualer Stella\Product Images\PNG images with asset no\1207817-REF 25517-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56404" y="2769484"/>
            <a:ext cx="445877" cy="227106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849400" y="2894559"/>
            <a:ext cx="8493200" cy="1833146"/>
            <a:chOff x="1415480" y="3269137"/>
            <a:chExt cx="8493200" cy="1833146"/>
          </a:xfrm>
        </p:grpSpPr>
        <p:pic>
          <p:nvPicPr>
            <p:cNvPr id="5" name="Picture 10" descr="N:\Dep\MD\PRODUCT MGT\Stella\BILDER\Produkter\1206925-REF 25478-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80176" y="3879610"/>
              <a:ext cx="267891" cy="104226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bwMode="auto">
            <a:xfrm>
              <a:off x="1487488" y="4343948"/>
              <a:ext cx="8136904" cy="0"/>
            </a:xfrm>
            <a:prstGeom prst="line">
              <a:avLst/>
            </a:prstGeom>
            <a:ln>
              <a:prstDash val="sysDash"/>
              <a:headEnd type="none" w="med" len="med"/>
              <a:tailEnd type="none" w="med" len="med"/>
            </a:ln>
            <a:extLst/>
          </p:spPr>
          <p:style>
            <a:lnRef idx="1">
              <a:schemeClr val="accent3"/>
            </a:lnRef>
            <a:fillRef idx="0">
              <a:schemeClr val="accent3"/>
            </a:fillRef>
            <a:effectRef idx="0">
              <a:schemeClr val="accent3"/>
            </a:effectRef>
            <a:fontRef idx="minor">
              <a:schemeClr val="tx1"/>
            </a:fontRef>
          </p:style>
        </p:cxnSp>
        <p:pic>
          <p:nvPicPr>
            <p:cNvPr id="11" name="Picture 5" descr="N:\Dep\MD\PRODUCT MGT\Stella\BILDER\SYMBOLBILDER\1211869-Symbol 4_2-D.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5480" y="3912593"/>
              <a:ext cx="835496" cy="8354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Workgroup\2Bimage\Projekt\Astra Tech\1001 Stella\Manualer Stella\Product Images\PNG images with asset no\1215164-REF 25607-D.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7654" y="3269137"/>
              <a:ext cx="512442" cy="183314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N:\Workgroup\2Bimage\Projekt\Astra Tech\1001 Stella\Manualer Stella\Product Images\PNG images with asset no\1206938-REF 25289-D.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9493" y="3879610"/>
              <a:ext cx="436227" cy="9565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N:\Dep\MD\PRODUCT MGT\Stella\BILDER\Produkter\1206921-REF 25205-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24392" y="4006471"/>
              <a:ext cx="284288" cy="804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N:\Dep\MD\PRODUCT MGT\Stella\BILDER\Produkter\1207804-Implant Replica EV 4.2-D.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44272" y="3429000"/>
              <a:ext cx="464350" cy="16185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N:\Dep\MD\PRODUCT MGT\Stella\BILDER\Produkter\1207194-REF 25304-D.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139687" y="3912882"/>
              <a:ext cx="588161" cy="8842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0952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_16-9_new logo_Implants-Template">
  <a:themeElements>
    <a:clrScheme name="Brugerdefineret 2">
      <a:dk1>
        <a:sysClr val="windowText" lastClr="000000"/>
      </a:dk1>
      <a:lt1>
        <a:sysClr val="window" lastClr="FFFFFF"/>
      </a:lt1>
      <a:dk2>
        <a:srgbClr val="53585B"/>
      </a:dk2>
      <a:lt2>
        <a:srgbClr val="F1F0F0"/>
      </a:lt2>
      <a:accent1>
        <a:srgbClr val="0077C8"/>
      </a:accent1>
      <a:accent2>
        <a:srgbClr val="F8A700"/>
      </a:accent2>
      <a:accent3>
        <a:srgbClr val="53585B"/>
      </a:accent3>
      <a:accent4>
        <a:srgbClr val="49A0D8"/>
      </a:accent4>
      <a:accent5>
        <a:srgbClr val="FDC56B"/>
      </a:accent5>
      <a:accent6>
        <a:srgbClr val="D9D7D7"/>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DS_16_9_fin.potx" id="{8347E96F-7458-4ED4-BA18-4B03D72AA2B0}" vid="{CB7F50BA-1587-4910-816B-B8EF6FC894DB}"/>
    </a:ext>
  </a:extLst>
</a:theme>
</file>

<file path=ppt/theme/theme2.xml><?xml version="1.0" encoding="utf-8"?>
<a:theme xmlns:a="http://schemas.openxmlformats.org/drawingml/2006/main" name="Office Theme">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SD 2016">
      <a:dk1>
        <a:sysClr val="windowText" lastClr="000000"/>
      </a:dk1>
      <a:lt1>
        <a:sysClr val="window" lastClr="FFFFFF"/>
      </a:lt1>
      <a:dk2>
        <a:srgbClr val="53585B"/>
      </a:dk2>
      <a:lt2>
        <a:srgbClr val="F1F0F0"/>
      </a:lt2>
      <a:accent1>
        <a:srgbClr val="0077C8"/>
      </a:accent1>
      <a:accent2>
        <a:srgbClr val="F8A700"/>
      </a:accent2>
      <a:accent3>
        <a:srgbClr val="53585B"/>
      </a:accent3>
      <a:accent4>
        <a:srgbClr val="1142AA"/>
      </a:accent4>
      <a:accent5>
        <a:srgbClr val="FDC56B"/>
      </a:accent5>
      <a:accent6>
        <a:srgbClr val="49A0D8"/>
      </a:accent6>
      <a:hlink>
        <a:srgbClr val="0077C8"/>
      </a:hlink>
      <a:folHlink>
        <a:srgbClr val="F8A700"/>
      </a:folHlink>
    </a:clrScheme>
    <a:fontScheme name="SD 2016">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dd1728fc-9460-4dd0-a268-f9a3c3818728">4</Category>
    <PublishingExpirationDate xmlns="http://schemas.microsoft.com/sharepoint/v3" xsi:nil="true"/>
    <PublishingStartDate xmlns="http://schemas.microsoft.com/sharepoint/v3" xsi:nil="true"/>
    <SharedWithUsers xmlns="0d6f2f7c-2d4a-4bd8-8446-d22239876416">
      <UserInfo>
        <DisplayName>Morris, Carol</DisplayName>
        <AccountId>3978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21798CA81CC141B9C04E105AC0449A" ma:contentTypeVersion="4" ma:contentTypeDescription="Create a new document." ma:contentTypeScope="" ma:versionID="12767c4ac3957ea158c8df6c7df7133a">
  <xsd:schema xmlns:xsd="http://www.w3.org/2001/XMLSchema" xmlns:xs="http://www.w3.org/2001/XMLSchema" xmlns:p="http://schemas.microsoft.com/office/2006/metadata/properties" xmlns:ns1="http://schemas.microsoft.com/sharepoint/v3" xmlns:ns2="0d6f2f7c-2d4a-4bd8-8446-d22239876416" xmlns:ns3="dd1728fc-9460-4dd0-a268-f9a3c3818728" targetNamespace="http://schemas.microsoft.com/office/2006/metadata/properties" ma:root="true" ma:fieldsID="6cc12e2157edc13ae6418c529581ae69" ns1:_="" ns2:_="" ns3:_="">
    <xsd:import namespace="http://schemas.microsoft.com/sharepoint/v3"/>
    <xsd:import namespace="0d6f2f7c-2d4a-4bd8-8446-d22239876416"/>
    <xsd:import namespace="dd1728fc-9460-4dd0-a268-f9a3c3818728"/>
    <xsd:element name="properties">
      <xsd:complexType>
        <xsd:sequence>
          <xsd:element name="documentManagement">
            <xsd:complexType>
              <xsd:all>
                <xsd:element ref="ns1:PublishingStartDate" minOccurs="0"/>
                <xsd:element ref="ns1:PublishingExpirationDate" minOccurs="0"/>
                <xsd:element ref="ns2:SharedWithUsers" minOccurs="0"/>
                <xsd:element ref="ns3:Category"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6f2f7c-2d4a-4bd8-8446-d22239876416"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728fc-9460-4dd0-a268-f9a3c3818728" elementFormDefault="qualified">
    <xsd:import namespace="http://schemas.microsoft.com/office/2006/documentManagement/types"/>
    <xsd:import namespace="http://schemas.microsoft.com/office/infopath/2007/PartnerControls"/>
    <xsd:element name="Category" ma:index="11" nillable="true" ma:displayName="Category" ma:list="{1525767e-5eac-4c06-befd-04fac09ab255}" ma:internalName="Category"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48B98E-646E-4220-B738-71A39C0B56C1}">
  <ds:schemaRefs>
    <ds:schemaRef ds:uri="http://purl.org/dc/elements/1.1/"/>
    <ds:schemaRef ds:uri="http://schemas.openxmlformats.org/package/2006/metadata/core-properties"/>
    <ds:schemaRef ds:uri="dd1728fc-9460-4dd0-a268-f9a3c3818728"/>
    <ds:schemaRef ds:uri="http://schemas.microsoft.com/office/2006/documentManagement/types"/>
    <ds:schemaRef ds:uri="http://schemas.microsoft.com/office/2006/metadata/properties"/>
    <ds:schemaRef ds:uri="http://purl.org/dc/dcmitype/"/>
    <ds:schemaRef ds:uri="http://purl.org/dc/terms/"/>
    <ds:schemaRef ds:uri="http://www.w3.org/XML/1998/namespace"/>
    <ds:schemaRef ds:uri="http://schemas.microsoft.com/office/infopath/2007/PartnerControls"/>
    <ds:schemaRef ds:uri="0d6f2f7c-2d4a-4bd8-8446-d22239876416"/>
    <ds:schemaRef ds:uri="http://schemas.microsoft.com/sharepoint/v3"/>
  </ds:schemaRefs>
</ds:datastoreItem>
</file>

<file path=customXml/itemProps2.xml><?xml version="1.0" encoding="utf-8"?>
<ds:datastoreItem xmlns:ds="http://schemas.openxmlformats.org/officeDocument/2006/customXml" ds:itemID="{CF5A059B-E038-434A-BC0C-E3E671DDB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6f2f7c-2d4a-4bd8-8446-d22239876416"/>
    <ds:schemaRef ds:uri="dd1728fc-9460-4dd0-a268-f9a3c38187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8BACF0-2A03-4FA6-B906-60683CE271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Presentation_16-9_new logo_Implants-Template</Template>
  <TotalTime>0</TotalTime>
  <Words>2864</Words>
  <Application>Microsoft Office PowerPoint</Application>
  <PresentationFormat>Widescreen</PresentationFormat>
  <Paragraphs>408</Paragraphs>
  <Slides>47</Slides>
  <Notes>40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Futura Std Book</vt:lpstr>
      <vt:lpstr>Futura Std Medium</vt:lpstr>
      <vt:lpstr>Wingdings</vt:lpstr>
      <vt:lpstr>Presentation_16-9_new logo_Implants-Template</vt:lpstr>
      <vt:lpstr>Astra Tech Implant System EV  Restorative components and instruments</vt:lpstr>
      <vt:lpstr>One interface  - three indexing solutions</vt:lpstr>
      <vt:lpstr>One interface  - three indexing solutions</vt:lpstr>
      <vt:lpstr>One interface  - three indexing solutions</vt:lpstr>
      <vt:lpstr>One interface  - three indexing solutions</vt:lpstr>
      <vt:lpstr>The design philosophy</vt:lpstr>
      <vt:lpstr>A site-specific, crown-down approach</vt:lpstr>
      <vt:lpstr>Color-coding  - restorative and lab components </vt:lpstr>
      <vt:lpstr>Color-coding  - restorative and lab components</vt:lpstr>
      <vt:lpstr>One system – one torque</vt:lpstr>
      <vt:lpstr>Visual simplicity</vt:lpstr>
      <vt:lpstr>Restorative cement retained options - implant-level solutions </vt:lpstr>
      <vt:lpstr>HealDesign EV</vt:lpstr>
      <vt:lpstr>Implant Pick-Up EV Implant Pick-Up Design EV Implant Transfer EV </vt:lpstr>
      <vt:lpstr>Handling  – Self-guiding Implant Pick-Up EV</vt:lpstr>
      <vt:lpstr>TempDesign EV  and Temp Abutment EV</vt:lpstr>
      <vt:lpstr>TempDesign EV  </vt:lpstr>
      <vt:lpstr>Atlantis Abutment</vt:lpstr>
      <vt:lpstr>Atlantis Abutment</vt:lpstr>
      <vt:lpstr>TiDesign EV  and ZirDesign EV</vt:lpstr>
      <vt:lpstr>Laboratory components</vt:lpstr>
      <vt:lpstr>CastDesign EV</vt:lpstr>
      <vt:lpstr>Restorative module - cement-retained options - abutment-level solutions </vt:lpstr>
      <vt:lpstr>Direct Abutment EV</vt:lpstr>
      <vt:lpstr>Direct EV API - two in one</vt:lpstr>
      <vt:lpstr>Restorative module screw-retained options - abutment-level solutions </vt:lpstr>
      <vt:lpstr>Healing Uni EV</vt:lpstr>
      <vt:lpstr>PowerPoint Presentation</vt:lpstr>
      <vt:lpstr>Uni Abutment EV</vt:lpstr>
      <vt:lpstr>Uni Abutment EV</vt:lpstr>
      <vt:lpstr>Uni Abutment EV</vt:lpstr>
      <vt:lpstr>Angled Abutment EV</vt:lpstr>
      <vt:lpstr>Restorative module screw-retained options - implant-level solutions</vt:lpstr>
      <vt:lpstr>Atlantis Crown Abutment</vt:lpstr>
      <vt:lpstr>Restorative module attachment-retained options </vt:lpstr>
      <vt:lpstr>PowerPoint Presentation</vt:lpstr>
      <vt:lpstr>Locator Abutment EV</vt:lpstr>
      <vt:lpstr>PowerPoint Presentation</vt:lpstr>
      <vt:lpstr>PowerPoint Presentation</vt:lpstr>
      <vt:lpstr>Ball Abutment EV with Dalbo Plus TE Basic</vt:lpstr>
      <vt:lpstr>PowerPoint Presentation</vt:lpstr>
      <vt:lpstr>PowerPoint Presentation</vt:lpstr>
      <vt:lpstr>Restorative module Instruments </vt:lpstr>
      <vt:lpstr>Instruments</vt:lpstr>
      <vt:lpstr>Torque Wrench EV </vt:lpstr>
      <vt:lpstr>System overview – key points - restorative</vt:lpstr>
      <vt:lpstr>Thank You</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2016-08-02T17:12:21Z</dcterms:created>
  <dcterms:modified xsi:type="dcterms:W3CDTF">2017-06-14T20:09:57Z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0x010100DD21798CA81CC141B9C04E105AC0449A</vt:lpwstr>
  </property>
</Properties>
</file>