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46"/>
  </p:notesMasterIdLst>
  <p:handoutMasterIdLst>
    <p:handoutMasterId r:id="rId47"/>
  </p:handoutMasterIdLst>
  <p:sldIdLst>
    <p:sldId id="296"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43" r:id="rId22"/>
    <p:sldId id="319" r:id="rId23"/>
    <p:sldId id="320" r:id="rId24"/>
    <p:sldId id="321" r:id="rId25"/>
    <p:sldId id="322" r:id="rId26"/>
    <p:sldId id="323" r:id="rId27"/>
    <p:sldId id="324" r:id="rId28"/>
    <p:sldId id="325" r:id="rId29"/>
    <p:sldId id="326" r:id="rId30"/>
    <p:sldId id="327" r:id="rId31"/>
    <p:sldId id="341"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2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86174" autoAdjust="0"/>
  </p:normalViewPr>
  <p:slideViewPr>
    <p:cSldViewPr snapToGrid="0" showGuides="1">
      <p:cViewPr varScale="1">
        <p:scale>
          <a:sx n="97" d="100"/>
          <a:sy n="97" d="100"/>
        </p:scale>
        <p:origin x="25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4657A-DB7C-4792-8F38-D90C0C51FA15}" type="datetimeFigureOut">
              <a:rPr lang="en-GB" smtClean="0"/>
              <a:t>27/08/2018</a:t>
            </a:fld>
            <a:endParaRPr lang="en-GB"/>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D580E4-869C-47B4-97E2-9E4FBD178084}" type="slidenum">
              <a:rPr lang="en-GB" smtClean="0"/>
              <a:t>‹#›</a:t>
            </a:fld>
            <a:endParaRPr lang="en-GB"/>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27/08/2018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design philosophy of the Astra Tech Implant System EV is based on the natural dentition utilizing a site-specific, crown-down approach supported by an intuitive surgical protocol and a simple prosthetic workflow. </a:t>
            </a:r>
            <a:endParaRPr lang="en-US" dirty="0" smtClean="0"/>
          </a:p>
          <a:p>
            <a:r>
              <a:rPr lang="en-US" sz="1200" b="0" i="0" u="none" strike="noStrike" kern="1200" baseline="0" dirty="0" smtClean="0">
                <a:solidFill>
                  <a:schemeClr val="tx1"/>
                </a:solidFill>
                <a:latin typeface="Arial" charset="0"/>
                <a:ea typeface="+mn-ea"/>
                <a:cs typeface="+mn-cs"/>
              </a:rPr>
              <a:t>Multiple considerations are required for each individual tooth; the support needed for the final restoration in the particular position, soft-tissue healing, and implant design and size.</a:t>
            </a:r>
          </a:p>
          <a:p>
            <a:endParaRPr lang="en-US" sz="1200" b="0" i="0" u="none" strike="noStrike" kern="1200" baseline="0" dirty="0" smtClean="0">
              <a:solidFill>
                <a:schemeClr val="tx1"/>
              </a:solidFill>
              <a:latin typeface="Arial" charset="0"/>
              <a:ea typeface="+mn-ea"/>
              <a:cs typeface="+mn-cs"/>
            </a:endParaRPr>
          </a:p>
          <a:p>
            <a:endParaRPr lang="en-US" sz="1200" b="0"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a:t>
            </a:fld>
            <a:endParaRPr lang="en-US"/>
          </a:p>
        </p:txBody>
      </p:sp>
    </p:spTree>
    <p:extLst>
      <p:ext uri="{BB962C8B-B14F-4D97-AF65-F5344CB8AC3E}">
        <p14:creationId xmlns:p14="http://schemas.microsoft.com/office/powerpoint/2010/main" val="394816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Implant size(s) in relation to tooth position, provided there is sufficient bone volume and space in relation to the adjacent dentition. </a:t>
            </a:r>
          </a:p>
          <a:p>
            <a:r>
              <a:rPr lang="en-US" sz="1200" b="0" i="0" u="none" strike="noStrike" kern="1200" baseline="0" dirty="0" smtClean="0">
                <a:solidFill>
                  <a:schemeClr val="tx1"/>
                </a:solidFill>
                <a:latin typeface="Arial" charset="0"/>
                <a:ea typeface="+mn-ea"/>
                <a:cs typeface="+mn-cs"/>
              </a:rPr>
              <a:t>Multiple considerations are required for each individual tooth, the support needed for the final restoration in the particular position, soft-tissue healing, and implant design and size.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11</a:t>
            </a:fld>
            <a:endParaRPr lang="en-US"/>
          </a:p>
        </p:txBody>
      </p:sp>
    </p:spTree>
    <p:extLst>
      <p:ext uri="{BB962C8B-B14F-4D97-AF65-F5344CB8AC3E}">
        <p14:creationId xmlns:p14="http://schemas.microsoft.com/office/powerpoint/2010/main" val="1469474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a:t>
            </a:r>
            <a:r>
              <a:rPr lang="en-US" sz="1200" b="1" i="0" u="none" strike="noStrike" kern="1200" baseline="0" dirty="0" smtClean="0">
                <a:solidFill>
                  <a:schemeClr val="tx1"/>
                </a:solidFill>
                <a:latin typeface="Arial" charset="0"/>
                <a:ea typeface="+mn-ea"/>
                <a:cs typeface="+mn-cs"/>
              </a:rPr>
              <a:t>OsseoSpeed EV </a:t>
            </a:r>
            <a:r>
              <a:rPr lang="en-US" sz="1200" b="0" i="0" u="none" strike="noStrike" kern="1200" baseline="0" dirty="0" smtClean="0">
                <a:solidFill>
                  <a:schemeClr val="tx1"/>
                </a:solidFill>
                <a:latin typeface="Arial" charset="0"/>
                <a:ea typeface="+mn-ea"/>
                <a:cs typeface="+mn-cs"/>
              </a:rPr>
              <a:t>implant has a unique interface for one-position-only placement of ATLANTIS patient-specific abutments. The interface also allows for the flexibility of six-position indexing of pre-fabricated abutments, while index-free abutments can be seated in any rotational position.</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12</a:t>
            </a:fld>
            <a:endParaRPr lang="en-US"/>
          </a:p>
        </p:txBody>
      </p:sp>
    </p:spTree>
    <p:extLst>
      <p:ext uri="{BB962C8B-B14F-4D97-AF65-F5344CB8AC3E}">
        <p14:creationId xmlns:p14="http://schemas.microsoft.com/office/powerpoint/2010/main" val="271741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 unique and simple drilling protocol has been developed to allow for preferred primary stability of the implant: </a:t>
            </a:r>
          </a:p>
          <a:p>
            <a:r>
              <a:rPr lang="en-US" sz="1200" b="0" i="0" u="none" strike="noStrike" kern="1200" baseline="0" dirty="0" smtClean="0">
                <a:solidFill>
                  <a:schemeClr val="tx1"/>
                </a:solidFill>
                <a:latin typeface="Arial" charset="0"/>
                <a:ea typeface="+mn-ea"/>
                <a:cs typeface="+mn-cs"/>
              </a:rPr>
              <a:t>• One standard procedure that produces a 0.5 mm under-preparation relative to the implant diameter. </a:t>
            </a:r>
          </a:p>
          <a:p>
            <a:r>
              <a:rPr lang="en-US" sz="1200" b="0" i="0" u="none" strike="noStrike" kern="1200" baseline="0" dirty="0" smtClean="0">
                <a:solidFill>
                  <a:schemeClr val="tx1"/>
                </a:solidFill>
                <a:latin typeface="Arial" charset="0"/>
                <a:ea typeface="+mn-ea"/>
                <a:cs typeface="+mn-cs"/>
              </a:rPr>
              <a:t>• Followed by two options for preparation of the cortical bone based on bone thickness </a:t>
            </a:r>
          </a:p>
          <a:p>
            <a:r>
              <a:rPr lang="en-US" sz="1200" b="0" i="0" u="none" strike="noStrike" kern="1200" baseline="0" dirty="0" smtClean="0">
                <a:solidFill>
                  <a:schemeClr val="tx1"/>
                </a:solidFill>
                <a:latin typeface="Arial" charset="0"/>
                <a:ea typeface="+mn-ea"/>
                <a:cs typeface="+mn-cs"/>
              </a:rPr>
              <a:t>• In situations when a wider osteotomy preparation is needed, apically and/or along the implant body, additional drills are available. </a:t>
            </a:r>
            <a:endParaRPr lang="sv-SE"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13</a:t>
            </a:fld>
            <a:endParaRPr lang="en-US"/>
          </a:p>
        </p:txBody>
      </p:sp>
    </p:spTree>
    <p:extLst>
      <p:ext uri="{BB962C8B-B14F-4D97-AF65-F5344CB8AC3E}">
        <p14:creationId xmlns:p14="http://schemas.microsoft.com/office/powerpoint/2010/main" val="1429961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smtClean="0"/>
          </a:p>
          <a:p>
            <a:pPr marL="171450" indent="-171450">
              <a:buFont typeface="Arial" pitchFamily="34" charset="0"/>
              <a:buChar char="•"/>
            </a:pPr>
            <a:r>
              <a:rPr lang="en-US" dirty="0" smtClean="0"/>
              <a:t>All drills except Precision Drill EV can be used for approximately ten cases. They should be carefully cleaned and sterilized after each surgery, and shall be replaced as soon as their cutting ability diminishes.</a:t>
            </a:r>
          </a:p>
          <a:p>
            <a:pPr marL="171435" indent="-171435">
              <a:buFont typeface="Arial" pitchFamily="34" charset="0"/>
              <a:buChar char="•"/>
            </a:pPr>
            <a:r>
              <a:rPr lang="en-US" dirty="0" smtClean="0"/>
              <a:t>6 mm marking on all twist and step drills</a:t>
            </a:r>
          </a:p>
          <a:p>
            <a:endParaRPr lang="en-US" dirty="0" smtClean="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14</a:t>
            </a:fld>
            <a:endParaRPr lang="en-US"/>
          </a:p>
        </p:txBody>
      </p:sp>
    </p:spTree>
    <p:extLst>
      <p:ext uri="{BB962C8B-B14F-4D97-AF65-F5344CB8AC3E}">
        <p14:creationId xmlns:p14="http://schemas.microsoft.com/office/powerpoint/2010/main" val="257369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Spongious </a:t>
            </a:r>
            <a:r>
              <a:rPr lang="sv-SE" sz="1200" b="1" i="0" u="none" strike="noStrike" kern="1200" baseline="0" dirty="0" err="1" smtClean="0">
                <a:solidFill>
                  <a:schemeClr val="tx1"/>
                </a:solidFill>
                <a:latin typeface="Arial" charset="0"/>
                <a:ea typeface="+mn-ea"/>
                <a:cs typeface="+mn-cs"/>
              </a:rPr>
              <a:t>bone</a:t>
            </a:r>
            <a:r>
              <a:rPr lang="sv-SE" sz="1200" b="1" i="0" u="none" strike="noStrike" kern="1200" baseline="0" dirty="0" smtClean="0">
                <a:solidFill>
                  <a:schemeClr val="tx1"/>
                </a:solidFill>
                <a:latin typeface="Arial" charset="0"/>
                <a:ea typeface="+mn-ea"/>
                <a:cs typeface="+mn-cs"/>
              </a:rPr>
              <a:t> preparation </a:t>
            </a:r>
          </a:p>
          <a:p>
            <a:r>
              <a:rPr lang="en-US" sz="1200" b="1" i="0" u="none" strike="noStrike" kern="1200" baseline="0" dirty="0" smtClean="0">
                <a:solidFill>
                  <a:schemeClr val="tx1"/>
                </a:solidFill>
                <a:latin typeface="Arial" charset="0"/>
                <a:ea typeface="+mn-ea"/>
                <a:cs typeface="+mn-cs"/>
              </a:rPr>
              <a:t>Twist Drill: </a:t>
            </a:r>
            <a:r>
              <a:rPr lang="en-US" sz="1200" b="0" i="0" u="none" strike="noStrike" kern="1200" baseline="0" dirty="0" smtClean="0">
                <a:solidFill>
                  <a:schemeClr val="tx1"/>
                </a:solidFill>
                <a:latin typeface="Arial" charset="0"/>
                <a:ea typeface="+mn-ea"/>
                <a:cs typeface="+mn-cs"/>
              </a:rPr>
              <a:t>Used for initial preparation and evaluation of the bone; drill no 1 . </a:t>
            </a:r>
          </a:p>
          <a:p>
            <a:r>
              <a:rPr lang="en-US" sz="1200" b="1" i="0" u="none" strike="noStrike" kern="1200" baseline="0" dirty="0" smtClean="0">
                <a:solidFill>
                  <a:schemeClr val="tx1"/>
                </a:solidFill>
                <a:latin typeface="Arial" charset="0"/>
                <a:ea typeface="+mn-ea"/>
                <a:cs typeface="+mn-cs"/>
              </a:rPr>
              <a:t>Step Drill: </a:t>
            </a:r>
            <a:r>
              <a:rPr lang="en-US" sz="1200" b="0" i="0" u="none" strike="noStrike" kern="1200" baseline="0" dirty="0" smtClean="0">
                <a:solidFill>
                  <a:schemeClr val="tx1"/>
                </a:solidFill>
                <a:latin typeface="Arial" charset="0"/>
                <a:ea typeface="+mn-ea"/>
                <a:cs typeface="+mn-cs"/>
              </a:rPr>
              <a:t>Used for site preparation – allows for a stepped osteotomy that provides guidance during the drilling process; drills 2 – 6 . The stepped osteotomy design ensures proper preparation of the marginal bone for implant placement, while achieving the preferred level of primary stability. </a:t>
            </a:r>
          </a:p>
          <a:p>
            <a:r>
              <a:rPr lang="sv-SE" sz="1200" b="0" i="0" u="none" strike="noStrike" kern="1200" baseline="0" dirty="0" smtClean="0">
                <a:solidFill>
                  <a:schemeClr val="tx1"/>
                </a:solidFill>
                <a:latin typeface="Arial" charset="0"/>
                <a:ea typeface="+mn-ea"/>
                <a:cs typeface="+mn-cs"/>
              </a:rPr>
              <a:t>• Color: </a:t>
            </a:r>
            <a:r>
              <a:rPr lang="sv-SE" sz="1200" b="0" i="0" u="none" strike="noStrike" kern="1200" baseline="0" dirty="0" err="1" smtClean="0">
                <a:solidFill>
                  <a:schemeClr val="tx1"/>
                </a:solidFill>
                <a:latin typeface="Arial" charset="0"/>
                <a:ea typeface="+mn-ea"/>
                <a:cs typeface="+mn-cs"/>
              </a:rPr>
              <a:t>white</a:t>
            </a:r>
            <a:r>
              <a:rPr lang="sv-SE" sz="1200" b="0" i="0" u="none" strike="noStrike" kern="1200" baseline="0" dirty="0" smtClean="0">
                <a:solidFill>
                  <a:schemeClr val="tx1"/>
                </a:solidFill>
                <a:latin typeface="Arial" charset="0"/>
                <a:ea typeface="+mn-ea"/>
                <a:cs typeface="+mn-cs"/>
              </a:rPr>
              <a:t> </a:t>
            </a:r>
          </a:p>
          <a:p>
            <a:r>
              <a:rPr lang="en-US" sz="1200" b="0" i="0" u="none" strike="noStrike" kern="1200" baseline="0" dirty="0" smtClean="0">
                <a:solidFill>
                  <a:schemeClr val="tx1"/>
                </a:solidFill>
                <a:latin typeface="Arial" charset="0"/>
                <a:ea typeface="+mn-ea"/>
                <a:cs typeface="+mn-cs"/>
              </a:rPr>
              <a:t>• Markings: diameter and drill number </a:t>
            </a:r>
          </a:p>
          <a:p>
            <a:r>
              <a:rPr lang="en-US" sz="1200" b="0" i="0" u="none" strike="noStrike" kern="1200" baseline="0" dirty="0" smtClean="0">
                <a:solidFill>
                  <a:schemeClr val="tx1"/>
                </a:solidFill>
                <a:latin typeface="Arial" charset="0"/>
                <a:ea typeface="+mn-ea"/>
                <a:cs typeface="+mn-cs"/>
              </a:rPr>
              <a:t>• Length: available in short (6–13 mm) and long (6–17 mm) </a:t>
            </a:r>
          </a:p>
          <a:p>
            <a:r>
              <a:rPr lang="en-US" sz="1200" b="1" i="0" u="none" strike="noStrike" kern="1200" baseline="0" dirty="0" smtClean="0">
                <a:solidFill>
                  <a:schemeClr val="tx1"/>
                </a:solidFill>
                <a:latin typeface="Arial" charset="0"/>
                <a:ea typeface="+mn-ea"/>
                <a:cs typeface="+mn-cs"/>
              </a:rPr>
              <a:t>Cortical bone preparation – straight implants</a:t>
            </a:r>
          </a:p>
          <a:p>
            <a:r>
              <a:rPr lang="en-US" sz="1200" b="0" i="0" u="none" strike="noStrike" kern="1200" baseline="0" dirty="0" smtClean="0">
                <a:solidFill>
                  <a:schemeClr val="tx1"/>
                </a:solidFill>
                <a:latin typeface="Arial" charset="0"/>
                <a:ea typeface="+mn-ea"/>
                <a:cs typeface="+mn-cs"/>
              </a:rPr>
              <a:t>Used for the preparation of the cortical layer to reduce pressure in the bone around the implant neck. </a:t>
            </a:r>
          </a:p>
          <a:p>
            <a:r>
              <a:rPr lang="sv-SE" sz="1200" b="0" i="0" u="none" strike="noStrike" kern="1200" baseline="0" dirty="0" smtClean="0">
                <a:solidFill>
                  <a:schemeClr val="tx1"/>
                </a:solidFill>
                <a:latin typeface="Arial" charset="0"/>
                <a:ea typeface="+mn-ea"/>
                <a:cs typeface="+mn-cs"/>
              </a:rPr>
              <a:t>• Color: </a:t>
            </a:r>
            <a:r>
              <a:rPr lang="sv-SE" sz="1200" b="0" i="0" u="none" strike="noStrike" kern="1200" baseline="0" dirty="0" err="1" smtClean="0">
                <a:solidFill>
                  <a:schemeClr val="tx1"/>
                </a:solidFill>
                <a:latin typeface="Arial" charset="0"/>
                <a:ea typeface="+mn-ea"/>
                <a:cs typeface="+mn-cs"/>
              </a:rPr>
              <a:t>corresponds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to</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Markings</a:t>
            </a:r>
            <a:r>
              <a:rPr lang="sv-SE" sz="1200" b="0" i="0" u="none" strike="noStrike" kern="1200" baseline="0" dirty="0" smtClean="0">
                <a:solidFill>
                  <a:schemeClr val="tx1"/>
                </a:solidFill>
                <a:latin typeface="Arial" charset="0"/>
                <a:ea typeface="+mn-ea"/>
                <a:cs typeface="+mn-cs"/>
              </a:rPr>
              <a:t>: diameter and drill letter </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Length</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one</a:t>
            </a:r>
            <a:r>
              <a:rPr lang="sv-SE" sz="1200" b="0" i="0" u="none" strike="noStrike" kern="1200" baseline="0" dirty="0" smtClean="0">
                <a:solidFill>
                  <a:schemeClr val="tx1"/>
                </a:solidFill>
                <a:latin typeface="Arial" charset="0"/>
                <a:ea typeface="+mn-ea"/>
                <a:cs typeface="+mn-cs"/>
              </a:rPr>
              <a:t> option </a:t>
            </a: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There are separate cortical drills specific for the 6 mm implant. </a:t>
            </a:r>
          </a:p>
          <a:p>
            <a:r>
              <a:rPr lang="sv-SE" sz="1200" b="1" i="0" u="none" strike="noStrike" kern="1200" baseline="0" dirty="0" err="1" smtClean="0">
                <a:solidFill>
                  <a:schemeClr val="tx1"/>
                </a:solidFill>
                <a:latin typeface="Arial" charset="0"/>
                <a:ea typeface="+mn-ea"/>
                <a:cs typeface="+mn-cs"/>
              </a:rPr>
              <a:t>Cortical</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bone</a:t>
            </a:r>
            <a:r>
              <a:rPr lang="sv-SE" sz="1200" b="1" i="0" u="none" strike="noStrike" kern="1200" baseline="0" dirty="0" smtClean="0">
                <a:solidFill>
                  <a:schemeClr val="tx1"/>
                </a:solidFill>
                <a:latin typeface="Arial" charset="0"/>
                <a:ea typeface="+mn-ea"/>
                <a:cs typeface="+mn-cs"/>
              </a:rPr>
              <a:t> preparation – </a:t>
            </a:r>
            <a:r>
              <a:rPr lang="sv-SE" sz="1200" b="1" i="0" u="none" strike="noStrike" kern="1200" baseline="0" dirty="0" err="1" smtClean="0">
                <a:solidFill>
                  <a:schemeClr val="tx1"/>
                </a:solidFill>
                <a:latin typeface="Arial" charset="0"/>
                <a:ea typeface="+mn-ea"/>
                <a:cs typeface="+mn-cs"/>
              </a:rPr>
              <a:t>conical</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implants</a:t>
            </a:r>
            <a:endParaRPr lang="sv-SE" sz="1200" b="1" i="0" u="none" strike="noStrike" kern="1200" baseline="0" dirty="0" smtClean="0">
              <a:solidFill>
                <a:schemeClr val="tx1"/>
              </a:solidFill>
              <a:latin typeface="Arial" charset="0"/>
              <a:ea typeface="+mn-ea"/>
              <a:cs typeface="+mn-cs"/>
            </a:endParaRPr>
          </a:p>
          <a:p>
            <a:r>
              <a:rPr lang="sv-SE"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Used for the preparation of the cortical layer to reduce pressure in the bone around the implant neck. </a:t>
            </a:r>
          </a:p>
          <a:p>
            <a:r>
              <a:rPr lang="sv-SE" sz="1200" b="0" i="0" u="none" strike="noStrike" kern="1200" baseline="0" dirty="0" smtClean="0">
                <a:solidFill>
                  <a:schemeClr val="tx1"/>
                </a:solidFill>
                <a:latin typeface="Arial" charset="0"/>
                <a:ea typeface="+mn-ea"/>
                <a:cs typeface="+mn-cs"/>
              </a:rPr>
              <a:t>• Color: </a:t>
            </a:r>
            <a:r>
              <a:rPr lang="sv-SE" sz="1200" b="0" i="0" u="none" strike="noStrike" kern="1200" baseline="0" dirty="0" err="1" smtClean="0">
                <a:solidFill>
                  <a:schemeClr val="tx1"/>
                </a:solidFill>
                <a:latin typeface="Arial" charset="0"/>
                <a:ea typeface="+mn-ea"/>
                <a:cs typeface="+mn-cs"/>
              </a:rPr>
              <a:t>corresponds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to</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Markings</a:t>
            </a:r>
            <a:r>
              <a:rPr lang="sv-SE" sz="1200" b="0" i="0" u="none" strike="noStrike" kern="1200" baseline="0" dirty="0" smtClean="0">
                <a:solidFill>
                  <a:schemeClr val="tx1"/>
                </a:solidFill>
                <a:latin typeface="Arial" charset="0"/>
                <a:ea typeface="+mn-ea"/>
                <a:cs typeface="+mn-cs"/>
              </a:rPr>
              <a:t>: diameter and drill letter </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Length</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one</a:t>
            </a:r>
            <a:r>
              <a:rPr lang="sv-SE" sz="1200" b="0" i="0" u="none" strike="noStrike" kern="1200" baseline="0" dirty="0" smtClean="0">
                <a:solidFill>
                  <a:schemeClr val="tx1"/>
                </a:solidFill>
                <a:latin typeface="Arial" charset="0"/>
                <a:ea typeface="+mn-ea"/>
                <a:cs typeface="+mn-cs"/>
              </a:rPr>
              <a:t> option </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15</a:t>
            </a:fld>
            <a:endParaRPr lang="en-US"/>
          </a:p>
        </p:txBody>
      </p:sp>
    </p:spTree>
    <p:extLst>
      <p:ext uri="{BB962C8B-B14F-4D97-AF65-F5344CB8AC3E}">
        <p14:creationId xmlns:p14="http://schemas.microsoft.com/office/powerpoint/2010/main" val="3242774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solidFill>
                  <a:schemeClr val="bg1"/>
                </a:solidFill>
                <a:latin typeface="Calibri" pitchFamily="34" charset="0"/>
                <a:cs typeface="Calibri" pitchFamily="34" charset="0"/>
              </a:rPr>
              <a:t>Guide Drill EV / Precision Drill EV</a:t>
            </a:r>
          </a:p>
          <a:p>
            <a:pPr>
              <a:spcBef>
                <a:spcPts val="600"/>
              </a:spcBef>
            </a:pPr>
            <a:r>
              <a:rPr lang="en-US" dirty="0">
                <a:solidFill>
                  <a:schemeClr val="bg1"/>
                </a:solidFill>
                <a:latin typeface="Calibri" pitchFamily="34" charset="0"/>
                <a:cs typeface="Calibri" pitchFamily="34" charset="0"/>
              </a:rPr>
              <a:t>Used for marking and creating a starting point.</a:t>
            </a:r>
          </a:p>
          <a:p>
            <a:pPr>
              <a:spcBef>
                <a:spcPts val="600"/>
              </a:spcBef>
            </a:pPr>
            <a:endParaRPr lang="en-US" b="1" dirty="0" smtClean="0"/>
          </a:p>
          <a:p>
            <a:pPr>
              <a:spcBef>
                <a:spcPts val="600"/>
              </a:spcBef>
            </a:pPr>
            <a:r>
              <a:rPr lang="en-US" b="1" dirty="0" smtClean="0"/>
              <a:t>Note</a:t>
            </a:r>
            <a:r>
              <a:rPr lang="en-US" b="1" dirty="0"/>
              <a:t>: </a:t>
            </a:r>
            <a:r>
              <a:rPr lang="en-US" dirty="0"/>
              <a:t>The Precision Drill EV is an extremely sharp, </a:t>
            </a:r>
            <a:endParaRPr lang="en-US" dirty="0" smtClean="0"/>
          </a:p>
          <a:p>
            <a:pPr>
              <a:spcBef>
                <a:spcPts val="600"/>
              </a:spcBef>
            </a:pPr>
            <a:r>
              <a:rPr lang="en-US" dirty="0" smtClean="0"/>
              <a:t>single-use-only drill and </a:t>
            </a:r>
            <a:r>
              <a:rPr lang="en-US" dirty="0"/>
              <a:t>should never be handled manually once out of its package. </a:t>
            </a:r>
            <a:endParaRPr lang="en-US" dirty="0">
              <a:solidFill>
                <a:schemeClr val="bg1"/>
              </a:solidFill>
              <a:latin typeface="Calibri" pitchFamily="34" charset="0"/>
              <a:cs typeface="Calibri" pitchFamily="34" charset="0"/>
            </a:endParaRPr>
          </a:p>
          <a:p>
            <a:pPr marL="71994" indent="-71994">
              <a:spcBef>
                <a:spcPts val="600"/>
              </a:spcBef>
              <a:buFont typeface="Arial" pitchFamily="34" charset="0"/>
              <a:buChar char="•"/>
            </a:pPr>
            <a:endParaRPr lang="en-US" dirty="0">
              <a:solidFill>
                <a:schemeClr val="bg1"/>
              </a:solidFill>
              <a:latin typeface="Calibri" pitchFamily="34" charset="0"/>
              <a:cs typeface="Calibri" pitchFamily="34" charset="0"/>
            </a:endParaRPr>
          </a:p>
          <a:p>
            <a:pPr>
              <a:spcBef>
                <a:spcPts val="600"/>
              </a:spcBef>
            </a:pPr>
            <a:endParaRPr lang="en-US" dirty="0">
              <a:solidFill>
                <a:schemeClr val="bg1"/>
              </a:solidFill>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16</a:t>
            </a:fld>
            <a:endParaRPr lang="en-US"/>
          </a:p>
        </p:txBody>
      </p:sp>
    </p:spTree>
    <p:extLst>
      <p:ext uri="{BB962C8B-B14F-4D97-AF65-F5344CB8AC3E}">
        <p14:creationId xmlns:p14="http://schemas.microsoft.com/office/powerpoint/2010/main" val="77328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V-Twist Drill – optional extra apical preparation </a:t>
            </a:r>
            <a:endParaRPr lang="en-US" dirty="0"/>
          </a:p>
          <a:p>
            <a:r>
              <a:rPr lang="en-US" dirty="0"/>
              <a:t>Following opening of the marginal cortical layer with cortical drill A , B or conical drill A/B , the V drill can be used to widen the apical part of the osteotomy. </a:t>
            </a:r>
          </a:p>
          <a:p>
            <a:r>
              <a:rPr lang="en-US" dirty="0"/>
              <a:t>• Color: corresponds to implant </a:t>
            </a:r>
            <a:r>
              <a:rPr lang="en-US" b="1" dirty="0"/>
              <a:t>Note: </a:t>
            </a:r>
            <a:r>
              <a:rPr lang="en-US" dirty="0"/>
              <a:t>for conical implants, this color refers to implant </a:t>
            </a:r>
            <a:r>
              <a:rPr lang="en-US" b="1" dirty="0"/>
              <a:t>body</a:t>
            </a:r>
            <a:r>
              <a:rPr lang="en-US" dirty="0"/>
              <a:t> diameter. </a:t>
            </a:r>
          </a:p>
          <a:p>
            <a:r>
              <a:rPr lang="en-US" dirty="0"/>
              <a:t>• Markings: diameter and V </a:t>
            </a:r>
          </a:p>
          <a:p>
            <a:r>
              <a:rPr lang="en-US" dirty="0"/>
              <a:t>• Length: 6–17 mm. </a:t>
            </a:r>
          </a:p>
          <a:p>
            <a:endParaRPr lang="en-US" dirty="0"/>
          </a:p>
          <a:p>
            <a:r>
              <a:rPr lang="en-US" b="1" dirty="0"/>
              <a:t>X-Step Drill – optional extra body preparation </a:t>
            </a:r>
            <a:endParaRPr lang="en-US" dirty="0"/>
          </a:p>
          <a:p>
            <a:r>
              <a:rPr lang="en-US" dirty="0"/>
              <a:t>Following opening of the marginal cortical layer with cortical drill B or conical drill A/B , the X drill is used to widen the remaining osteotomy below. </a:t>
            </a:r>
          </a:p>
          <a:p>
            <a:r>
              <a:rPr lang="en-US" dirty="0"/>
              <a:t>• Color: corresponds to implant </a:t>
            </a:r>
            <a:r>
              <a:rPr lang="en-US" b="1" dirty="0"/>
              <a:t>Note: </a:t>
            </a:r>
            <a:r>
              <a:rPr lang="en-US" dirty="0"/>
              <a:t>for conical implants, this color refers to implant body diameter. </a:t>
            </a:r>
          </a:p>
          <a:p>
            <a:r>
              <a:rPr lang="en-US" dirty="0"/>
              <a:t>• Markings: diameter and X </a:t>
            </a:r>
          </a:p>
          <a:p>
            <a:r>
              <a:rPr lang="en-US" dirty="0"/>
              <a:t>• Length: 6–13 mm. </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17</a:t>
            </a:fld>
            <a:endParaRPr lang="en-US"/>
          </a:p>
        </p:txBody>
      </p:sp>
    </p:spTree>
    <p:extLst>
      <p:ext uri="{BB962C8B-B14F-4D97-AF65-F5344CB8AC3E}">
        <p14:creationId xmlns:p14="http://schemas.microsoft.com/office/powerpoint/2010/main" val="76651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i="0" u="none" strike="noStrike" kern="1200" baseline="0" dirty="0" smtClean="0">
                <a:solidFill>
                  <a:schemeClr val="tx1"/>
                </a:solidFill>
                <a:latin typeface="Arial" charset="0"/>
                <a:ea typeface="+mn-ea"/>
                <a:cs typeface="+mn-cs"/>
              </a:rPr>
              <a:t>Flexible drilling protocol that allows for preferred primary stability </a:t>
            </a:r>
            <a:endParaRPr lang="en-US" sz="1050" b="0" i="0" u="none" strike="noStrike" kern="1200" baseline="0" dirty="0" smtClean="0">
              <a:solidFill>
                <a:schemeClr val="tx1"/>
              </a:solidFill>
              <a:latin typeface="Arial" charset="0"/>
              <a:ea typeface="+mn-ea"/>
              <a:cs typeface="+mn-cs"/>
            </a:endParaRPr>
          </a:p>
          <a:p>
            <a:endParaRPr lang="en-US" sz="1050" b="0" i="0" u="none" strike="noStrike" kern="1200" baseline="0" dirty="0" smtClean="0">
              <a:solidFill>
                <a:schemeClr val="tx1"/>
              </a:solidFill>
              <a:latin typeface="Arial"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050" b="0" i="0" u="none" strike="noStrike" kern="1200" baseline="0" dirty="0" smtClean="0">
                <a:solidFill>
                  <a:schemeClr val="tx1"/>
                </a:solidFill>
                <a:latin typeface="Arial" charset="0"/>
                <a:ea typeface="+mn-ea"/>
                <a:cs typeface="+mn-cs"/>
              </a:rPr>
              <a:t>The drilling procedure is made easy by using color-coding and a simple numbering system</a:t>
            </a:r>
          </a:p>
          <a:p>
            <a:endParaRPr lang="en-US" sz="1200" b="1"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18</a:t>
            </a:fld>
            <a:endParaRPr lang="en-US"/>
          </a:p>
        </p:txBody>
      </p:sp>
    </p:spTree>
    <p:extLst>
      <p:ext uri="{BB962C8B-B14F-4D97-AF65-F5344CB8AC3E}">
        <p14:creationId xmlns:p14="http://schemas.microsoft.com/office/powerpoint/2010/main" val="2942412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The drilling </a:t>
            </a:r>
            <a:r>
              <a:rPr lang="sv-SE" dirty="0" err="1" smtClean="0"/>
              <a:t>protocol</a:t>
            </a:r>
            <a:r>
              <a:rPr lang="sv-SE" dirty="0" smtClean="0"/>
              <a:t> is </a:t>
            </a:r>
            <a:r>
              <a:rPr lang="sv-SE" dirty="0" err="1" smtClean="0"/>
              <a:t>available</a:t>
            </a:r>
            <a:r>
              <a:rPr lang="sv-SE" dirty="0" smtClean="0"/>
              <a:t> on the </a:t>
            </a:r>
            <a:r>
              <a:rPr lang="sv-SE" dirty="0" err="1" smtClean="0"/>
              <a:t>tray</a:t>
            </a:r>
            <a:r>
              <a:rPr lang="sv-SE" dirty="0" smtClean="0"/>
              <a:t>.</a:t>
            </a:r>
          </a:p>
          <a:p>
            <a:r>
              <a:rPr lang="sv-SE" dirty="0" err="1" smtClean="0"/>
              <a:t>Example</a:t>
            </a:r>
            <a:r>
              <a:rPr lang="sv-SE" dirty="0" smtClean="0"/>
              <a:t>:</a:t>
            </a:r>
          </a:p>
          <a:p>
            <a:r>
              <a:rPr lang="sv-SE" dirty="0" smtClean="0"/>
              <a:t>If </a:t>
            </a:r>
            <a:r>
              <a:rPr lang="sv-SE" dirty="0" err="1" smtClean="0"/>
              <a:t>you</a:t>
            </a:r>
            <a:r>
              <a:rPr lang="sv-SE" dirty="0" smtClean="0"/>
              <a:t> </a:t>
            </a:r>
            <a:r>
              <a:rPr lang="sv-SE" dirty="0" err="1" smtClean="0"/>
              <a:t>are</a:t>
            </a:r>
            <a:r>
              <a:rPr lang="sv-SE" dirty="0" smtClean="0"/>
              <a:t> </a:t>
            </a:r>
            <a:r>
              <a:rPr lang="sv-SE" dirty="0" err="1" smtClean="0"/>
              <a:t>installing</a:t>
            </a:r>
            <a:r>
              <a:rPr lang="sv-SE" dirty="0" smtClean="0"/>
              <a:t> a 4.2 S </a:t>
            </a:r>
            <a:r>
              <a:rPr lang="sv-SE" dirty="0" err="1" smtClean="0"/>
              <a:t>implant</a:t>
            </a:r>
            <a:r>
              <a:rPr lang="sv-SE" dirty="0" smtClean="0"/>
              <a:t> </a:t>
            </a:r>
            <a:r>
              <a:rPr lang="sv-SE" dirty="0" err="1" smtClean="0"/>
              <a:t>you</a:t>
            </a:r>
            <a:r>
              <a:rPr lang="sv-SE" dirty="0" smtClean="0"/>
              <a:t> </a:t>
            </a:r>
            <a:r>
              <a:rPr lang="sv-SE" dirty="0" err="1" smtClean="0"/>
              <a:t>simply</a:t>
            </a:r>
            <a:r>
              <a:rPr lang="sv-SE" dirty="0" smtClean="0"/>
              <a:t> </a:t>
            </a:r>
            <a:r>
              <a:rPr lang="sv-SE" dirty="0" err="1" smtClean="0"/>
              <a:t>use</a:t>
            </a:r>
            <a:r>
              <a:rPr lang="sv-SE" dirty="0" smtClean="0"/>
              <a:t> the drill </a:t>
            </a:r>
            <a:r>
              <a:rPr lang="sv-SE" dirty="0" err="1" smtClean="0"/>
              <a:t>number</a:t>
            </a:r>
            <a:r>
              <a:rPr lang="sv-SE" dirty="0" smtClean="0"/>
              <a:t> 1, 3 and 4 </a:t>
            </a:r>
          </a:p>
          <a:p>
            <a:r>
              <a:rPr lang="sv-SE" dirty="0" err="1" smtClean="0"/>
              <a:t>followed</a:t>
            </a:r>
            <a:r>
              <a:rPr lang="sv-SE" dirty="0" smtClean="0"/>
              <a:t> by a </a:t>
            </a:r>
            <a:r>
              <a:rPr lang="sv-SE" dirty="0" err="1" smtClean="0"/>
              <a:t>yellow</a:t>
            </a:r>
            <a:r>
              <a:rPr lang="sv-SE" dirty="0" smtClean="0"/>
              <a:t> </a:t>
            </a:r>
            <a:r>
              <a:rPr lang="sv-SE" dirty="0" err="1" smtClean="0"/>
              <a:t>cortical</a:t>
            </a:r>
            <a:r>
              <a:rPr lang="sv-SE" dirty="0" smtClean="0"/>
              <a:t> drill A or B </a:t>
            </a:r>
            <a:r>
              <a:rPr lang="sv-SE" dirty="0" err="1" smtClean="0"/>
              <a:t>depending</a:t>
            </a:r>
            <a:r>
              <a:rPr lang="sv-SE" baseline="0" dirty="0" smtClean="0"/>
              <a:t> on the </a:t>
            </a:r>
            <a:r>
              <a:rPr lang="sv-SE" baseline="0" dirty="0" err="1" smtClean="0"/>
              <a:t>thickness</a:t>
            </a:r>
            <a:r>
              <a:rPr lang="sv-SE" baseline="0" dirty="0" smtClean="0"/>
              <a:t> </a:t>
            </a:r>
            <a:r>
              <a:rPr lang="sv-SE" baseline="0" dirty="0" err="1" smtClean="0"/>
              <a:t>of</a:t>
            </a:r>
            <a:r>
              <a:rPr lang="sv-SE" baseline="0" dirty="0" smtClean="0"/>
              <a:t> the </a:t>
            </a:r>
            <a:r>
              <a:rPr lang="sv-SE" baseline="0" dirty="0" err="1" smtClean="0"/>
              <a:t>cortical</a:t>
            </a:r>
            <a:r>
              <a:rPr lang="sv-SE" baseline="0" dirty="0" smtClean="0"/>
              <a:t> </a:t>
            </a:r>
            <a:r>
              <a:rPr lang="sv-SE" baseline="0" dirty="0" err="1" smtClean="0"/>
              <a:t>bone</a:t>
            </a:r>
            <a:r>
              <a:rPr lang="sv-SE" baseline="0" dirty="0" smtClean="0"/>
              <a:t>.</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19</a:t>
            </a:fld>
            <a:endParaRPr lang="en-US"/>
          </a:p>
        </p:txBody>
      </p:sp>
    </p:spTree>
    <p:extLst>
      <p:ext uri="{BB962C8B-B14F-4D97-AF65-F5344CB8AC3E}">
        <p14:creationId xmlns:p14="http://schemas.microsoft.com/office/powerpoint/2010/main" val="685838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Drilling protocol for </a:t>
            </a:r>
            <a:r>
              <a:rPr lang="en-US" sz="1200" b="1" i="0" u="none" strike="noStrike" kern="1200" baseline="0" dirty="0" err="1" smtClean="0">
                <a:solidFill>
                  <a:schemeClr val="tx1"/>
                </a:solidFill>
                <a:latin typeface="Arial" charset="0"/>
                <a:ea typeface="+mn-ea"/>
                <a:cs typeface="+mn-cs"/>
              </a:rPr>
              <a:t>OsseoSpeed</a:t>
            </a:r>
            <a:r>
              <a:rPr lang="en-US" sz="1200" b="1" i="0" u="none" strike="noStrike" kern="1200" baseline="0" dirty="0" smtClean="0">
                <a:solidFill>
                  <a:schemeClr val="tx1"/>
                </a:solidFill>
                <a:latin typeface="Arial" charset="0"/>
                <a:ea typeface="+mn-ea"/>
                <a:cs typeface="+mn-cs"/>
              </a:rPr>
              <a:t> EV – conical </a:t>
            </a: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If an optional osteotomy preparation with V or X drills is utilized, use the color of the drill that refers to the implant </a:t>
            </a:r>
            <a:r>
              <a:rPr lang="en-US" sz="1200" b="1" i="0" u="none" strike="noStrike" kern="1200" baseline="0" dirty="0" smtClean="0">
                <a:solidFill>
                  <a:schemeClr val="tx1"/>
                </a:solidFill>
                <a:latin typeface="Arial" charset="0"/>
                <a:ea typeface="+mn-ea"/>
                <a:cs typeface="+mn-cs"/>
              </a:rPr>
              <a:t>body </a:t>
            </a:r>
            <a:r>
              <a:rPr lang="en-US" sz="1200" b="0" i="0" u="none" strike="noStrike" kern="1200" baseline="0" dirty="0" smtClean="0">
                <a:solidFill>
                  <a:schemeClr val="tx1"/>
                </a:solidFill>
                <a:latin typeface="Arial" charset="0"/>
                <a:ea typeface="+mn-ea"/>
                <a:cs typeface="+mn-cs"/>
              </a:rPr>
              <a:t>diameter. </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20</a:t>
            </a:fld>
            <a:endParaRPr lang="en-US"/>
          </a:p>
        </p:txBody>
      </p:sp>
    </p:spTree>
    <p:extLst>
      <p:ext uri="{BB962C8B-B14F-4D97-AF65-F5344CB8AC3E}">
        <p14:creationId xmlns:p14="http://schemas.microsoft.com/office/powerpoint/2010/main" val="58576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Astra Tech Implant System EV is designed for ease of use and versatility in providing treatment solutions for your implant patients.</a:t>
            </a:r>
          </a:p>
          <a:p>
            <a:r>
              <a:rPr lang="en-US" dirty="0" smtClean="0"/>
              <a:t>The foundation ,</a:t>
            </a:r>
            <a:r>
              <a:rPr lang="en-US" baseline="0" dirty="0" smtClean="0"/>
              <a:t> </a:t>
            </a:r>
            <a:r>
              <a:rPr lang="en-US" dirty="0" smtClean="0"/>
              <a:t>the unique Astra Tech Implant System </a:t>
            </a:r>
            <a:r>
              <a:rPr lang="en-US" dirty="0" err="1" smtClean="0"/>
              <a:t>BioManagement</a:t>
            </a:r>
            <a:r>
              <a:rPr lang="en-US" dirty="0" smtClean="0"/>
              <a:t> Complex, which has been proven to predictably provide long-term marginal bone maintenance and esthetic results has been maintained.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a:t>
            </a:fld>
            <a:endParaRPr lang="en-US"/>
          </a:p>
        </p:txBody>
      </p:sp>
    </p:spTree>
    <p:extLst>
      <p:ext uri="{BB962C8B-B14F-4D97-AF65-F5344CB8AC3E}">
        <p14:creationId xmlns:p14="http://schemas.microsoft.com/office/powerpoint/2010/main" val="3313955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For a </a:t>
            </a:r>
            <a:r>
              <a:rPr lang="sv-SE" dirty="0" err="1" smtClean="0"/>
              <a:t>conical</a:t>
            </a:r>
            <a:r>
              <a:rPr lang="sv-SE" dirty="0" smtClean="0"/>
              <a:t> </a:t>
            </a:r>
            <a:r>
              <a:rPr lang="sv-SE" dirty="0" err="1" smtClean="0"/>
              <a:t>implant</a:t>
            </a:r>
            <a:r>
              <a:rPr lang="sv-SE" dirty="0" smtClean="0"/>
              <a:t> </a:t>
            </a:r>
            <a:r>
              <a:rPr lang="sv-SE" dirty="0" err="1" smtClean="0"/>
              <a:t>you</a:t>
            </a:r>
            <a:r>
              <a:rPr lang="sv-SE" dirty="0" smtClean="0"/>
              <a:t> </a:t>
            </a:r>
            <a:r>
              <a:rPr lang="sv-SE" dirty="0" err="1" smtClean="0"/>
              <a:t>also</a:t>
            </a:r>
            <a:r>
              <a:rPr lang="sv-SE" dirty="0" smtClean="0"/>
              <a:t> </a:t>
            </a:r>
            <a:r>
              <a:rPr lang="sv-SE" dirty="0" err="1" smtClean="0"/>
              <a:t>follow</a:t>
            </a:r>
            <a:r>
              <a:rPr lang="sv-SE" dirty="0" smtClean="0"/>
              <a:t> the drilling </a:t>
            </a:r>
            <a:r>
              <a:rPr lang="sv-SE" dirty="0" err="1" smtClean="0"/>
              <a:t>protocol</a:t>
            </a:r>
            <a:r>
              <a:rPr lang="sv-SE" dirty="0" smtClean="0"/>
              <a:t> </a:t>
            </a:r>
            <a:r>
              <a:rPr lang="sv-SE" dirty="0" err="1" smtClean="0"/>
              <a:t>e.g</a:t>
            </a:r>
            <a:r>
              <a:rPr lang="sv-SE" dirty="0" smtClean="0"/>
              <a:t>. for an </a:t>
            </a:r>
            <a:r>
              <a:rPr lang="sv-SE" dirty="0" err="1" smtClean="0"/>
              <a:t>OsseoSpeed</a:t>
            </a:r>
            <a:r>
              <a:rPr lang="sv-SE" dirty="0" smtClean="0"/>
              <a:t> EV</a:t>
            </a:r>
            <a:r>
              <a:rPr lang="sv-SE" baseline="0" dirty="0" smtClean="0"/>
              <a:t> 4.2 C </a:t>
            </a:r>
            <a:r>
              <a:rPr lang="sv-SE" baseline="0" dirty="0" err="1" smtClean="0"/>
              <a:t>implant</a:t>
            </a:r>
            <a:r>
              <a:rPr lang="sv-SE" baseline="0" dirty="0" smtClean="0"/>
              <a:t>,</a:t>
            </a:r>
          </a:p>
          <a:p>
            <a:r>
              <a:rPr lang="sv-SE" baseline="0" dirty="0" smtClean="0"/>
              <a:t>drills </a:t>
            </a:r>
            <a:r>
              <a:rPr lang="sv-SE" baseline="0" dirty="0" err="1" smtClean="0"/>
              <a:t>number</a:t>
            </a:r>
            <a:r>
              <a:rPr lang="sv-SE" baseline="0" dirty="0" smtClean="0"/>
              <a:t> 1, 3 and a </a:t>
            </a:r>
            <a:r>
              <a:rPr lang="sv-SE" baseline="0" dirty="0" err="1" smtClean="0"/>
              <a:t>yellow</a:t>
            </a:r>
            <a:r>
              <a:rPr lang="sv-SE" baseline="0" dirty="0" smtClean="0"/>
              <a:t> </a:t>
            </a:r>
            <a:r>
              <a:rPr lang="sv-SE" baseline="0" dirty="0" err="1" smtClean="0"/>
              <a:t>conical</a:t>
            </a:r>
            <a:r>
              <a:rPr lang="sv-SE" baseline="0" dirty="0" smtClean="0"/>
              <a:t> drill.</a:t>
            </a: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21</a:t>
            </a:fld>
            <a:endParaRPr lang="en-US"/>
          </a:p>
        </p:txBody>
      </p:sp>
    </p:spTree>
    <p:extLst>
      <p:ext uri="{BB962C8B-B14F-4D97-AF65-F5344CB8AC3E}">
        <p14:creationId xmlns:p14="http://schemas.microsoft.com/office/powerpoint/2010/main" val="316878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Expanded drilling protocol</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In sites with compromised bone, the drilling protocol can be expanded to provide further guidance with more drilling steps.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22</a:t>
            </a:fld>
            <a:endParaRPr lang="en-US"/>
          </a:p>
        </p:txBody>
      </p:sp>
    </p:spTree>
    <p:extLst>
      <p:ext uri="{BB962C8B-B14F-4D97-AF65-F5344CB8AC3E}">
        <p14:creationId xmlns:p14="http://schemas.microsoft.com/office/powerpoint/2010/main" val="1400382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Flexible drilling protocol that allows for preferred primary stability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options within the drilling protocol help ensure proper preparation of the marginal bone and allow for the preferred level of primary stability to be achieved. </a:t>
            </a:r>
          </a:p>
          <a:p>
            <a:r>
              <a:rPr lang="en-US" sz="1200" b="0" i="0" u="none" strike="noStrike" kern="1200" baseline="0" dirty="0" smtClean="0">
                <a:solidFill>
                  <a:schemeClr val="tx1"/>
                </a:solidFill>
                <a:latin typeface="Arial" charset="0"/>
                <a:ea typeface="+mn-ea"/>
                <a:cs typeface="+mn-cs"/>
              </a:rPr>
              <a:t>The protocol includes the flexibility of a wider osteotomy preparation apically or along the entire osteotomy, as needed. </a:t>
            </a:r>
          </a:p>
          <a:p>
            <a:r>
              <a:rPr lang="en-US" sz="1200" b="0" i="0" u="none" strike="noStrike" kern="1200" baseline="0" dirty="0" smtClean="0">
                <a:solidFill>
                  <a:schemeClr val="tx1"/>
                </a:solidFill>
                <a:latin typeface="Arial" charset="0"/>
                <a:ea typeface="+mn-ea"/>
                <a:cs typeface="+mn-cs"/>
              </a:rPr>
              <a:t>The Step Drill design provides tactile control and guidance. The excellent cutting properties ensure efficient site preparation. </a:t>
            </a:r>
            <a:endParaRPr lang="sv-SE" sz="1200" b="0"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23</a:t>
            </a:fld>
            <a:endParaRPr lang="en-US"/>
          </a:p>
        </p:txBody>
      </p:sp>
      <p:sp>
        <p:nvSpPr>
          <p:cNvPr id="5" name="Header Placeholder 4"/>
          <p:cNvSpPr>
            <a:spLocks noGrp="1"/>
          </p:cNvSpPr>
          <p:nvPr>
            <p:ph type="hdr" sz="quarter" idx="11"/>
          </p:nvPr>
        </p:nvSpPr>
        <p:spPr>
          <a:xfrm>
            <a:off x="1" y="0"/>
            <a:ext cx="3037840" cy="464820"/>
          </a:xfrm>
          <a:prstGeom prst="rect">
            <a:avLst/>
          </a:prstGeom>
        </p:spPr>
        <p:txBody>
          <a:bodyPr/>
          <a:lstStyle/>
          <a:p>
            <a:pPr>
              <a:defRPr/>
            </a:pPr>
            <a:r>
              <a:rPr lang="en-US" smtClean="0"/>
              <a:t>121123 SHORT DRAFT EV Amb visit</a:t>
            </a:r>
            <a:endParaRPr lang="en-US"/>
          </a:p>
        </p:txBody>
      </p:sp>
    </p:spTree>
    <p:extLst>
      <p:ext uri="{BB962C8B-B14F-4D97-AF65-F5344CB8AC3E}">
        <p14:creationId xmlns:p14="http://schemas.microsoft.com/office/powerpoint/2010/main" val="803256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Tray concept </a:t>
            </a:r>
          </a:p>
          <a:p>
            <a:r>
              <a:rPr lang="en-US" sz="1200" b="0" i="0" u="none" strike="noStrike" kern="1200" baseline="0" dirty="0" smtClean="0">
                <a:solidFill>
                  <a:schemeClr val="tx1"/>
                </a:solidFill>
                <a:latin typeface="Arial" charset="0"/>
                <a:ea typeface="+mn-ea"/>
                <a:cs typeface="+mn-cs"/>
              </a:rPr>
              <a:t>The tray layout and components are organized to support the user throughout the entire surgical procedure. </a:t>
            </a:r>
          </a:p>
          <a:p>
            <a:r>
              <a:rPr lang="en-US" sz="1200" b="1" i="0" u="none" strike="noStrike" kern="1200" baseline="0" dirty="0" smtClean="0">
                <a:solidFill>
                  <a:schemeClr val="tx1"/>
                </a:solidFill>
                <a:latin typeface="Arial" charset="0"/>
                <a:ea typeface="+mn-ea"/>
                <a:cs typeface="+mn-cs"/>
              </a:rPr>
              <a:t>Tray logics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color-coded tray has a drill marking system for ease of use and effective handling throughout the procedure, based on the following principles: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One surgical tray – three overlay options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surgical tray design** with three interchangeable overlays allows for adaption of tray content according to your clinical preferences. The color-coded tray has an intuitive layout for ease of use, effective handling throughout the surgical procedure and accurate communication among the surgical team. </a:t>
            </a:r>
          </a:p>
          <a:p>
            <a:r>
              <a:rPr lang="en-US" sz="1200" b="0" i="1" u="none" strike="noStrike" kern="1200" baseline="0" dirty="0" smtClean="0">
                <a:solidFill>
                  <a:schemeClr val="tx1"/>
                </a:solidFill>
                <a:latin typeface="Arial" charset="0"/>
                <a:ea typeface="+mn-ea"/>
                <a:cs typeface="+mn-cs"/>
              </a:rPr>
              <a:t>** Patent pending </a:t>
            </a:r>
            <a:endParaRPr lang="en-US" sz="1200" b="0"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24</a:t>
            </a:fld>
            <a:endParaRPr lang="en-US"/>
          </a:p>
        </p:txBody>
      </p:sp>
    </p:spTree>
    <p:extLst>
      <p:ext uri="{BB962C8B-B14F-4D97-AF65-F5344CB8AC3E}">
        <p14:creationId xmlns:p14="http://schemas.microsoft.com/office/powerpoint/2010/main" val="4293471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Overlay 1 </a:t>
            </a:r>
            <a:endParaRPr lang="en-US" dirty="0"/>
          </a:p>
          <a:p>
            <a:r>
              <a:rPr lang="en-US" sz="1200" b="0" i="0" u="none" strike="noStrike" kern="1200" baseline="0" dirty="0" smtClean="0">
                <a:solidFill>
                  <a:schemeClr val="tx1"/>
                </a:solidFill>
                <a:latin typeface="Arial" charset="0"/>
                <a:ea typeface="+mn-ea"/>
                <a:cs typeface="+mn-cs"/>
              </a:rPr>
              <a:t>Streamlined content for the most commonly used straight implants; 3.6, 4.2 and 4.8</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25</a:t>
            </a:fld>
            <a:endParaRPr lang="en-US"/>
          </a:p>
        </p:txBody>
      </p:sp>
    </p:spTree>
    <p:extLst>
      <p:ext uri="{BB962C8B-B14F-4D97-AF65-F5344CB8AC3E}">
        <p14:creationId xmlns:p14="http://schemas.microsoft.com/office/powerpoint/2010/main" val="3104198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Overlay 2 </a:t>
            </a:r>
            <a:endParaRPr lang="en-US" dirty="0" smtClean="0"/>
          </a:p>
          <a:p>
            <a:r>
              <a:rPr lang="en-US" sz="1200" b="0" i="0" u="none" strike="noStrike" kern="1200" baseline="0" dirty="0" smtClean="0">
                <a:solidFill>
                  <a:schemeClr val="tx1"/>
                </a:solidFill>
                <a:latin typeface="Arial" charset="0"/>
                <a:ea typeface="+mn-ea"/>
                <a:cs typeface="+mn-cs"/>
              </a:rPr>
              <a:t>Designed to accommodate the complete range of diameters for straight and conical implants.</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26</a:t>
            </a:fld>
            <a:endParaRPr lang="en-US"/>
          </a:p>
        </p:txBody>
      </p:sp>
    </p:spTree>
    <p:extLst>
      <p:ext uri="{BB962C8B-B14F-4D97-AF65-F5344CB8AC3E}">
        <p14:creationId xmlns:p14="http://schemas.microsoft.com/office/powerpoint/2010/main" val="77889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Overlay </a:t>
            </a:r>
            <a:r>
              <a:rPr lang="en-US" b="1" dirty="0"/>
              <a:t>3 </a:t>
            </a:r>
          </a:p>
          <a:p>
            <a:r>
              <a:rPr lang="en-US" sz="1200" b="0" i="0" u="none" strike="noStrike" kern="1200" baseline="0" dirty="0" smtClean="0">
                <a:solidFill>
                  <a:schemeClr val="tx1"/>
                </a:solidFill>
                <a:latin typeface="Arial" charset="0"/>
                <a:ea typeface="+mn-ea"/>
                <a:cs typeface="+mn-cs"/>
              </a:rPr>
              <a:t>Supports the full implant assortment including short and OsseoSpeed Profile EV implants*. </a:t>
            </a:r>
          </a:p>
          <a:p>
            <a:r>
              <a:rPr lang="en-US" sz="1200" b="0" i="1" u="none" strike="noStrike" kern="1200" baseline="0" dirty="0" smtClean="0">
                <a:solidFill>
                  <a:schemeClr val="tx1"/>
                </a:solidFill>
                <a:latin typeface="Arial" charset="0"/>
                <a:ea typeface="+mn-ea"/>
                <a:cs typeface="+mn-cs"/>
              </a:rPr>
              <a:t>* OsseoSpeed Profile EV is not yet available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27</a:t>
            </a:fld>
            <a:endParaRPr lang="en-US"/>
          </a:p>
        </p:txBody>
      </p:sp>
    </p:spTree>
    <p:extLst>
      <p:ext uri="{BB962C8B-B14F-4D97-AF65-F5344CB8AC3E}">
        <p14:creationId xmlns:p14="http://schemas.microsoft.com/office/powerpoint/2010/main" val="1043796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tray </a:t>
            </a:r>
          </a:p>
          <a:p>
            <a:pPr marL="228600" indent="-228600">
              <a:buFont typeface="+mj-lt"/>
              <a:buAutoNum type="arabicPeriod"/>
            </a:pPr>
            <a:r>
              <a:rPr lang="en-US" dirty="0" smtClean="0"/>
              <a:t>Drilling protocol for the most common straight implant sizes, 3.6S, 4.2S and 4.8S</a:t>
            </a:r>
          </a:p>
          <a:p>
            <a:pPr marL="228600" indent="-228600">
              <a:buFont typeface="+mj-lt"/>
              <a:buAutoNum type="arabicPeriod"/>
            </a:pPr>
            <a:r>
              <a:rPr lang="en-US" dirty="0" smtClean="0"/>
              <a:t>Drills </a:t>
            </a:r>
            <a:r>
              <a:rPr lang="en-US" b="1" dirty="0" smtClean="0"/>
              <a:t>1</a:t>
            </a:r>
            <a:r>
              <a:rPr lang="en-US" dirty="0" smtClean="0"/>
              <a:t> to </a:t>
            </a:r>
            <a:r>
              <a:rPr lang="en-US" b="1" dirty="0" smtClean="0"/>
              <a:t>6</a:t>
            </a:r>
            <a:r>
              <a:rPr lang="en-US" dirty="0" smtClean="0"/>
              <a:t> for the spongious</a:t>
            </a:r>
            <a:r>
              <a:rPr lang="en-US" baseline="0" dirty="0" smtClean="0"/>
              <a:t> bone preparation, color white. </a:t>
            </a:r>
          </a:p>
          <a:p>
            <a:pPr marL="228600" indent="-228600">
              <a:buFont typeface="+mj-lt"/>
              <a:buAutoNum type="arabicPeriod"/>
            </a:pPr>
            <a:r>
              <a:rPr lang="en-US" baseline="0" dirty="0" smtClean="0"/>
              <a:t>Drills </a:t>
            </a:r>
            <a:r>
              <a:rPr lang="en-US" b="1" baseline="0" dirty="0" smtClean="0"/>
              <a:t>A </a:t>
            </a:r>
            <a:r>
              <a:rPr lang="en-US" baseline="0" dirty="0" smtClean="0"/>
              <a:t>and </a:t>
            </a:r>
            <a:r>
              <a:rPr lang="en-US" b="1" baseline="0" dirty="0" smtClean="0"/>
              <a:t>B</a:t>
            </a:r>
            <a:r>
              <a:rPr lang="en-US" baseline="0" dirty="0" smtClean="0"/>
              <a:t> for the cortical bone preparation.  Color: corresponds to implant size.</a:t>
            </a:r>
          </a:p>
          <a:p>
            <a:pPr marL="228600" indent="-228600">
              <a:buFont typeface="+mj-lt"/>
              <a:buAutoNum type="arabicPeriod"/>
            </a:pPr>
            <a:r>
              <a:rPr lang="en-US" baseline="0" dirty="0" smtClean="0"/>
              <a:t>Optional drills extra apical or body preparation, </a:t>
            </a:r>
            <a:r>
              <a:rPr lang="en-US" b="1" baseline="0" dirty="0" smtClean="0"/>
              <a:t>V</a:t>
            </a:r>
            <a:r>
              <a:rPr lang="en-US" baseline="0" dirty="0" smtClean="0"/>
              <a:t> or </a:t>
            </a:r>
            <a:r>
              <a:rPr lang="en-US" b="1" baseline="0" dirty="0" smtClean="0"/>
              <a:t>X.</a:t>
            </a:r>
            <a:r>
              <a:rPr lang="en-US" baseline="0" dirty="0" smtClean="0"/>
              <a:t> Color: corresponds to implant size.</a:t>
            </a:r>
          </a:p>
          <a:p>
            <a:pPr marL="228600" indent="-228600">
              <a:buFont typeface="+mj-lt"/>
              <a:buAutoNum type="arabicPeriod"/>
            </a:pPr>
            <a:r>
              <a:rPr lang="en-US" dirty="0" smtClean="0"/>
              <a:t>Implant Drivers</a:t>
            </a:r>
            <a:r>
              <a:rPr lang="en-US" baseline="0" dirty="0" smtClean="0"/>
              <a:t> EV, short and long</a:t>
            </a:r>
          </a:p>
          <a:p>
            <a:pPr marL="228600" indent="-228600">
              <a:buFont typeface="+mj-lt"/>
              <a:buAutoNum type="arabicPeriod"/>
            </a:pPr>
            <a:r>
              <a:rPr lang="en-US" baseline="0" dirty="0" smtClean="0"/>
              <a:t>Space for additional instruments</a:t>
            </a:r>
          </a:p>
          <a:p>
            <a:pPr marL="228600" indent="-228600">
              <a:buFont typeface="+mj-lt"/>
              <a:buAutoNum type="arabicPeriod"/>
            </a:pPr>
            <a:r>
              <a:rPr lang="en-US" baseline="0" dirty="0" smtClean="0"/>
              <a:t>Space for Guide Drill</a:t>
            </a:r>
          </a:p>
          <a:p>
            <a:pPr marL="228600" indent="-228600">
              <a:buFont typeface="+mj-lt"/>
              <a:buAutoNum type="arabicPeriod"/>
            </a:pPr>
            <a:r>
              <a:rPr lang="en-US" baseline="0" dirty="0" smtClean="0"/>
              <a:t>Drill symbol showing depth markings on twist- and step drills (symbol not actual size)</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28</a:t>
            </a:fld>
            <a:endParaRPr lang="en-US"/>
          </a:p>
        </p:txBody>
      </p:sp>
    </p:spTree>
    <p:extLst>
      <p:ext uri="{BB962C8B-B14F-4D97-AF65-F5344CB8AC3E}">
        <p14:creationId xmlns:p14="http://schemas.microsoft.com/office/powerpoint/2010/main" val="2292465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Drilling protocol </a:t>
            </a:r>
            <a:br>
              <a:rPr lang="en-US" b="1" dirty="0" smtClean="0"/>
            </a:br>
            <a:r>
              <a:rPr lang="en-US" b="1" dirty="0" err="1" smtClean="0"/>
              <a:t>OsseoSpeed</a:t>
            </a:r>
            <a:r>
              <a:rPr lang="en-US" b="1" dirty="0" smtClean="0"/>
              <a:t> - conical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Note:</a:t>
            </a:r>
            <a:r>
              <a:rPr lang="en-US" b="1" baseline="0" dirty="0" smtClean="0"/>
              <a:t> </a:t>
            </a:r>
            <a:r>
              <a:rPr lang="en-US" dirty="0" smtClean="0"/>
              <a:t>Important</a:t>
            </a:r>
            <a:r>
              <a:rPr lang="en-US" baseline="0" dirty="0" smtClean="0"/>
              <a:t>, </a:t>
            </a:r>
            <a:r>
              <a:rPr lang="en-US" sz="1200" b="0" i="0" u="none" strike="noStrike" kern="1200" baseline="0" dirty="0" smtClean="0">
                <a:solidFill>
                  <a:schemeClr val="tx1"/>
                </a:solidFill>
                <a:latin typeface="Arial" charset="0"/>
                <a:ea typeface="+mn-ea"/>
                <a:cs typeface="+mn-cs"/>
              </a:rPr>
              <a:t>if an optional osteotomy preparation with V or X drills is utilized, use the color of the drill that refers to the implant </a:t>
            </a:r>
            <a:r>
              <a:rPr lang="en-US" sz="1200" b="1" i="0" u="none" strike="noStrike" kern="1200" baseline="0" dirty="0" smtClean="0">
                <a:solidFill>
                  <a:schemeClr val="tx1"/>
                </a:solidFill>
                <a:latin typeface="Arial" charset="0"/>
                <a:ea typeface="+mn-ea"/>
                <a:cs typeface="+mn-cs"/>
              </a:rPr>
              <a:t>body</a:t>
            </a:r>
            <a:r>
              <a:rPr lang="en-US" sz="1200" b="0" i="0" u="none" strike="noStrike" kern="1200" baseline="0" dirty="0" smtClean="0">
                <a:solidFill>
                  <a:schemeClr val="tx1"/>
                </a:solidFill>
                <a:latin typeface="Arial" charset="0"/>
                <a:ea typeface="+mn-ea"/>
                <a:cs typeface="+mn-cs"/>
              </a:rPr>
              <a:t> diameter. </a:t>
            </a:r>
            <a:endParaRPr lang="sv-SE"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29</a:t>
            </a:fld>
            <a:endParaRPr lang="en-US"/>
          </a:p>
        </p:txBody>
      </p:sp>
    </p:spTree>
    <p:extLst>
      <p:ext uri="{BB962C8B-B14F-4D97-AF65-F5344CB8AC3E}">
        <p14:creationId xmlns:p14="http://schemas.microsoft.com/office/powerpoint/2010/main" val="2214307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30</a:t>
            </a:fld>
            <a:endParaRPr lang="en-US"/>
          </a:p>
        </p:txBody>
      </p:sp>
    </p:spTree>
    <p:extLst>
      <p:ext uri="{BB962C8B-B14F-4D97-AF65-F5344CB8AC3E}">
        <p14:creationId xmlns:p14="http://schemas.microsoft.com/office/powerpoint/2010/main" val="93372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Versatile implant assortment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Astra Tech Implant System EV consists of a unique range of OsseoSpeed EV implants, including solutions for: </a:t>
            </a:r>
          </a:p>
          <a:p>
            <a:r>
              <a:rPr lang="en-US" sz="1200" b="0" i="0" u="none" strike="noStrike" kern="1200" baseline="0" dirty="0" smtClean="0">
                <a:solidFill>
                  <a:schemeClr val="tx1"/>
                </a:solidFill>
                <a:latin typeface="Arial" charset="0"/>
                <a:ea typeface="+mn-ea"/>
                <a:cs typeface="+mn-cs"/>
              </a:rPr>
              <a:t>– Limited vertical bone height </a:t>
            </a:r>
          </a:p>
          <a:p>
            <a:r>
              <a:rPr lang="en-US" sz="1200" b="0" i="0" u="none" strike="noStrike" kern="1200" baseline="0" dirty="0" smtClean="0">
                <a:solidFill>
                  <a:schemeClr val="tx1"/>
                </a:solidFill>
                <a:latin typeface="Arial" charset="0"/>
                <a:ea typeface="+mn-ea"/>
                <a:cs typeface="+mn-cs"/>
              </a:rPr>
              <a:t>– Narrow horizontal space </a:t>
            </a:r>
          </a:p>
          <a:p>
            <a:r>
              <a:rPr lang="en-US" sz="1200" b="0" i="0" u="none" strike="noStrike" kern="1200" baseline="0" dirty="0" smtClean="0">
                <a:solidFill>
                  <a:schemeClr val="tx1"/>
                </a:solidFill>
                <a:latin typeface="Arial" charset="0"/>
                <a:ea typeface="+mn-ea"/>
                <a:cs typeface="+mn-cs"/>
              </a:rPr>
              <a:t>This allows you to easily and efficiently manage and adapt to different challenges as they arise, including: </a:t>
            </a:r>
            <a:endParaRPr lang="en-US" sz="1200" b="1"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Flexible drilling protocol that allows for preferred primary stability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drilling procedure is made easy by using color-coding and a simple numbering system. The options within the drilling protocol help ensure proper preparation of the marginal bone and allow for the preferred level of primary stability to be achieved. </a:t>
            </a:r>
          </a:p>
          <a:p>
            <a:r>
              <a:rPr lang="en-US" sz="1200" b="1" i="0" u="none" strike="noStrike" kern="1200" baseline="0" dirty="0" smtClean="0">
                <a:solidFill>
                  <a:schemeClr val="tx1"/>
                </a:solidFill>
                <a:latin typeface="Arial" charset="0"/>
                <a:ea typeface="+mn-ea"/>
                <a:cs typeface="+mn-cs"/>
              </a:rPr>
              <a:t>One surgical tray – three overlay options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surgical tray design with three interchangeable overlays allows for adaption of tray content according to your clinical preferences. The color-coded tray has an intuitive layout for ease of use, effective handling throughout the surgical procedure and accurate communication among the surgical team.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a:t>
            </a:fld>
            <a:endParaRPr lang="en-US"/>
          </a:p>
        </p:txBody>
      </p:sp>
    </p:spTree>
    <p:extLst>
      <p:ext uri="{BB962C8B-B14F-4D97-AF65-F5344CB8AC3E}">
        <p14:creationId xmlns:p14="http://schemas.microsoft.com/office/powerpoint/2010/main" val="2452201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Implant Depth Gauge EV </a:t>
            </a:r>
            <a:endParaRPr lang="en-US" dirty="0"/>
          </a:p>
          <a:p>
            <a:r>
              <a:rPr lang="en-US" dirty="0"/>
              <a:t>Used for measuring the depth of the implant site. </a:t>
            </a:r>
          </a:p>
          <a:p>
            <a:r>
              <a:rPr lang="en-US" dirty="0"/>
              <a:t>• Markings: corresponds to implant lengths 6–17 mm. </a:t>
            </a:r>
          </a:p>
          <a:p>
            <a:endParaRPr lang="en-US" dirty="0"/>
          </a:p>
          <a:p>
            <a:r>
              <a:rPr lang="en-US" dirty="0"/>
              <a:t>The opposite side of the gauge can be used as an measuring probe. </a:t>
            </a:r>
          </a:p>
          <a:p>
            <a:r>
              <a:rPr lang="en-US" dirty="0"/>
              <a:t>• Markings: 0–15 mm. </a:t>
            </a:r>
          </a:p>
          <a:p>
            <a:endParaRPr lang="en-US" b="1" dirty="0"/>
          </a:p>
          <a:p>
            <a:r>
              <a:rPr lang="en-US" b="1" dirty="0"/>
              <a:t>Note: </a:t>
            </a:r>
            <a:r>
              <a:rPr lang="en-US" dirty="0"/>
              <a:t>A waist is on the depth gauge to facilitate the identification of the 13–15 mm marking.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31</a:t>
            </a:fld>
            <a:endParaRPr lang="en-US"/>
          </a:p>
        </p:txBody>
      </p:sp>
    </p:spTree>
    <p:extLst>
      <p:ext uri="{BB962C8B-B14F-4D97-AF65-F5344CB8AC3E}">
        <p14:creationId xmlns:p14="http://schemas.microsoft.com/office/powerpoint/2010/main" val="1177121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200" b="0" i="0" u="none" strike="noStrike" kern="1200" baseline="0" dirty="0" smtClean="0">
              <a:solidFill>
                <a:schemeClr val="tx1"/>
              </a:solidFill>
              <a:latin typeface="Arial" charset="0"/>
              <a:ea typeface="+mn-ea"/>
              <a:cs typeface="+mn-cs"/>
            </a:endParaRPr>
          </a:p>
          <a:p>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Driver EV </a:t>
            </a:r>
            <a:endParaRPr lang="sv-SE" sz="1200" b="0" i="0" u="none" strike="noStrike" kern="1200" baseline="0" dirty="0" smtClean="0">
              <a:solidFill>
                <a:schemeClr val="tx1"/>
              </a:solidFill>
              <a:latin typeface="Arial" charset="0"/>
              <a:ea typeface="+mn-ea"/>
              <a:cs typeface="+mn-cs"/>
            </a:endParaRPr>
          </a:p>
          <a:p>
            <a:endParaRPr lang="en-US" sz="1200" b="0" i="0" u="none" strike="noStrike" kern="1200" baseline="0" dirty="0" smtClean="0">
              <a:solidFill>
                <a:schemeClr val="tx1"/>
              </a:solidFill>
              <a:latin typeface="Arial" charset="0"/>
              <a:ea typeface="+mn-ea"/>
              <a:cs typeface="+mn-cs"/>
            </a:endParaRPr>
          </a:p>
          <a:p>
            <a:endParaRPr lang="en-US" sz="1200" b="1"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To facilitate optimal placement of pre-designed abutments, align one of the dimples </a:t>
            </a:r>
            <a:r>
              <a:rPr lang="en-US" sz="1200" b="0" i="0" u="none" strike="noStrike" kern="1200" baseline="0" dirty="0" err="1" smtClean="0">
                <a:solidFill>
                  <a:schemeClr val="tx1"/>
                </a:solidFill>
                <a:latin typeface="Arial" charset="0"/>
                <a:ea typeface="+mn-ea"/>
                <a:cs typeface="+mn-cs"/>
              </a:rPr>
              <a:t>buccally</a:t>
            </a:r>
            <a:r>
              <a:rPr lang="en-US" sz="1200" b="0" i="0" u="none" strike="noStrike" kern="1200" baseline="0" dirty="0" smtClean="0">
                <a:solidFill>
                  <a:schemeClr val="tx1"/>
                </a:solidFill>
                <a:latin typeface="Arial" charset="0"/>
                <a:ea typeface="+mn-ea"/>
                <a:cs typeface="+mn-cs"/>
              </a:rPr>
              <a:t>. </a:t>
            </a:r>
          </a:p>
          <a:p>
            <a:r>
              <a:rPr lang="en-US" sz="1200" b="0" i="0" u="none" strike="noStrike" kern="1200" baseline="0" dirty="0" smtClean="0">
                <a:solidFill>
                  <a:schemeClr val="tx1"/>
                </a:solidFill>
                <a:latin typeface="Arial" charset="0"/>
                <a:ea typeface="+mn-ea"/>
                <a:cs typeface="+mn-cs"/>
              </a:rPr>
              <a:t>The reference point (“0”) of the depth markings is the intended bone level, i.e., the lowest point of the bevel. </a:t>
            </a:r>
          </a:p>
          <a:p>
            <a:r>
              <a:rPr lang="sv-SE" sz="1200" b="0" i="0" u="none" strike="noStrike" kern="1200" baseline="0" dirty="0" smtClean="0">
                <a:solidFill>
                  <a:schemeClr val="tx1"/>
                </a:solidFill>
                <a:latin typeface="Arial" charset="0"/>
                <a:ea typeface="+mn-ea"/>
                <a:cs typeface="+mn-cs"/>
              </a:rPr>
              <a:t>• Color: </a:t>
            </a:r>
            <a:r>
              <a:rPr lang="sv-SE" sz="1200" b="0" i="0" u="none" strike="noStrike" kern="1200" baseline="0" dirty="0" err="1" smtClean="0">
                <a:solidFill>
                  <a:schemeClr val="tx1"/>
                </a:solidFill>
                <a:latin typeface="Arial" charset="0"/>
                <a:ea typeface="+mn-ea"/>
                <a:cs typeface="+mn-cs"/>
              </a:rPr>
              <a:t>corresponds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to</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Markings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depth</a:t>
            </a:r>
            <a:r>
              <a:rPr lang="sv-SE" sz="1200" b="0" i="0" u="none" strike="noStrike" kern="1200" baseline="0" dirty="0" smtClean="0">
                <a:solidFill>
                  <a:schemeClr val="tx1"/>
                </a:solidFill>
                <a:latin typeface="Arial" charset="0"/>
                <a:ea typeface="+mn-ea"/>
                <a:cs typeface="+mn-cs"/>
              </a:rPr>
              <a:t> and diameter </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Length</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two</a:t>
            </a:r>
            <a:r>
              <a:rPr lang="sv-SE" sz="1200" b="0" i="0" u="none" strike="noStrike" kern="1200" baseline="0" dirty="0" smtClean="0">
                <a:solidFill>
                  <a:schemeClr val="tx1"/>
                </a:solidFill>
                <a:latin typeface="Arial" charset="0"/>
                <a:ea typeface="+mn-ea"/>
                <a:cs typeface="+mn-cs"/>
              </a:rPr>
              <a:t> options, </a:t>
            </a:r>
            <a:r>
              <a:rPr lang="sv-SE" sz="1200" b="0" i="0" u="none" strike="noStrike" kern="1200" baseline="0" dirty="0" err="1" smtClean="0">
                <a:solidFill>
                  <a:schemeClr val="tx1"/>
                </a:solidFill>
                <a:latin typeface="Arial" charset="0"/>
                <a:ea typeface="+mn-ea"/>
                <a:cs typeface="+mn-cs"/>
              </a:rPr>
              <a:t>except</a:t>
            </a:r>
            <a:r>
              <a:rPr lang="sv-SE" sz="1200" b="0" i="0" u="none" strike="noStrike" kern="1200" baseline="0" dirty="0" smtClean="0">
                <a:solidFill>
                  <a:schemeClr val="tx1"/>
                </a:solidFill>
                <a:latin typeface="Arial" charset="0"/>
                <a:ea typeface="+mn-ea"/>
                <a:cs typeface="+mn-cs"/>
              </a:rPr>
              <a:t> for 3.0, </a:t>
            </a:r>
            <a:r>
              <a:rPr lang="sv-SE" sz="1200" b="0" i="0" u="none" strike="noStrike" kern="1200" baseline="0" dirty="0" err="1" smtClean="0">
                <a:solidFill>
                  <a:schemeClr val="tx1"/>
                </a:solidFill>
                <a:latin typeface="Arial" charset="0"/>
                <a:ea typeface="+mn-ea"/>
                <a:cs typeface="+mn-cs"/>
              </a:rPr>
              <a:t>only</a:t>
            </a:r>
            <a:r>
              <a:rPr lang="sv-SE" sz="1200" b="0" i="0" u="none" strike="noStrike" kern="1200" baseline="0" dirty="0" smtClean="0">
                <a:solidFill>
                  <a:schemeClr val="tx1"/>
                </a:solidFill>
                <a:latin typeface="Arial" charset="0"/>
                <a:ea typeface="+mn-ea"/>
                <a:cs typeface="+mn-cs"/>
              </a:rPr>
              <a:t> long version</a:t>
            </a:r>
          </a:p>
          <a:p>
            <a:endParaRPr lang="sv-SE" sz="1200" b="0"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32</a:t>
            </a:fld>
            <a:endParaRPr lang="en-US"/>
          </a:p>
        </p:txBody>
      </p:sp>
    </p:spTree>
    <p:extLst>
      <p:ext uri="{BB962C8B-B14F-4D97-AF65-F5344CB8AC3E}">
        <p14:creationId xmlns:p14="http://schemas.microsoft.com/office/powerpoint/2010/main" val="4105093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torque wrench together with </a:t>
            </a:r>
            <a:r>
              <a:rPr lang="en-US" b="1" dirty="0"/>
              <a:t>Surgical Driver Handle </a:t>
            </a:r>
            <a:r>
              <a:rPr lang="en-US" dirty="0" smtClean="0"/>
              <a:t>is used </a:t>
            </a:r>
            <a:r>
              <a:rPr lang="en-US" dirty="0"/>
              <a:t>for implant installation and adjustment of implants. </a:t>
            </a:r>
            <a:endParaRPr lang="en-US" dirty="0" smtClean="0"/>
          </a:p>
          <a:p>
            <a:r>
              <a:rPr lang="en-US" dirty="0" smtClean="0"/>
              <a:t>It </a:t>
            </a:r>
            <a:r>
              <a:rPr lang="en-US" dirty="0"/>
              <a:t>can also be used for tightening of abutment screws and/or bridge screws together with </a:t>
            </a:r>
            <a:r>
              <a:rPr lang="en-US" b="1" dirty="0"/>
              <a:t>Restorative Driver Handle</a:t>
            </a:r>
            <a:r>
              <a:rPr lang="en-US" dirty="0"/>
              <a:t>.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33</a:t>
            </a:fld>
            <a:endParaRPr lang="en-US"/>
          </a:p>
        </p:txBody>
      </p:sp>
    </p:spTree>
    <p:extLst>
      <p:ext uri="{BB962C8B-B14F-4D97-AF65-F5344CB8AC3E}">
        <p14:creationId xmlns:p14="http://schemas.microsoft.com/office/powerpoint/2010/main" val="831194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implant packaging is marked with implant size (implant– abutment connection size) as well as implant length.</a:t>
            </a:r>
          </a:p>
          <a:p>
            <a:r>
              <a:rPr lang="en-US" sz="1200" b="0" i="0" u="none" strike="noStrike" kern="1200" baseline="0" dirty="0" smtClean="0">
                <a:solidFill>
                  <a:schemeClr val="tx1"/>
                </a:solidFill>
                <a:latin typeface="Arial"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34</a:t>
            </a:fld>
            <a:endParaRPr lang="en-US"/>
          </a:p>
        </p:txBody>
      </p:sp>
    </p:spTree>
    <p:extLst>
      <p:ext uri="{BB962C8B-B14F-4D97-AF65-F5344CB8AC3E}">
        <p14:creationId xmlns:p14="http://schemas.microsoft.com/office/powerpoint/2010/main" val="985055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Packaging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Packages contain protective blisters that hold the components. </a:t>
            </a:r>
          </a:p>
          <a:p>
            <a:r>
              <a:rPr lang="en-US" sz="1200" b="1" i="0" u="none" strike="noStrike" kern="1200" baseline="0" dirty="0" smtClean="0">
                <a:solidFill>
                  <a:schemeClr val="tx1"/>
                </a:solidFill>
                <a:latin typeface="Arial" charset="0"/>
                <a:ea typeface="+mn-ea"/>
                <a:cs typeface="+mn-cs"/>
              </a:rPr>
              <a:t>Labels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Three peel-off labels are provided for the patient’s treatment record and for communicating with the restorative team.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35</a:t>
            </a:fld>
            <a:endParaRPr lang="en-US"/>
          </a:p>
        </p:txBody>
      </p:sp>
    </p:spTree>
    <p:extLst>
      <p:ext uri="{BB962C8B-B14F-4D97-AF65-F5344CB8AC3E}">
        <p14:creationId xmlns:p14="http://schemas.microsoft.com/office/powerpoint/2010/main" val="2393758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Implant container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After opening the blister package….</a:t>
            </a:r>
          </a:p>
          <a:p>
            <a:r>
              <a:rPr lang="en-US" sz="1200" b="0" i="0" u="none" strike="noStrike" kern="1200" baseline="0" dirty="0" smtClean="0">
                <a:solidFill>
                  <a:schemeClr val="tx1"/>
                </a:solidFill>
                <a:latin typeface="Arial" charset="0"/>
                <a:ea typeface="+mn-ea"/>
                <a:cs typeface="+mn-cs"/>
              </a:rPr>
              <a:t>• Remove the cap from the container using a twisting motion to expose the top of the implant. </a:t>
            </a: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Marked with implant size and length </a:t>
            </a:r>
            <a:endParaRPr lang="en-US" dirty="0" smtClean="0"/>
          </a:p>
          <a:p>
            <a:pPr marL="171450" indent="-171450">
              <a:buFont typeface="Arial" pitchFamily="34" charset="0"/>
              <a:buChar char="•"/>
            </a:pPr>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Implant pick up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Attach the appropriate Implant Driver EV to the contra angle. </a:t>
            </a:r>
            <a:endParaRPr lang="en-US" b="1" dirty="0" smtClean="0"/>
          </a:p>
          <a:p>
            <a:r>
              <a:rPr lang="en-US" sz="1200" b="0" i="0" u="none" strike="noStrike" kern="1200" baseline="0" dirty="0" smtClean="0">
                <a:solidFill>
                  <a:schemeClr val="tx1"/>
                </a:solidFill>
                <a:latin typeface="Arial" charset="0"/>
                <a:ea typeface="+mn-ea"/>
                <a:cs typeface="+mn-cs"/>
              </a:rPr>
              <a:t>• Make sure that the implant driver is fully seated into the implant. </a:t>
            </a:r>
          </a:p>
          <a:p>
            <a:r>
              <a:rPr lang="en-US" sz="1200" b="0" i="0" u="none" strike="noStrike" kern="1200" baseline="0" dirty="0" smtClean="0">
                <a:solidFill>
                  <a:schemeClr val="tx1"/>
                </a:solidFill>
                <a:latin typeface="Arial" charset="0"/>
                <a:ea typeface="+mn-ea"/>
                <a:cs typeface="+mn-cs"/>
              </a:rPr>
              <a:t>• Press downwards to activate the carrying function before picking up the implant. </a:t>
            </a:r>
          </a:p>
          <a:p>
            <a:endParaRPr lang="en-US" sz="1200" b="0" i="0" u="none" strike="noStrike" kern="1200" baseline="0" dirty="0" smtClean="0">
              <a:solidFill>
                <a:schemeClr val="tx1"/>
              </a:solidFill>
              <a:latin typeface="Arial" charset="0"/>
              <a:ea typeface="+mn-ea"/>
              <a:cs typeface="+mn-cs"/>
            </a:endParaRP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Manual implant pick up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Engage the Implant Driver EV to the Surgical Driver Handle EV for manual implant pick up. </a:t>
            </a:r>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36</a:t>
            </a:fld>
            <a:endParaRPr lang="en-US"/>
          </a:p>
        </p:txBody>
      </p:sp>
    </p:spTree>
    <p:extLst>
      <p:ext uri="{BB962C8B-B14F-4D97-AF65-F5344CB8AC3E}">
        <p14:creationId xmlns:p14="http://schemas.microsoft.com/office/powerpoint/2010/main" val="682127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Packaging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Secure the drill by squeezing the blister. </a:t>
            </a:r>
          </a:p>
          <a:p>
            <a:r>
              <a:rPr lang="en-US" sz="1200" b="0" i="0" u="none" strike="noStrike" kern="1200" baseline="0" dirty="0" smtClean="0">
                <a:solidFill>
                  <a:schemeClr val="tx1"/>
                </a:solidFill>
                <a:latin typeface="Arial" charset="0"/>
                <a:ea typeface="+mn-ea"/>
                <a:cs typeface="+mn-cs"/>
              </a:rPr>
              <a:t>• Expose the drill shaft by bending back the top of the blister.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Pick-up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Engage the drill with the contra angle. </a:t>
            </a:r>
          </a:p>
          <a:p>
            <a:endParaRPr lang="en-US" sz="1200" b="1"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The Precision Drill EV is an extremely sharp, single-use-only drill and should never be handled manually once out of its package.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37</a:t>
            </a:fld>
            <a:endParaRPr lang="en-US"/>
          </a:p>
        </p:txBody>
      </p:sp>
    </p:spTree>
    <p:extLst>
      <p:ext uri="{BB962C8B-B14F-4D97-AF65-F5344CB8AC3E}">
        <p14:creationId xmlns:p14="http://schemas.microsoft.com/office/powerpoint/2010/main" val="1200672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Twist Drill EV 1.9 1 </a:t>
            </a:r>
            <a:endParaRPr lang="sv-SE"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If preferred, Guide Drill EV or Precision Drill EV can be used to create a pilot hole prior to the Twist Drill 1 . </a:t>
            </a:r>
          </a:p>
          <a:p>
            <a:r>
              <a:rPr lang="en-US" sz="1200" b="0" i="0" u="none" strike="noStrike" kern="1200" baseline="0" dirty="0" smtClean="0">
                <a:solidFill>
                  <a:schemeClr val="tx1"/>
                </a:solidFill>
                <a:latin typeface="Arial" charset="0"/>
                <a:ea typeface="+mn-ea"/>
                <a:cs typeface="+mn-cs"/>
              </a:rPr>
              <a:t>Drill in the planned direction to the appropriate depth. </a:t>
            </a:r>
          </a:p>
          <a:p>
            <a:r>
              <a:rPr lang="en-US" sz="1200" b="0" i="0" u="none" strike="noStrike" kern="1200" baseline="0" dirty="0" smtClean="0">
                <a:solidFill>
                  <a:schemeClr val="tx1"/>
                </a:solidFill>
                <a:latin typeface="Arial" charset="0"/>
                <a:ea typeface="+mn-ea"/>
                <a:cs typeface="+mn-cs"/>
              </a:rPr>
              <a:t>The drilling will provide valuable information about the cortical and </a:t>
            </a:r>
            <a:r>
              <a:rPr lang="en-US" sz="1200" b="0" i="0" u="none" strike="noStrike" kern="1200" baseline="0" dirty="0" err="1" smtClean="0">
                <a:solidFill>
                  <a:schemeClr val="tx1"/>
                </a:solidFill>
                <a:latin typeface="Arial" charset="0"/>
                <a:ea typeface="+mn-ea"/>
                <a:cs typeface="+mn-cs"/>
              </a:rPr>
              <a:t>spongious</a:t>
            </a:r>
            <a:r>
              <a:rPr lang="en-US" sz="1200" b="0" i="0" u="none" strike="noStrike" kern="1200" baseline="0" dirty="0" smtClean="0">
                <a:solidFill>
                  <a:schemeClr val="tx1"/>
                </a:solidFill>
                <a:latin typeface="Arial" charset="0"/>
                <a:ea typeface="+mn-ea"/>
                <a:cs typeface="+mn-cs"/>
              </a:rPr>
              <a:t> bone. </a:t>
            </a:r>
          </a:p>
          <a:p>
            <a:r>
              <a:rPr lang="en-US" sz="1200" b="0" i="0" u="none" strike="noStrike" kern="1200" baseline="0" dirty="0" smtClean="0">
                <a:solidFill>
                  <a:schemeClr val="tx1"/>
                </a:solidFill>
                <a:latin typeface="Arial" charset="0"/>
                <a:ea typeface="+mn-ea"/>
                <a:cs typeface="+mn-cs"/>
              </a:rPr>
              <a:t>Insert the smaller end of the Direction Indicator EV into the site to visualize/verify the direction. </a:t>
            </a: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The depth should allow the implant to be level with or slightly submerged in relation to the adjacent marginal bone.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Step Drill EV 2.5/3.1 3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Drill in the planned direction to the appropriate depth. </a:t>
            </a:r>
          </a:p>
          <a:p>
            <a:r>
              <a:rPr lang="en-US" sz="1200" b="0" i="0" u="none" strike="noStrike" kern="1200" baseline="0" dirty="0" smtClean="0">
                <a:solidFill>
                  <a:schemeClr val="tx1"/>
                </a:solidFill>
                <a:latin typeface="Arial" charset="0"/>
                <a:ea typeface="+mn-ea"/>
                <a:cs typeface="+mn-cs"/>
              </a:rPr>
              <a:t>Insert the larger end of the Direction Indicator EV into the site to visualize/verify the direction.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Step Drill EV 3.1/3.7 4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Drill the implant site to the appropriate depth.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Cortical Drill EV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Finalize the osteotomy by drilling to the full depth as indicated by the marked line. Use the cortical drill based on the cortical bone thickness: </a:t>
            </a:r>
          </a:p>
          <a:p>
            <a:r>
              <a:rPr lang="en-US" sz="1200" b="0" i="0" u="none" strike="noStrike" kern="1200" baseline="0" dirty="0" smtClean="0">
                <a:solidFill>
                  <a:schemeClr val="tx1"/>
                </a:solidFill>
                <a:latin typeface="Arial" charset="0"/>
                <a:ea typeface="+mn-ea"/>
                <a:cs typeface="+mn-cs"/>
              </a:rPr>
              <a:t>Cortical Drill A for a thin cortical bone </a:t>
            </a:r>
          </a:p>
          <a:p>
            <a:r>
              <a:rPr lang="en-US" sz="1200" b="0" i="0" u="none" strike="noStrike" kern="1200" baseline="0" dirty="0" smtClean="0">
                <a:solidFill>
                  <a:schemeClr val="tx1"/>
                </a:solidFill>
                <a:latin typeface="Arial" charset="0"/>
                <a:ea typeface="+mn-ea"/>
                <a:cs typeface="+mn-cs"/>
              </a:rPr>
              <a:t>Cortical Drill B for a thick cortical bon </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38</a:t>
            </a:fld>
            <a:endParaRPr lang="en-US"/>
          </a:p>
        </p:txBody>
      </p:sp>
    </p:spTree>
    <p:extLst>
      <p:ext uri="{BB962C8B-B14F-4D97-AF65-F5344CB8AC3E}">
        <p14:creationId xmlns:p14="http://schemas.microsoft.com/office/powerpoint/2010/main" val="2529127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Implant Depth Gauge EV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Verify the implant site depth after drilling using the Implant Depth Gauge EV. </a:t>
            </a: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The depth should allow the implant to be level with or slightly submerged in relation to the adjacent marginal bone. </a:t>
            </a:r>
            <a:endParaRPr lang="en-US" b="1" dirty="0" smtClean="0"/>
          </a:p>
          <a:p>
            <a:endParaRPr lang="en-US" b="1" dirty="0" smtClean="0"/>
          </a:p>
          <a:p>
            <a:r>
              <a:rPr lang="en-US" b="1" dirty="0" smtClean="0"/>
              <a:t>Implant </a:t>
            </a:r>
            <a:r>
              <a:rPr lang="en-US" b="1" dirty="0"/>
              <a:t>installation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Install the implant with the contra angle at low speed (25 rpm) </a:t>
            </a:r>
            <a:r>
              <a:rPr lang="en-US" sz="1200" kern="1200" dirty="0" smtClean="0">
                <a:solidFill>
                  <a:schemeClr val="tx1"/>
                </a:solidFill>
                <a:effectLst/>
                <a:latin typeface="Arial" charset="0"/>
                <a:ea typeface="+mn-ea"/>
                <a:cs typeface="+mn-cs"/>
              </a:rPr>
              <a:t>under profuse irrigation </a:t>
            </a:r>
            <a:r>
              <a:rPr lang="en-US" dirty="0" smtClean="0"/>
              <a:t>and </a:t>
            </a:r>
            <a:r>
              <a:rPr lang="en-US" dirty="0"/>
              <a:t>the maximum torque set to 45 </a:t>
            </a:r>
            <a:r>
              <a:rPr lang="en-US" dirty="0" err="1"/>
              <a:t>Ncm</a:t>
            </a:r>
            <a:r>
              <a:rPr lang="en-US" dirty="0"/>
              <a:t>. </a:t>
            </a:r>
          </a:p>
          <a:p>
            <a:r>
              <a:rPr lang="en-US" dirty="0"/>
              <a:t>• Allow the implant to work its way into the osteotomy. Avoid applying unnecessary pressure. </a:t>
            </a:r>
          </a:p>
          <a:p>
            <a:r>
              <a:rPr lang="en-US" b="1" dirty="0"/>
              <a:t>Note: </a:t>
            </a:r>
            <a:r>
              <a:rPr lang="en-US" dirty="0"/>
              <a:t>Do not exceed 45 </a:t>
            </a:r>
            <a:r>
              <a:rPr lang="en-US" dirty="0" err="1"/>
              <a:t>Ncm</a:t>
            </a:r>
            <a:r>
              <a:rPr lang="en-US" dirty="0"/>
              <a:t> when installing the implant. If not completely seated before reaching 45 </a:t>
            </a:r>
            <a:r>
              <a:rPr lang="en-US" dirty="0" err="1"/>
              <a:t>Ncm</a:t>
            </a:r>
            <a:r>
              <a:rPr lang="en-US" dirty="0"/>
              <a:t>, reverse/ remove the implant and widen the osteotomy appropriately </a:t>
            </a:r>
            <a:endParaRPr lang="en-US" dirty="0" smtClean="0"/>
          </a:p>
          <a:p>
            <a:r>
              <a:rPr lang="en-US" dirty="0" smtClean="0"/>
              <a:t>It </a:t>
            </a:r>
            <a:r>
              <a:rPr lang="en-US" dirty="0"/>
              <a:t>is recommend to have a titanium forceps available in case the implant driver does not provide sufficient carrying function during the removal procedure. </a:t>
            </a:r>
          </a:p>
          <a:p>
            <a:endParaRPr lang="en-US" b="1" dirty="0" smtClean="0"/>
          </a:p>
          <a:p>
            <a:r>
              <a:rPr lang="en-US" b="1" dirty="0" smtClean="0"/>
              <a:t>Positioning </a:t>
            </a:r>
            <a:endParaRPr lang="en-US" dirty="0"/>
          </a:p>
          <a:p>
            <a:r>
              <a:rPr lang="en-US" dirty="0"/>
              <a:t>• Position one of the dimples on the implant driver </a:t>
            </a:r>
            <a:r>
              <a:rPr lang="en-US" dirty="0" err="1"/>
              <a:t>buccally</a:t>
            </a:r>
            <a:r>
              <a:rPr lang="en-US" dirty="0"/>
              <a:t> to facilitate optimal placement of pre-designed abutments using the Torque Wrench EV together with Surgical Driver Handle.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39</a:t>
            </a:fld>
            <a:endParaRPr lang="en-US"/>
          </a:p>
        </p:txBody>
      </p:sp>
    </p:spTree>
    <p:extLst>
      <p:ext uri="{BB962C8B-B14F-4D97-AF65-F5344CB8AC3E}">
        <p14:creationId xmlns:p14="http://schemas.microsoft.com/office/powerpoint/2010/main" val="2981508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healing components are developed to support the surrounding soft tissue and give a predictable treatment situation by geometries in close correspondence to the final abutments. </a:t>
            </a:r>
          </a:p>
          <a:p>
            <a:endParaRPr lang="en-US" sz="1200" b="1" i="0" u="none" strike="noStrike" kern="1200" baseline="0" dirty="0" smtClean="0">
              <a:solidFill>
                <a:schemeClr val="tx1"/>
              </a:solidFill>
              <a:latin typeface="Arial" charset="0"/>
              <a:ea typeface="+mn-ea"/>
              <a:cs typeface="+mn-cs"/>
            </a:endParaRPr>
          </a:p>
          <a:p>
            <a:r>
              <a:rPr lang="en-US" sz="1200" b="1" i="0" u="none" strike="noStrike" kern="1200" baseline="0" dirty="0" err="1" smtClean="0">
                <a:solidFill>
                  <a:schemeClr val="tx1"/>
                </a:solidFill>
                <a:latin typeface="Arial" charset="0"/>
                <a:ea typeface="+mn-ea"/>
                <a:cs typeface="+mn-cs"/>
              </a:rPr>
              <a:t>HealDesign</a:t>
            </a:r>
            <a:r>
              <a:rPr lang="en-US" sz="1200" b="1" i="0" u="none" strike="noStrike" kern="1200" baseline="0" dirty="0" smtClean="0">
                <a:solidFill>
                  <a:schemeClr val="tx1"/>
                </a:solidFill>
                <a:latin typeface="Arial" charset="0"/>
                <a:ea typeface="+mn-ea"/>
                <a:cs typeface="+mn-cs"/>
              </a:rPr>
              <a:t> EV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Round shapes are primarily indicated for posterior anatomies </a:t>
            </a:r>
          </a:p>
          <a:p>
            <a:r>
              <a:rPr lang="en-US" sz="1200" b="0" i="0" u="none" strike="noStrike" kern="1200" baseline="0" dirty="0" smtClean="0">
                <a:solidFill>
                  <a:schemeClr val="tx1"/>
                </a:solidFill>
                <a:latin typeface="Arial" charset="0"/>
                <a:ea typeface="+mn-ea"/>
                <a:cs typeface="+mn-cs"/>
              </a:rPr>
              <a:t>• Triangular design for anterior implant sites and to mimic the shape of incisors and canines </a:t>
            </a:r>
          </a:p>
          <a:p>
            <a:r>
              <a:rPr lang="en-US" sz="1200" b="0" i="0" u="none" strike="noStrike" kern="1200" baseline="0" dirty="0" smtClean="0">
                <a:solidFill>
                  <a:schemeClr val="tx1"/>
                </a:solidFill>
                <a:latin typeface="Arial" charset="0"/>
                <a:ea typeface="+mn-ea"/>
                <a:cs typeface="+mn-cs"/>
              </a:rPr>
              <a:t>• Heights and diameters are designed to correspond with final abutments to provide soft tissue sculpturing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Healing </a:t>
            </a:r>
            <a:r>
              <a:rPr lang="en-US" sz="1200" b="1" i="0" u="none" strike="noStrike" kern="1200" baseline="0" dirty="0" err="1" smtClean="0">
                <a:solidFill>
                  <a:schemeClr val="tx1"/>
                </a:solidFill>
                <a:latin typeface="Arial" charset="0"/>
                <a:ea typeface="+mn-ea"/>
                <a:cs typeface="+mn-cs"/>
              </a:rPr>
              <a:t>Uni</a:t>
            </a:r>
            <a:r>
              <a:rPr lang="en-US" sz="1200" b="1" i="0" u="none" strike="noStrike" kern="1200" baseline="0" dirty="0" smtClean="0">
                <a:solidFill>
                  <a:schemeClr val="tx1"/>
                </a:solidFill>
                <a:latin typeface="Arial" charset="0"/>
                <a:ea typeface="+mn-ea"/>
                <a:cs typeface="+mn-cs"/>
              </a:rPr>
              <a:t> EV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Healing </a:t>
            </a:r>
            <a:r>
              <a:rPr lang="en-US" sz="1200" b="0" i="0" u="none" strike="noStrike" kern="1200" baseline="0" dirty="0" err="1" smtClean="0">
                <a:solidFill>
                  <a:schemeClr val="tx1"/>
                </a:solidFill>
                <a:latin typeface="Arial" charset="0"/>
                <a:ea typeface="+mn-ea"/>
                <a:cs typeface="+mn-cs"/>
              </a:rPr>
              <a:t>Uni</a:t>
            </a:r>
            <a:r>
              <a:rPr lang="en-US" sz="1200" b="0" i="0" u="none" strike="noStrike" kern="1200" baseline="0" dirty="0" smtClean="0">
                <a:solidFill>
                  <a:schemeClr val="tx1"/>
                </a:solidFill>
                <a:latin typeface="Arial" charset="0"/>
                <a:ea typeface="+mn-ea"/>
                <a:cs typeface="+mn-cs"/>
              </a:rPr>
              <a:t> EV is used for soft tissue support during the healing phase and is designed to support and simplify permanent abutment selection </a:t>
            </a:r>
          </a:p>
          <a:p>
            <a:r>
              <a:rPr lang="en-US" sz="1200" b="0" i="0" u="none" strike="noStrike" kern="1200" baseline="0" dirty="0" smtClean="0">
                <a:solidFill>
                  <a:schemeClr val="tx1"/>
                </a:solidFill>
                <a:latin typeface="Arial" charset="0"/>
                <a:ea typeface="+mn-ea"/>
                <a:cs typeface="+mn-cs"/>
              </a:rPr>
              <a:t>• Harmonized with the heights and diameters for the final </a:t>
            </a:r>
            <a:r>
              <a:rPr lang="en-US" sz="1200" b="0" i="0" u="none" strike="noStrike" kern="1200" baseline="0" dirty="0" err="1" smtClean="0">
                <a:solidFill>
                  <a:schemeClr val="tx1"/>
                </a:solidFill>
                <a:latin typeface="Arial" charset="0"/>
                <a:ea typeface="+mn-ea"/>
                <a:cs typeface="+mn-cs"/>
              </a:rPr>
              <a:t>Uni</a:t>
            </a:r>
            <a:r>
              <a:rPr lang="en-US" sz="1200" b="0" i="0" u="none" strike="noStrike" kern="1200" baseline="0" dirty="0" smtClean="0">
                <a:solidFill>
                  <a:schemeClr val="tx1"/>
                </a:solidFill>
                <a:latin typeface="Arial" charset="0"/>
                <a:ea typeface="+mn-ea"/>
                <a:cs typeface="+mn-cs"/>
              </a:rPr>
              <a:t> Abutment EV </a:t>
            </a:r>
          </a:p>
          <a:p>
            <a:r>
              <a:rPr lang="en-US" sz="1200" b="0" i="0" u="none" strike="noStrike" kern="1200" baseline="0" dirty="0" smtClean="0">
                <a:solidFill>
                  <a:schemeClr val="tx1"/>
                </a:solidFill>
                <a:latin typeface="Arial" charset="0"/>
                <a:ea typeface="+mn-ea"/>
                <a:cs typeface="+mn-cs"/>
              </a:rPr>
              <a:t>• Laser etched bands for gauging </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Cover Screw EV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One option for each interface connection </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40</a:t>
            </a:fld>
            <a:endParaRPr lang="en-US"/>
          </a:p>
        </p:txBody>
      </p:sp>
    </p:spTree>
    <p:extLst>
      <p:ext uri="{BB962C8B-B14F-4D97-AF65-F5344CB8AC3E}">
        <p14:creationId xmlns:p14="http://schemas.microsoft.com/office/powerpoint/2010/main" val="1796384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Versatile implant assortment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Astra Tech Implant System EV consists of a unique range of OsseoSpeed EV implants, including solutions for: </a:t>
            </a:r>
          </a:p>
          <a:p>
            <a:r>
              <a:rPr lang="en-US" sz="1200" b="0" i="0" u="none" strike="noStrike" kern="1200" baseline="0" dirty="0" smtClean="0">
                <a:solidFill>
                  <a:schemeClr val="tx1"/>
                </a:solidFill>
                <a:latin typeface="Arial" charset="0"/>
                <a:ea typeface="+mn-ea"/>
                <a:cs typeface="+mn-cs"/>
              </a:rPr>
              <a:t>– Limited vertical bone height </a:t>
            </a:r>
          </a:p>
          <a:p>
            <a:r>
              <a:rPr lang="en-US" sz="1200" b="0" i="0" u="none" strike="noStrike" kern="1200" baseline="0" dirty="0" smtClean="0">
                <a:solidFill>
                  <a:schemeClr val="tx1"/>
                </a:solidFill>
                <a:latin typeface="Arial" charset="0"/>
                <a:ea typeface="+mn-ea"/>
                <a:cs typeface="+mn-cs"/>
              </a:rPr>
              <a:t>– Narrow horizontal space </a:t>
            </a:r>
          </a:p>
          <a:p>
            <a:r>
              <a:rPr lang="en-US"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Sloped</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ridges</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This allows you to easily and efficiently manage and adapt to different challenges as they arise, including: </a:t>
            </a:r>
          </a:p>
          <a:p>
            <a:r>
              <a:rPr lang="en-US" sz="1200" b="0" i="0" u="none" strike="noStrike" kern="1200" baseline="0" dirty="0" smtClean="0">
                <a:solidFill>
                  <a:schemeClr val="tx1"/>
                </a:solidFill>
                <a:latin typeface="Arial" charset="0"/>
                <a:ea typeface="+mn-ea"/>
                <a:cs typeface="+mn-cs"/>
              </a:rPr>
              <a:t>– One- and two-stage surgery </a:t>
            </a:r>
          </a:p>
          <a:p>
            <a:r>
              <a:rPr lang="en-US" sz="1200" b="0" i="0" u="none" strike="noStrike" kern="1200" baseline="0" dirty="0" smtClean="0">
                <a:solidFill>
                  <a:schemeClr val="tx1"/>
                </a:solidFill>
                <a:latin typeface="Arial" charset="0"/>
                <a:ea typeface="+mn-ea"/>
                <a:cs typeface="+mn-cs"/>
              </a:rPr>
              <a:t>– Immediate and early restoration </a:t>
            </a:r>
            <a:endParaRPr lang="en-US" sz="1200" b="1" i="0" u="none" strike="noStrike"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a:t>
            </a:fld>
            <a:endParaRPr lang="en-US"/>
          </a:p>
        </p:txBody>
      </p:sp>
    </p:spTree>
    <p:extLst>
      <p:ext uri="{BB962C8B-B14F-4D97-AF65-F5344CB8AC3E}">
        <p14:creationId xmlns:p14="http://schemas.microsoft.com/office/powerpoint/2010/main" val="448303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Implant assortment </a:t>
            </a:r>
          </a:p>
          <a:p>
            <a:r>
              <a:rPr lang="en-US" dirty="0" err="1" smtClean="0"/>
              <a:t>OsseoSpeed</a:t>
            </a:r>
            <a:r>
              <a:rPr lang="en-US" dirty="0" smtClean="0"/>
              <a:t> </a:t>
            </a:r>
            <a:r>
              <a:rPr lang="en-US" dirty="0"/>
              <a:t>EV implants are available in a versatile range of shapes, diameters and lengths for all indications, including situations with limited space and/or bone quantity. </a:t>
            </a:r>
          </a:p>
          <a:p>
            <a:endParaRPr lang="en-US" dirty="0"/>
          </a:p>
          <a:p>
            <a:r>
              <a:rPr lang="en-US" dirty="0"/>
              <a:t>Specific colors have been assigned to the different implant/ abutment connection sizes, which are consistently used throughout the system and identified by symbols and colors. </a:t>
            </a:r>
            <a:endParaRPr lang="en-US" dirty="0" smtClean="0"/>
          </a:p>
          <a:p>
            <a:r>
              <a:rPr lang="en-US" dirty="0" smtClean="0"/>
              <a:t>Green </a:t>
            </a:r>
            <a:r>
              <a:rPr lang="en-US" dirty="0"/>
              <a:t>- 3.0, Purple – 3.6, Yellow – 4.2, Blue – 4.8, Brown 5.4.</a:t>
            </a:r>
          </a:p>
          <a:p>
            <a:r>
              <a:rPr lang="en-US" dirty="0"/>
              <a:t> </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a:t>
            </a:fld>
            <a:endParaRPr lang="en-US"/>
          </a:p>
        </p:txBody>
      </p:sp>
    </p:spTree>
    <p:extLst>
      <p:ext uri="{BB962C8B-B14F-4D97-AF65-F5344CB8AC3E}">
        <p14:creationId xmlns:p14="http://schemas.microsoft.com/office/powerpoint/2010/main" val="333896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Implants from diameter 3.0 to 5.4 and</a:t>
            </a:r>
            <a:r>
              <a:rPr lang="en-US" baseline="0" dirty="0" smtClean="0"/>
              <a:t> lengths from 6 mm to 17 mm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764948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OsseoSpeed</a:t>
            </a:r>
            <a:r>
              <a:rPr lang="en-US" b="1" dirty="0" smtClean="0"/>
              <a:t> EV 3.0 S - </a:t>
            </a:r>
            <a:r>
              <a:rPr lang="en-US" dirty="0" smtClean="0"/>
              <a:t>8, 9, 11, 13</a:t>
            </a:r>
            <a:r>
              <a:rPr lang="en-US" baseline="0" dirty="0" smtClean="0"/>
              <a:t> and 15 mm</a:t>
            </a:r>
            <a:endParaRPr lang="en-US" sz="1200" b="0" i="0" u="none" strike="noStrike" kern="1200" baseline="0" dirty="0" smtClean="0">
              <a:solidFill>
                <a:schemeClr val="tx1"/>
              </a:solidFill>
              <a:latin typeface="Arial"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8</a:t>
            </a:fld>
            <a:endParaRPr lang="en-US"/>
          </a:p>
        </p:txBody>
      </p:sp>
    </p:spTree>
    <p:extLst>
      <p:ext uri="{BB962C8B-B14F-4D97-AF65-F5344CB8AC3E}">
        <p14:creationId xmlns:p14="http://schemas.microsoft.com/office/powerpoint/2010/main" val="3058136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OsseoSpeed</a:t>
            </a:r>
            <a:r>
              <a:rPr lang="en-US" b="1" dirty="0" smtClean="0"/>
              <a:t> EV  </a:t>
            </a:r>
            <a:r>
              <a:rPr lang="en-US" sz="1200" b="1" i="0" u="none" strike="noStrike" kern="1200" baseline="0" dirty="0" smtClean="0">
                <a:solidFill>
                  <a:schemeClr val="tx1"/>
                </a:solidFill>
                <a:latin typeface="Arial" charset="0"/>
                <a:ea typeface="+mn-ea"/>
                <a:cs typeface="+mn-cs"/>
              </a:rPr>
              <a:t>5.4 S - </a:t>
            </a:r>
            <a:r>
              <a:rPr lang="en-US" sz="1200" b="0" i="0" u="none" strike="noStrike" kern="1200" baseline="0" dirty="0" smtClean="0">
                <a:solidFill>
                  <a:schemeClr val="tx1"/>
                </a:solidFill>
                <a:latin typeface="Arial" charset="0"/>
                <a:ea typeface="+mn-ea"/>
                <a:cs typeface="+mn-cs"/>
              </a:rPr>
              <a:t>6, 8, 9, 11, 13, 15 mm</a:t>
            </a:r>
          </a:p>
          <a:p>
            <a:endParaRPr lang="en-US" sz="1200" b="0" i="0" u="none" strike="noStrike" kern="1200" baseline="0" dirty="0" smtClean="0">
              <a:solidFill>
                <a:schemeClr val="tx1"/>
              </a:solidFill>
              <a:latin typeface="Arial" charset="0"/>
              <a:ea typeface="+mn-ea"/>
              <a:cs typeface="+mn-cs"/>
            </a:endParaRPr>
          </a:p>
          <a:p>
            <a:endParaRPr lang="en-US" sz="1200" b="0" i="0" u="none" strike="noStrike" kern="1200" baseline="0" dirty="0" smtClean="0">
              <a:solidFill>
                <a:schemeClr val="tx1"/>
              </a:solidFill>
              <a:latin typeface="Arial"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9</a:t>
            </a:fld>
            <a:endParaRPr lang="en-US"/>
          </a:p>
        </p:txBody>
      </p:sp>
    </p:spTree>
    <p:extLst>
      <p:ext uri="{BB962C8B-B14F-4D97-AF65-F5344CB8AC3E}">
        <p14:creationId xmlns:p14="http://schemas.microsoft.com/office/powerpoint/2010/main" val="270531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Additional 6 mm implant length options for cases with limited bone height. </a:t>
            </a:r>
          </a:p>
          <a:p>
            <a:endParaRPr lang="en-US" sz="1200" b="0" i="0" u="none" strike="noStrike"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10</a:t>
            </a:fld>
            <a:endParaRPr lang="en-US"/>
          </a:p>
        </p:txBody>
      </p:sp>
    </p:spTree>
    <p:extLst>
      <p:ext uri="{BB962C8B-B14F-4D97-AF65-F5344CB8AC3E}">
        <p14:creationId xmlns:p14="http://schemas.microsoft.com/office/powerpoint/2010/main" val="249976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6"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6177584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40378562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D - System">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312738" y="1806576"/>
            <a:ext cx="11646651" cy="760162"/>
          </a:xfrm>
        </p:spPr>
        <p:txBody>
          <a:bodyPr/>
          <a:lstStyle>
            <a:lvl1pPr marL="0" indent="0">
              <a:buNone/>
              <a:defRPr sz="4400">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section title</a:t>
            </a:r>
            <a:endParaRPr lang="en-US" dirty="0"/>
          </a:p>
        </p:txBody>
      </p:sp>
      <p:sp>
        <p:nvSpPr>
          <p:cNvPr id="9" name="Text Placeholder 5"/>
          <p:cNvSpPr>
            <a:spLocks noGrp="1"/>
          </p:cNvSpPr>
          <p:nvPr>
            <p:ph type="body" sz="quarter" idx="16" hasCustomPrompt="1"/>
          </p:nvPr>
        </p:nvSpPr>
        <p:spPr>
          <a:xfrm>
            <a:off x="312822" y="555626"/>
            <a:ext cx="11646651" cy="760162"/>
          </a:xfrm>
        </p:spPr>
        <p:txBody>
          <a:bodyPr/>
          <a:lstStyle>
            <a:lvl1pPr marL="0" indent="0">
              <a:buNone/>
              <a:defRPr sz="3200" b="1">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product name</a:t>
            </a:r>
            <a:endParaRPr lang="en-US" dirty="0"/>
          </a:p>
        </p:txBody>
      </p:sp>
      <p:sp>
        <p:nvSpPr>
          <p:cNvPr id="10"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endParaRPr lang="en-GB" dirty="0"/>
          </a:p>
        </p:txBody>
      </p:sp>
    </p:spTree>
    <p:extLst>
      <p:ext uri="{BB962C8B-B14F-4D97-AF65-F5344CB8AC3E}">
        <p14:creationId xmlns:p14="http://schemas.microsoft.com/office/powerpoint/2010/main" val="18678872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Image">
    <p:bg>
      <p:bgPr>
        <a:solidFill>
          <a:schemeClr val="accent2"/>
        </a:solidFill>
        <a:effectLst/>
      </p:bgPr>
    </p:bg>
    <p:spTree>
      <p:nvGrpSpPr>
        <p:cNvPr id="1" name=""/>
        <p:cNvGrpSpPr/>
        <p:nvPr/>
      </p:nvGrpSpPr>
      <p:grpSpPr>
        <a:xfrm>
          <a:off x="0" y="0"/>
          <a:ext cx="0" cy="0"/>
          <a:chOff x="0" y="0"/>
          <a:chExt cx="0" cy="0"/>
        </a:xfrm>
      </p:grpSpPr>
      <p:sp>
        <p:nvSpPr>
          <p:cNvPr id="7"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2" name="Rektangel 1"/>
          <p:cNvSpPr/>
          <p:nvPr userDrawn="1"/>
        </p:nvSpPr>
        <p:spPr>
          <a:xfrm>
            <a:off x="9370165" y="5861278"/>
            <a:ext cx="2821836" cy="569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1" name="Date Placeholder 3"/>
          <p:cNvSpPr>
            <a:spLocks noGrp="1"/>
          </p:cNvSpPr>
          <p:nvPr>
            <p:ph type="dt" sz="half" idx="2"/>
          </p:nvPr>
        </p:nvSpPr>
        <p:spPr>
          <a:xfrm>
            <a:off x="842175" y="6498562"/>
            <a:ext cx="1037025" cy="176675"/>
          </a:xfrm>
          <a:prstGeom prst="rect">
            <a:avLst/>
          </a:prstGeom>
        </p:spPr>
        <p:txBody>
          <a:bodyPr vert="horz" lIns="0" tIns="0" rIns="0" bIns="0" rtlCol="0" anchor="b" anchorCtr="0">
            <a:noAutofit/>
          </a:bodyPr>
          <a:lstStyle>
            <a:lvl1pPr algn="l">
              <a:defRPr sz="800">
                <a:solidFill>
                  <a:schemeClr val="bg1"/>
                </a:solidFill>
              </a:defRPr>
            </a:lvl1pPr>
          </a:lstStyle>
          <a:p>
            <a:fld id="{484A80B5-B011-4E09-A387-4D7FC98CF63D}" type="datetime1">
              <a:rPr lang="da-DK" smtClean="0"/>
              <a:pPr/>
              <a:t>27-08-2018</a:t>
            </a:fld>
            <a:endParaRPr lang="en-GB" dirty="0"/>
          </a:p>
        </p:txBody>
      </p:sp>
      <p:sp>
        <p:nvSpPr>
          <p:cNvPr id="12" name="Footer Placeholder 4"/>
          <p:cNvSpPr>
            <a:spLocks noGrp="1"/>
          </p:cNvSpPr>
          <p:nvPr>
            <p:ph type="ftr" sz="quarter" idx="3"/>
          </p:nvPr>
        </p:nvSpPr>
        <p:spPr>
          <a:xfrm>
            <a:off x="2008574" y="6498562"/>
            <a:ext cx="3942963" cy="176675"/>
          </a:xfrm>
          <a:prstGeom prst="rect">
            <a:avLst/>
          </a:prstGeom>
        </p:spPr>
        <p:txBody>
          <a:bodyPr vert="horz" lIns="0" tIns="0" rIns="0" bIns="0" rtlCol="0" anchor="b" anchorCtr="0">
            <a:noAutofit/>
          </a:bodyPr>
          <a:lstStyle>
            <a:lvl1pPr algn="l">
              <a:defRPr sz="800">
                <a:solidFill>
                  <a:schemeClr val="bg1"/>
                </a:solidFill>
              </a:defRPr>
            </a:lvl1pPr>
          </a:lstStyle>
          <a:p>
            <a:r>
              <a:rPr lang="en-GB" smtClean="0"/>
              <a:t>Dentsply Sirona 2016</a:t>
            </a:r>
            <a:endParaRPr lang="en-GB" dirty="0"/>
          </a:p>
        </p:txBody>
      </p:sp>
      <p:sp>
        <p:nvSpPr>
          <p:cNvPr id="13"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bg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8988877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tx2"/>
                </a:solidFill>
              </a:defRPr>
            </a:lvl1pPr>
          </a:lstStyle>
          <a:p>
            <a:r>
              <a:rPr lang="en-US" smtClean="0"/>
              <a:t>Click to edit Master title style</a:t>
            </a:r>
            <a:endParaRPr lang="en-GB" dirty="0" smtClean="0"/>
          </a:p>
        </p:txBody>
      </p:sp>
    </p:spTree>
    <p:extLst>
      <p:ext uri="{BB962C8B-B14F-4D97-AF65-F5344CB8AC3E}">
        <p14:creationId xmlns:p14="http://schemas.microsoft.com/office/powerpoint/2010/main" val="719469538"/>
      </p:ext>
    </p:extLst>
  </p:cSld>
  <p:clrMapOvr>
    <a:masterClrMapping/>
  </p:clrMapOvr>
  <p:timing>
    <p:tnLst>
      <p:par>
        <p:cT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4"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98642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00" y="-1535009"/>
              <a:ext cx="11530013" cy="91494"/>
            </a:xfrm>
            <a:prstGeom prst="rect">
              <a:avLst/>
            </a:prstGeom>
          </p:spPr>
        </p:pic>
        <p:pic>
          <p:nvPicPr>
            <p:cNvPr id="19" name="Billede 18"/>
            <p:cNvPicPr>
              <a:picLocks noChangeAspect="1"/>
            </p:cNvPicPr>
            <p:nvPr userDrawn="1"/>
          </p:nvPicPr>
          <p:blipFill>
            <a:blip r:embed="rId3" cstate="print">
              <a:lum bright="100000"/>
              <a:extLst>
                <a:ext uri="{28A0092B-C50C-407E-A947-70E740481C1C}">
                  <a14:useLocalDpi xmlns:a14="http://schemas.microsoft.com/office/drawing/2010/main" val="0"/>
                </a:ext>
              </a:extLst>
            </a:blip>
            <a:stretch>
              <a:fillRect/>
            </a:stretch>
          </p:blipFill>
          <p:spPr>
            <a:xfrm>
              <a:off x="10384221" y="-1214074"/>
              <a:ext cx="1505262" cy="427995"/>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p>
          </p:txBody>
        </p:sp>
      </p:grpSp>
    </p:spTree>
    <p:extLst>
      <p:ext uri="{BB962C8B-B14F-4D97-AF65-F5344CB8AC3E}">
        <p14:creationId xmlns:p14="http://schemas.microsoft.com/office/powerpoint/2010/main" val="36455371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4056994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1200" y="555626"/>
            <a:ext cx="11529599" cy="1001712"/>
          </a:xfrm>
        </p:spPr>
        <p:txBody>
          <a:bodyPr/>
          <a:lstStyle>
            <a:lvl1pPr>
              <a:defRPr baseline="0"/>
            </a:lvl1pPr>
          </a:lstStyle>
          <a:p>
            <a:r>
              <a:rPr lang="en-GB" dirty="0" smtClean="0"/>
              <a:t>Agenda/Program</a:t>
            </a:r>
            <a:endParaRPr lang="en-GB" dirty="0"/>
          </a:p>
        </p:txBody>
      </p:sp>
      <p:sp>
        <p:nvSpPr>
          <p:cNvPr id="3" name="Content Placeholder 2"/>
          <p:cNvSpPr>
            <a:spLocks noGrp="1"/>
          </p:cNvSpPr>
          <p:nvPr>
            <p:ph sz="half" idx="1" hasCustomPrompt="1"/>
          </p:nvPr>
        </p:nvSpPr>
        <p:spPr>
          <a:xfrm>
            <a:off x="331200" y="1584995"/>
            <a:ext cx="11529599" cy="3943350"/>
          </a:xfrm>
        </p:spPr>
        <p:txBody>
          <a:bodyPr/>
          <a:lstStyle>
            <a:lvl1pPr marL="0" indent="0">
              <a:buNone/>
              <a:defRPr/>
            </a:lvl1pPr>
          </a:lstStyle>
          <a:p>
            <a:r>
              <a:rPr lang="en-GB" dirty="0" smtClean="0"/>
              <a:t>Click to edit</a:t>
            </a:r>
            <a:endParaRPr lang="en-GB" dirty="0"/>
          </a:p>
        </p:txBody>
      </p:sp>
    </p:spTree>
    <p:extLst>
      <p:ext uri="{BB962C8B-B14F-4D97-AF65-F5344CB8AC3E}">
        <p14:creationId xmlns:p14="http://schemas.microsoft.com/office/powerpoint/2010/main" val="39955874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Click to edit</a:t>
            </a:r>
            <a:endParaRPr lang="en-GB" dirty="0"/>
          </a:p>
        </p:txBody>
      </p:sp>
      <p:sp>
        <p:nvSpPr>
          <p:cNvPr id="3" name="Content Placeholder 2"/>
          <p:cNvSpPr>
            <a:spLocks noGrp="1"/>
          </p:cNvSpPr>
          <p:nvPr>
            <p:ph sz="half" idx="1" hasCustomPrompt="1"/>
          </p:nvPr>
        </p:nvSpPr>
        <p:spPr>
          <a:xfrm>
            <a:off x="330201" y="1584995"/>
            <a:ext cx="11530011" cy="3943350"/>
          </a:xfrm>
        </p:spPr>
        <p:txBody>
          <a:bodyPr/>
          <a:lstStyle>
            <a:lvl2pPr>
              <a:defRPr/>
            </a:lvl2pPr>
            <a:lvl3pPr>
              <a:defRPr/>
            </a:lvl3pPr>
            <a:lvl4pPr>
              <a:defRPr baseline="0"/>
            </a:lvl4p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4894867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hasCustomPrompt="1"/>
          </p:nvPr>
        </p:nvSpPr>
        <p:spPr>
          <a:xfrm>
            <a:off x="330201" y="1576974"/>
            <a:ext cx="5621337"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4" name="Content Placeholder 3"/>
          <p:cNvSpPr>
            <a:spLocks noGrp="1"/>
          </p:cNvSpPr>
          <p:nvPr>
            <p:ph sz="half" idx="2" hasCustomPrompt="1"/>
          </p:nvPr>
        </p:nvSpPr>
        <p:spPr>
          <a:xfrm>
            <a:off x="6240463" y="1576974"/>
            <a:ext cx="5619749"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13171662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Tree>
    <p:extLst>
      <p:ext uri="{BB962C8B-B14F-4D97-AF65-F5344CB8AC3E}">
        <p14:creationId xmlns:p14="http://schemas.microsoft.com/office/powerpoint/2010/main" val="15866107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26647041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201" y="555626"/>
            <a:ext cx="11530012" cy="1001712"/>
          </a:xfrm>
          <a:prstGeom prst="rect">
            <a:avLst/>
          </a:prstGeom>
        </p:spPr>
        <p:txBody>
          <a:bodyPr vert="horz" lIns="0" tIns="0" rIns="0" bIns="0" rtlCol="0" anchor="t" anchorCtr="0">
            <a:noAutofit/>
          </a:bodyPr>
          <a:lstStyle/>
          <a:p>
            <a:r>
              <a:rPr lang="da-DK" dirty="0" err="1" smtClean="0"/>
              <a:t>Click</a:t>
            </a:r>
            <a:r>
              <a:rPr lang="da-DK" dirty="0" smtClean="0"/>
              <a:t> to </a:t>
            </a:r>
            <a:r>
              <a:rPr lang="da-DK" dirty="0" err="1" smtClean="0"/>
              <a:t>edit</a:t>
            </a:r>
            <a:r>
              <a:rPr lang="da-DK" dirty="0" smtClean="0"/>
              <a:t> master</a:t>
            </a:r>
            <a:endParaRPr lang="en-GB" dirty="0"/>
          </a:p>
        </p:txBody>
      </p:sp>
      <p:sp>
        <p:nvSpPr>
          <p:cNvPr id="3" name="Text Placeholder 2"/>
          <p:cNvSpPr>
            <a:spLocks noGrp="1"/>
          </p:cNvSpPr>
          <p:nvPr>
            <p:ph type="body" idx="1"/>
          </p:nvPr>
        </p:nvSpPr>
        <p:spPr>
          <a:xfrm>
            <a:off x="330201" y="1620667"/>
            <a:ext cx="11530012" cy="3943350"/>
          </a:xfrm>
          <a:prstGeom prst="rect">
            <a:avLst/>
          </a:prstGeom>
        </p:spPr>
        <p:txBody>
          <a:bodyPr vert="horz" lIns="0" tIns="0" rIns="0" bIns="0" rtlCol="0">
            <a:noAutofit/>
          </a:bodyPr>
          <a:lstStyle/>
          <a:p>
            <a:pPr lvl="0"/>
            <a:r>
              <a:rPr lang="da-DK" dirty="0" err="1" smtClean="0"/>
              <a:t>Click</a:t>
            </a:r>
            <a:r>
              <a:rPr lang="da-DK" dirty="0" smtClean="0"/>
              <a:t> to </a:t>
            </a:r>
            <a:r>
              <a:rPr lang="da-DK" dirty="0" err="1" smtClean="0"/>
              <a:t>edit</a:t>
            </a:r>
            <a:r>
              <a:rPr lang="da-DK" dirty="0" smtClean="0"/>
              <a:t> master </a:t>
            </a:r>
            <a:r>
              <a:rPr lang="da-DK" dirty="0" err="1" smtClean="0"/>
              <a:t>level</a:t>
            </a:r>
            <a:r>
              <a:rPr lang="da-DK" dirty="0" smtClean="0"/>
              <a:t> A</a:t>
            </a:r>
          </a:p>
          <a:p>
            <a:pPr lvl="1"/>
            <a:r>
              <a:rPr lang="da-DK" dirty="0" smtClean="0"/>
              <a:t>Level B</a:t>
            </a:r>
          </a:p>
          <a:p>
            <a:pPr lvl="2"/>
            <a:r>
              <a:rPr lang="da-DK" dirty="0" smtClean="0"/>
              <a:t>Level C</a:t>
            </a:r>
          </a:p>
          <a:p>
            <a:pPr lvl="3"/>
            <a:r>
              <a:rPr lang="da-DK" dirty="0" smtClean="0"/>
              <a:t>Level D</a:t>
            </a:r>
          </a:p>
          <a:p>
            <a:pPr lvl="4"/>
            <a:r>
              <a:rPr lang="da-DK" dirty="0" smtClean="0"/>
              <a:t>Level E</a:t>
            </a:r>
          </a:p>
          <a:p>
            <a:pPr lvl="5"/>
            <a:r>
              <a:rPr lang="da-DK" dirty="0" smtClean="0"/>
              <a:t>Level F</a:t>
            </a:r>
          </a:p>
          <a:p>
            <a:pPr lvl="6"/>
            <a:r>
              <a:rPr lang="da-DK" dirty="0" smtClean="0"/>
              <a:t>Level G</a:t>
            </a:r>
          </a:p>
          <a:p>
            <a:pPr lvl="7"/>
            <a:r>
              <a:rPr lang="da-DK" dirty="0" smtClean="0"/>
              <a:t>Level H</a:t>
            </a:r>
          </a:p>
          <a:p>
            <a:pPr lvl="8"/>
            <a:r>
              <a:rPr lang="da-DK" dirty="0" smtClean="0"/>
              <a:t>Level I</a:t>
            </a:r>
            <a:endParaRPr lang="en-GB"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66" r:id="rId5"/>
    <p:sldLayoutId id="2147483663" r:id="rId6"/>
    <p:sldLayoutId id="2147483664" r:id="rId7"/>
    <p:sldLayoutId id="2147483661" r:id="rId8"/>
    <p:sldLayoutId id="2147483662" r:id="rId9"/>
    <p:sldLayoutId id="2147483669" r:id="rId10"/>
    <p:sldLayoutId id="2147483682" r:id="rId11"/>
    <p:sldLayoutId id="2147483675" r:id="rId12"/>
    <p:sldLayoutId id="2147483668" r:id="rId1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3.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21.png"/><Relationship Id="rId4" Type="http://schemas.openxmlformats.org/officeDocument/2006/relationships/image" Target="../media/image44.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22.tiff"/><Relationship Id="rId5" Type="http://schemas.openxmlformats.org/officeDocument/2006/relationships/image" Target="../media/image121.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tiff"/><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tiff"/><Relationship Id="rId9" Type="http://schemas.openxmlformats.org/officeDocument/2006/relationships/image" Target="../media/image134.png"/><Relationship Id="rId14" Type="http://schemas.openxmlformats.org/officeDocument/2006/relationships/image" Target="../media/image139.png"/></Relationships>
</file>

<file path=ppt/slides/_rels/slide3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47.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0451" b="10451"/>
          <a:stretch>
            <a:fillRect/>
          </a:stretch>
        </p:blipFill>
        <p:spPr>
          <a:xfrm>
            <a:off x="3026979" y="608979"/>
            <a:ext cx="11129444" cy="4947447"/>
          </a:xfrm>
        </p:spPr>
      </p:pic>
      <p:sp>
        <p:nvSpPr>
          <p:cNvPr id="5" name="Title 6"/>
          <p:cNvSpPr txBox="1">
            <a:spLocks/>
          </p:cNvSpPr>
          <p:nvPr/>
        </p:nvSpPr>
        <p:spPr>
          <a:xfrm>
            <a:off x="482600" y="2246757"/>
            <a:ext cx="4862400" cy="1231078"/>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a:lstStyle>
          <a:p>
            <a:r>
              <a:rPr lang="en-US" dirty="0" smtClean="0">
                <a:solidFill>
                  <a:schemeClr val="accent1"/>
                </a:solidFill>
              </a:rPr>
              <a:t>Astra Tech Implant System EV</a:t>
            </a:r>
            <a:br>
              <a:rPr lang="en-US" dirty="0" smtClean="0">
                <a:solidFill>
                  <a:schemeClr val="accent1"/>
                </a:solidFill>
              </a:rPr>
            </a:br>
            <a:r>
              <a:rPr lang="en-US" dirty="0" smtClean="0"/>
              <a:t/>
            </a:r>
            <a:br>
              <a:rPr lang="en-US" dirty="0" smtClean="0"/>
            </a:br>
            <a:r>
              <a:rPr lang="en-US" sz="3600" dirty="0">
                <a:solidFill>
                  <a:schemeClr val="tx2"/>
                </a:solidFill>
              </a:rPr>
              <a:t>Surgical components and instruments</a:t>
            </a:r>
            <a:endParaRPr lang="en-US" dirty="0">
              <a:solidFill>
                <a:schemeClr val="tx2"/>
              </a:solidFill>
            </a:endParaRPr>
          </a:p>
        </p:txBody>
      </p:sp>
    </p:spTree>
    <p:extLst>
      <p:ext uri="{BB962C8B-B14F-4D97-AF65-F5344CB8AC3E}">
        <p14:creationId xmlns:p14="http://schemas.microsoft.com/office/powerpoint/2010/main" val="3220926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6 mm implant length option</a:t>
            </a:r>
            <a:endParaRPr lang="en-US" dirty="0"/>
          </a:p>
        </p:txBody>
      </p:sp>
      <p:sp>
        <p:nvSpPr>
          <p:cNvPr id="3" name="Content Placeholder 2"/>
          <p:cNvSpPr>
            <a:spLocks noGrp="1"/>
          </p:cNvSpPr>
          <p:nvPr>
            <p:ph sz="half" idx="1"/>
          </p:nvPr>
        </p:nvSpPr>
        <p:spPr>
          <a:xfrm>
            <a:off x="330201" y="1584995"/>
            <a:ext cx="4755507" cy="3943350"/>
          </a:xfrm>
        </p:spPr>
        <p:txBody>
          <a:bodyPr/>
          <a:lstStyle/>
          <a:p>
            <a:r>
              <a:rPr lang="en-US" dirty="0" smtClean="0"/>
              <a:t>Ideal for cases with limited vertical bone height</a:t>
            </a:r>
          </a:p>
          <a:p>
            <a:r>
              <a:rPr lang="en-US" dirty="0" smtClean="0"/>
              <a:t>Helps reduce the need for bone augmentation</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5583" y="2697422"/>
            <a:ext cx="601904" cy="96506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2168" y="2664451"/>
            <a:ext cx="679244" cy="99532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0162" y="2659035"/>
            <a:ext cx="766671" cy="97515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8503" y="2655984"/>
            <a:ext cx="874274" cy="1002053"/>
          </a:xfrm>
          <a:prstGeom prst="rect">
            <a:avLst/>
          </a:prstGeom>
        </p:spPr>
      </p:pic>
      <p:grpSp>
        <p:nvGrpSpPr>
          <p:cNvPr id="21" name="Group 20"/>
          <p:cNvGrpSpPr/>
          <p:nvPr/>
        </p:nvGrpSpPr>
        <p:grpSpPr>
          <a:xfrm>
            <a:off x="7802913" y="2047442"/>
            <a:ext cx="3102702" cy="438643"/>
            <a:chOff x="7802913" y="1523468"/>
            <a:chExt cx="3102702" cy="438643"/>
          </a:xfrm>
        </p:grpSpPr>
        <p:pic>
          <p:nvPicPr>
            <p:cNvPr id="1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2913" y="1523468"/>
              <a:ext cx="413171" cy="43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7208" y="1531583"/>
              <a:ext cx="413171" cy="43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92444" y="1531299"/>
              <a:ext cx="413171" cy="42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43952" y="1528634"/>
              <a:ext cx="406613" cy="42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9261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Implant size / tooth position</a:t>
            </a:r>
            <a:endParaRPr lang="en-US" dirty="0"/>
          </a:p>
        </p:txBody>
      </p:sp>
      <p:sp>
        <p:nvSpPr>
          <p:cNvPr id="7" name="Content Placeholder 2"/>
          <p:cNvSpPr>
            <a:spLocks noGrp="1"/>
          </p:cNvSpPr>
          <p:nvPr>
            <p:ph sz="half" idx="1"/>
          </p:nvPr>
        </p:nvSpPr>
        <p:spPr>
          <a:xfrm>
            <a:off x="330201" y="1576974"/>
            <a:ext cx="4508927" cy="3943350"/>
          </a:xfrm>
        </p:spPr>
        <p:txBody>
          <a:bodyPr/>
          <a:lstStyle/>
          <a:p>
            <a:r>
              <a:rPr lang="en-US" dirty="0" smtClean="0"/>
              <a:t>Recommended implant sizes in relation to the natural dentition</a:t>
            </a:r>
            <a:endParaRPr lang="en-US" dirty="0"/>
          </a:p>
        </p:txBody>
      </p:sp>
      <p:pic>
        <p:nvPicPr>
          <p:cNvPr id="3" name="Picture 2"/>
          <p:cNvPicPr>
            <a:picLocks noChangeAspect="1"/>
          </p:cNvPicPr>
          <p:nvPr/>
        </p:nvPicPr>
        <p:blipFill>
          <a:blip r:embed="rId3"/>
          <a:stretch>
            <a:fillRect/>
          </a:stretch>
        </p:blipFill>
        <p:spPr>
          <a:xfrm>
            <a:off x="6981657" y="1003643"/>
            <a:ext cx="3581400" cy="4714875"/>
          </a:xfrm>
          <a:prstGeom prst="rect">
            <a:avLst/>
          </a:prstGeom>
          <a:ln w="12700">
            <a:solidFill>
              <a:schemeClr val="accent6"/>
            </a:solidFill>
          </a:ln>
        </p:spPr>
      </p:pic>
    </p:spTree>
    <p:extLst>
      <p:ext uri="{BB962C8B-B14F-4D97-AF65-F5344CB8AC3E}">
        <p14:creationId xmlns:p14="http://schemas.microsoft.com/office/powerpoint/2010/main" val="146894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One interface – three indexing solutions</a:t>
            </a:r>
            <a:endParaRPr lang="en-US" dirty="0"/>
          </a:p>
        </p:txBody>
      </p:sp>
      <p:grpSp>
        <p:nvGrpSpPr>
          <p:cNvPr id="5" name="Group 4"/>
          <p:cNvGrpSpPr/>
          <p:nvPr/>
        </p:nvGrpSpPr>
        <p:grpSpPr>
          <a:xfrm>
            <a:off x="5824967" y="2732196"/>
            <a:ext cx="5938930" cy="1169898"/>
            <a:chOff x="5015880" y="3500204"/>
            <a:chExt cx="7002745" cy="137945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880" y="3500204"/>
              <a:ext cx="1436200" cy="1259762"/>
            </a:xfrm>
            <a:prstGeom prst="rect">
              <a:avLst/>
            </a:prstGeom>
          </p:spPr>
        </p:pic>
        <p:sp>
          <p:nvSpPr>
            <p:cNvPr id="12" name="TextBox 11"/>
            <p:cNvSpPr txBox="1"/>
            <p:nvPr/>
          </p:nvSpPr>
          <p:spPr>
            <a:xfrm>
              <a:off x="6709686" y="3627631"/>
              <a:ext cx="5308939" cy="1252029"/>
            </a:xfrm>
            <a:prstGeom prst="rect">
              <a:avLst/>
            </a:prstGeom>
            <a:noFill/>
          </p:spPr>
          <p:txBody>
            <a:bodyPr wrap="square" rtlCol="0">
              <a:spAutoFit/>
            </a:bodyPr>
            <a:lstStyle/>
            <a:p>
              <a:r>
                <a:rPr lang="en-US" b="1" dirty="0" smtClean="0">
                  <a:solidFill>
                    <a:schemeClr val="tx2"/>
                  </a:solidFill>
                </a:rPr>
                <a:t>Six positions</a:t>
              </a:r>
              <a:endParaRPr lang="en-US" dirty="0" smtClean="0">
                <a:solidFill>
                  <a:schemeClr val="tx2"/>
                </a:solidFill>
              </a:endParaRPr>
            </a:p>
            <a:p>
              <a:pPr>
                <a:spcBef>
                  <a:spcPts val="600"/>
                </a:spcBef>
              </a:pPr>
              <a:r>
                <a:rPr lang="en-US" sz="2000" dirty="0" smtClean="0">
                  <a:solidFill>
                    <a:schemeClr val="tx2"/>
                  </a:solidFill>
                </a:rPr>
                <a:t>Indexed abutments seat in six available positions.</a:t>
              </a:r>
            </a:p>
          </p:txBody>
        </p:sp>
      </p:grpSp>
      <p:grpSp>
        <p:nvGrpSpPr>
          <p:cNvPr id="4" name="Group 3"/>
          <p:cNvGrpSpPr/>
          <p:nvPr/>
        </p:nvGrpSpPr>
        <p:grpSpPr>
          <a:xfrm>
            <a:off x="5931962" y="4209727"/>
            <a:ext cx="5184665" cy="1116681"/>
            <a:chOff x="5161412" y="4209727"/>
            <a:chExt cx="5184665" cy="1116681"/>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1412" y="4209727"/>
              <a:ext cx="940215" cy="949941"/>
            </a:xfrm>
            <a:prstGeom prst="rect">
              <a:avLst/>
            </a:prstGeom>
          </p:spPr>
        </p:pic>
        <p:sp>
          <p:nvSpPr>
            <p:cNvPr id="14" name="TextBox 13"/>
            <p:cNvSpPr txBox="1"/>
            <p:nvPr/>
          </p:nvSpPr>
          <p:spPr>
            <a:xfrm>
              <a:off x="6457723" y="4264579"/>
              <a:ext cx="3888354" cy="1061829"/>
            </a:xfrm>
            <a:prstGeom prst="rect">
              <a:avLst/>
            </a:prstGeom>
            <a:noFill/>
          </p:spPr>
          <p:txBody>
            <a:bodyPr wrap="square" rtlCol="0">
              <a:spAutoFit/>
            </a:bodyPr>
            <a:lstStyle/>
            <a:p>
              <a:r>
                <a:rPr lang="en-US" b="1" dirty="0" smtClean="0">
                  <a:solidFill>
                    <a:schemeClr val="tx2"/>
                  </a:solidFill>
                </a:rPr>
                <a:t>Index free</a:t>
              </a:r>
              <a:endParaRPr lang="en-US" dirty="0" smtClean="0">
                <a:solidFill>
                  <a:schemeClr val="tx2"/>
                </a:solidFill>
              </a:endParaRPr>
            </a:p>
            <a:p>
              <a:pPr>
                <a:spcBef>
                  <a:spcPts val="600"/>
                </a:spcBef>
              </a:pPr>
              <a:r>
                <a:rPr lang="en-US" sz="2000" dirty="0" smtClean="0">
                  <a:solidFill>
                    <a:schemeClr val="tx2"/>
                  </a:solidFill>
                </a:rPr>
                <a:t>Index free abutments seat in any rotational</a:t>
              </a:r>
              <a:r>
                <a:rPr lang="en-US" sz="2000" dirty="0">
                  <a:solidFill>
                    <a:schemeClr val="tx2"/>
                  </a:solidFill>
                </a:rPr>
                <a:t> </a:t>
              </a:r>
              <a:r>
                <a:rPr lang="en-US" sz="2000" dirty="0" smtClean="0">
                  <a:solidFill>
                    <a:schemeClr val="tx2"/>
                  </a:solidFill>
                </a:rPr>
                <a:t>position.</a:t>
              </a:r>
              <a:endParaRPr lang="en-US" sz="2000" dirty="0">
                <a:solidFill>
                  <a:schemeClr val="tx2"/>
                </a:solidFill>
              </a:endParaRPr>
            </a:p>
          </p:txBody>
        </p:sp>
      </p:grpSp>
      <p:pic>
        <p:nvPicPr>
          <p:cNvPr id="1026" name="Picture 2" descr="N:\Workgroup\2Bimage\Projekt\Astra Tech\1001 Stella\Manualer Stella\Product Images\PNG images with asset no\1211805-Implant abutment interface_top-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609" y="1791982"/>
            <a:ext cx="2845942" cy="28459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048638" y="1406377"/>
            <a:ext cx="5818003" cy="1061829"/>
            <a:chOff x="5301196" y="1773302"/>
            <a:chExt cx="6860156" cy="1252029"/>
          </a:xfrm>
        </p:grpSpPr>
        <p:sp>
          <p:nvSpPr>
            <p:cNvPr id="3" name="TextBox 2"/>
            <p:cNvSpPr txBox="1"/>
            <p:nvPr/>
          </p:nvSpPr>
          <p:spPr>
            <a:xfrm>
              <a:off x="6692691" y="1773302"/>
              <a:ext cx="5468661" cy="1252029"/>
            </a:xfrm>
            <a:prstGeom prst="rect">
              <a:avLst/>
            </a:prstGeom>
            <a:noFill/>
          </p:spPr>
          <p:txBody>
            <a:bodyPr wrap="square" rtlCol="0">
              <a:spAutoFit/>
            </a:bodyPr>
            <a:lstStyle/>
            <a:p>
              <a:pPr>
                <a:spcBef>
                  <a:spcPts val="600"/>
                </a:spcBef>
              </a:pPr>
              <a:r>
                <a:rPr lang="en-US" b="1" dirty="0" smtClean="0">
                  <a:solidFill>
                    <a:schemeClr val="tx2"/>
                  </a:solidFill>
                </a:rPr>
                <a:t>One-position-only </a:t>
              </a:r>
              <a:endParaRPr lang="en-US" dirty="0" smtClean="0">
                <a:solidFill>
                  <a:schemeClr val="tx2"/>
                </a:solidFill>
              </a:endParaRPr>
            </a:p>
            <a:p>
              <a:pPr>
                <a:spcBef>
                  <a:spcPts val="600"/>
                </a:spcBef>
              </a:pPr>
              <a:r>
                <a:rPr lang="en-US" sz="2000" dirty="0" smtClean="0">
                  <a:solidFill>
                    <a:schemeClr val="tx2"/>
                  </a:solidFill>
                </a:rPr>
                <a:t>ATLANTIS patient-specific abutments seat in one position only. </a:t>
              </a:r>
              <a:endParaRPr lang="sv-SE" sz="2000" dirty="0" err="1">
                <a:solidFill>
                  <a:schemeClr val="tx2"/>
                </a:solidFill>
              </a:endParaRPr>
            </a:p>
          </p:txBody>
        </p:sp>
        <p:pic>
          <p:nvPicPr>
            <p:cNvPr id="6" name="Picture 2" descr="\\se-tec-c040.astratech.net\Users$\seaha10\My Documents\2.2 Bilder\SYMBOLBILDER\1217207-Symbol One position_indexed abutments-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1196" y="1851662"/>
              <a:ext cx="908787" cy="11698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9687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25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Bone classification</a:t>
            </a:r>
            <a:endParaRPr lang="en-US" dirty="0"/>
          </a:p>
        </p:txBody>
      </p:sp>
      <p:sp>
        <p:nvSpPr>
          <p:cNvPr id="4" name="Content Placeholder 3"/>
          <p:cNvSpPr>
            <a:spLocks noGrp="1"/>
          </p:cNvSpPr>
          <p:nvPr>
            <p:ph sz="half" idx="1"/>
          </p:nvPr>
        </p:nvSpPr>
        <p:spPr>
          <a:xfrm>
            <a:off x="330201" y="1576974"/>
            <a:ext cx="5053457" cy="3943350"/>
          </a:xfrm>
        </p:spPr>
        <p:txBody>
          <a:bodyPr/>
          <a:lstStyle/>
          <a:p>
            <a:r>
              <a:rPr lang="en-US" dirty="0" smtClean="0"/>
              <a:t>One drilling protocol for preparation of the </a:t>
            </a:r>
            <a:r>
              <a:rPr lang="en-US" dirty="0" err="1" smtClean="0"/>
              <a:t>spongious</a:t>
            </a:r>
            <a:r>
              <a:rPr lang="en-US" dirty="0" smtClean="0"/>
              <a:t> bone</a:t>
            </a:r>
          </a:p>
          <a:p>
            <a:r>
              <a:rPr lang="en-US" dirty="0"/>
              <a:t>Two options for preparation of the cortical bone </a:t>
            </a:r>
          </a:p>
          <a:p>
            <a:pPr marL="0" indent="0">
              <a:buNone/>
            </a:pPr>
            <a:endParaRPr lang="en-US" dirty="0" smtClean="0"/>
          </a:p>
          <a:p>
            <a:endParaRPr lang="en-US" dirty="0"/>
          </a:p>
        </p:txBody>
      </p:sp>
      <p:grpSp>
        <p:nvGrpSpPr>
          <p:cNvPr id="2" name="Group 1"/>
          <p:cNvGrpSpPr/>
          <p:nvPr/>
        </p:nvGrpSpPr>
        <p:grpSpPr>
          <a:xfrm>
            <a:off x="6874818" y="1202076"/>
            <a:ext cx="3801118" cy="4522362"/>
            <a:chOff x="6587141" y="660670"/>
            <a:chExt cx="4187094" cy="4981575"/>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929"/>
            <a:stretch/>
          </p:blipFill>
          <p:spPr bwMode="auto">
            <a:xfrm>
              <a:off x="8214760" y="660670"/>
              <a:ext cx="25594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4" r="61742"/>
            <a:stretch/>
          </p:blipFill>
          <p:spPr bwMode="auto">
            <a:xfrm>
              <a:off x="6587141" y="660670"/>
              <a:ext cx="1616148"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3192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Drills</a:t>
            </a:r>
            <a:endParaRPr lang="sv-SE" dirty="0"/>
          </a:p>
        </p:txBody>
      </p:sp>
      <p:sp>
        <p:nvSpPr>
          <p:cNvPr id="3" name="Content Placeholder 2"/>
          <p:cNvSpPr>
            <a:spLocks noGrp="1"/>
          </p:cNvSpPr>
          <p:nvPr>
            <p:ph sz="half" idx="1"/>
          </p:nvPr>
        </p:nvSpPr>
        <p:spPr>
          <a:xfrm>
            <a:off x="330202" y="1584995"/>
            <a:ext cx="6050050" cy="3943350"/>
          </a:xfrm>
        </p:spPr>
        <p:txBody>
          <a:bodyPr/>
          <a:lstStyle/>
          <a:p>
            <a:r>
              <a:rPr lang="en-US" dirty="0" smtClean="0"/>
              <a:t>Excellent cutting properties</a:t>
            </a:r>
          </a:p>
          <a:p>
            <a:r>
              <a:rPr lang="en-US" dirty="0" smtClean="0"/>
              <a:t>Twist drills and step drills </a:t>
            </a:r>
          </a:p>
          <a:p>
            <a:r>
              <a:rPr lang="en-US" dirty="0" smtClean="0"/>
              <a:t>Sterile packaging</a:t>
            </a:r>
          </a:p>
          <a:p>
            <a:r>
              <a:rPr lang="en-US" dirty="0" smtClean="0"/>
              <a:t>Multiple-use with option for single-use </a:t>
            </a:r>
          </a:p>
          <a:p>
            <a:r>
              <a:rPr lang="en-US" dirty="0" smtClean="0"/>
              <a:t>Color-coded and marked with diameters and drill letter/number </a:t>
            </a:r>
          </a:p>
          <a:p>
            <a:r>
              <a:rPr lang="en-US" dirty="0" smtClean="0"/>
              <a:t>Additional tip depth is maximum 1.0 mm</a:t>
            </a:r>
          </a:p>
          <a:p>
            <a:endParaRPr lang="sv-SE" dirty="0"/>
          </a:p>
        </p:txBody>
      </p:sp>
      <p:grpSp>
        <p:nvGrpSpPr>
          <p:cNvPr id="4" name="Group 3"/>
          <p:cNvGrpSpPr/>
          <p:nvPr/>
        </p:nvGrpSpPr>
        <p:grpSpPr>
          <a:xfrm>
            <a:off x="8477388" y="1325365"/>
            <a:ext cx="1167217" cy="3564853"/>
            <a:chOff x="9910418" y="1340768"/>
            <a:chExt cx="1525486" cy="4659060"/>
          </a:xfrm>
        </p:grpSpPr>
        <p:pic>
          <p:nvPicPr>
            <p:cNvPr id="6" name="Picture 5" descr="N:\Workgroup\2Bimage\Projekt\Astra Tech\1001 Stella\Manualer Stella\Product Images\PNG images with asset no\1208079-REF_25172_Diamete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9867" y="1340768"/>
              <a:ext cx="561260" cy="465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Workgroup\2Bimage\Projekt\Astra Tech\1001 Stella\Manualer Stella\Product Images\PNG images with asset no\1208082-REF 25173_Positio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0418" y="2098819"/>
              <a:ext cx="567295" cy="38926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bwMode="auto">
            <a:xfrm>
              <a:off x="10089456" y="5100950"/>
              <a:ext cx="13464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10017448" y="5836796"/>
              <a:ext cx="14184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10017448" y="5958393"/>
              <a:ext cx="14184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2907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Drill logics </a:t>
            </a:r>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399" y="1402559"/>
            <a:ext cx="1816849" cy="4118681"/>
          </a:xfrm>
          <a:prstGeom prst="rect">
            <a:avLst/>
          </a:prstGeom>
          <a:noFill/>
          <a:ln w="1270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25" y="1402559"/>
            <a:ext cx="3370518" cy="4118682"/>
          </a:xfrm>
          <a:prstGeom prst="rect">
            <a:avLst/>
          </a:prstGeom>
          <a:noFill/>
          <a:ln w="1270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02479" y="1402559"/>
            <a:ext cx="3314882" cy="4118681"/>
            <a:chOff x="4460697" y="1402559"/>
            <a:chExt cx="3314882" cy="4118681"/>
          </a:xfrm>
        </p:grpSpPr>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1392"/>
            <a:stretch/>
          </p:blipFill>
          <p:spPr bwMode="auto">
            <a:xfrm>
              <a:off x="4460697" y="1402559"/>
              <a:ext cx="3314882" cy="4118681"/>
            </a:xfrm>
            <a:prstGeom prst="rect">
              <a:avLst/>
            </a:prstGeom>
            <a:noFill/>
            <a:ln w="1270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588" y="1874275"/>
              <a:ext cx="1768428" cy="357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3103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Guide Drill EV / Precision Drill EV</a:t>
            </a:r>
            <a:endParaRPr lang="sv-SE" dirty="0"/>
          </a:p>
        </p:txBody>
      </p:sp>
      <p:grpSp>
        <p:nvGrpSpPr>
          <p:cNvPr id="3" name="Group 2"/>
          <p:cNvGrpSpPr/>
          <p:nvPr/>
        </p:nvGrpSpPr>
        <p:grpSpPr>
          <a:xfrm>
            <a:off x="5301625" y="1827764"/>
            <a:ext cx="1588751" cy="3727828"/>
            <a:chOff x="4366031" y="1859622"/>
            <a:chExt cx="1478843" cy="3469941"/>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651" y="4586642"/>
              <a:ext cx="772247" cy="74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31531" y="1859622"/>
              <a:ext cx="313343" cy="27900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6031" y="1859622"/>
              <a:ext cx="318587" cy="2790047"/>
            </a:xfrm>
            <a:prstGeom prst="rect">
              <a:avLst/>
            </a:prstGeom>
          </p:spPr>
        </p:pic>
      </p:grpSp>
    </p:spTree>
    <p:extLst>
      <p:ext uri="{BB962C8B-B14F-4D97-AF65-F5344CB8AC3E}">
        <p14:creationId xmlns:p14="http://schemas.microsoft.com/office/powerpoint/2010/main" val="1034275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logics - optional osteotomy preparation </a:t>
            </a:r>
            <a:endParaRPr lang="en-US" dirty="0"/>
          </a:p>
        </p:txBody>
      </p:sp>
      <p:grpSp>
        <p:nvGrpSpPr>
          <p:cNvPr id="5" name="Group 4"/>
          <p:cNvGrpSpPr/>
          <p:nvPr/>
        </p:nvGrpSpPr>
        <p:grpSpPr>
          <a:xfrm>
            <a:off x="7142577" y="2162959"/>
            <a:ext cx="2121261" cy="2849132"/>
            <a:chOff x="4406320" y="1970660"/>
            <a:chExt cx="2497552" cy="335454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6641"/>
            <a:stretch/>
          </p:blipFill>
          <p:spPr bwMode="auto">
            <a:xfrm>
              <a:off x="5662040" y="2085200"/>
              <a:ext cx="1241832"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se-tec-c040.astratech.net\Users$\seaha10\My Documents\2.2 Bilder\jan 2012\1208136-REF 25485_Position-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06320" y="2010502"/>
              <a:ext cx="545573" cy="3213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se-tec-c040.astratech.net\Users$\seaha10\My Documents\2.2 Bilder\jan 2012\1208135-REF 25485_Diameter-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0797" y="1970660"/>
              <a:ext cx="571147" cy="32563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386413" y="1805399"/>
            <a:ext cx="1586450" cy="3531759"/>
            <a:chOff x="735224" y="1343406"/>
            <a:chExt cx="1867870" cy="4158258"/>
          </a:xfrm>
        </p:grpSpPr>
        <p:pic>
          <p:nvPicPr>
            <p:cNvPr id="103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1828808" y="1381664"/>
              <a:ext cx="774286" cy="41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35224" y="1350432"/>
              <a:ext cx="466897" cy="376022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29783" y="1343406"/>
              <a:ext cx="473729" cy="3762506"/>
            </a:xfrm>
            <a:prstGeom prst="rect">
              <a:avLst/>
            </a:prstGeom>
          </p:spPr>
        </p:pic>
      </p:grpSp>
    </p:spTree>
    <p:extLst>
      <p:ext uri="{BB962C8B-B14F-4D97-AF65-F5344CB8AC3E}">
        <p14:creationId xmlns:p14="http://schemas.microsoft.com/office/powerpoint/2010/main" val="1144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Drilling </a:t>
            </a:r>
            <a:r>
              <a:rPr lang="en-US" dirty="0" smtClean="0"/>
              <a:t>protocol </a:t>
            </a:r>
            <a:r>
              <a:rPr lang="en-US" dirty="0"/>
              <a:t>–</a:t>
            </a:r>
            <a:r>
              <a:rPr lang="en-US" sz="3200" dirty="0" smtClean="0"/>
              <a:t> OsseoSpeed</a:t>
            </a:r>
            <a:r>
              <a:rPr lang="en-US" sz="3200" baseline="30000" dirty="0" smtClean="0"/>
              <a:t>®</a:t>
            </a:r>
            <a:r>
              <a:rPr lang="en-US" sz="3200" dirty="0" smtClean="0"/>
              <a:t> EV straight</a:t>
            </a:r>
            <a:endParaRPr lang="en-US" sz="3200" dirty="0"/>
          </a:p>
        </p:txBody>
      </p:sp>
      <p:sp>
        <p:nvSpPr>
          <p:cNvPr id="11" name="Content Placeholder 10"/>
          <p:cNvSpPr>
            <a:spLocks noGrp="1"/>
          </p:cNvSpPr>
          <p:nvPr>
            <p:ph sz="half" idx="2"/>
          </p:nvPr>
        </p:nvSpPr>
        <p:spPr>
          <a:xfrm flipH="1">
            <a:off x="3215680" y="1825625"/>
            <a:ext cx="3024783" cy="3943350"/>
          </a:xfrm>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7365" y="404664"/>
            <a:ext cx="313894" cy="800633"/>
          </a:xfrm>
          <a:prstGeom prst="rect">
            <a:avLst/>
          </a:prstGeom>
        </p:spPr>
      </p:pic>
      <p:pic>
        <p:nvPicPr>
          <p:cNvPr id="3" name="Picture 2"/>
          <p:cNvPicPr>
            <a:picLocks noChangeAspect="1"/>
          </p:cNvPicPr>
          <p:nvPr/>
        </p:nvPicPr>
        <p:blipFill>
          <a:blip r:embed="rId4"/>
          <a:stretch>
            <a:fillRect/>
          </a:stretch>
        </p:blipFill>
        <p:spPr>
          <a:xfrm>
            <a:off x="330201" y="1056482"/>
            <a:ext cx="6772142" cy="4896544"/>
          </a:xfrm>
          <a:prstGeom prst="rect">
            <a:avLst/>
          </a:prstGeom>
        </p:spPr>
      </p:pic>
      <p:pic>
        <p:nvPicPr>
          <p:cNvPr id="13" name="Picture 12"/>
          <p:cNvPicPr>
            <a:picLocks noChangeAspect="1"/>
          </p:cNvPicPr>
          <p:nvPr/>
        </p:nvPicPr>
        <p:blipFill>
          <a:blip r:embed="rId5"/>
          <a:stretch>
            <a:fillRect/>
          </a:stretch>
        </p:blipFill>
        <p:spPr>
          <a:xfrm>
            <a:off x="8060209" y="2132856"/>
            <a:ext cx="3688793" cy="3500672"/>
          </a:xfrm>
          <a:prstGeom prst="rect">
            <a:avLst/>
          </a:prstGeom>
        </p:spPr>
      </p:pic>
    </p:spTree>
    <p:extLst>
      <p:ext uri="{BB962C8B-B14F-4D97-AF65-F5344CB8AC3E}">
        <p14:creationId xmlns:p14="http://schemas.microsoft.com/office/powerpoint/2010/main" val="282345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Drilling protocol </a:t>
            </a:r>
            <a:br>
              <a:rPr lang="en-US" dirty="0" smtClean="0"/>
            </a:br>
            <a:r>
              <a:rPr lang="en-US" dirty="0" smtClean="0"/>
              <a:t>- </a:t>
            </a:r>
            <a:r>
              <a:rPr lang="en-US" dirty="0" err="1" smtClean="0"/>
              <a:t>OsseoSpeed</a:t>
            </a:r>
            <a:r>
              <a:rPr lang="en-US" dirty="0" smtClean="0"/>
              <a:t> EV straight </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966" y="1793652"/>
            <a:ext cx="4342068" cy="381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817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A site-specific, crown-down approach</a:t>
            </a:r>
            <a:endParaRPr lang="sv-SE"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327"/>
          <a:stretch/>
        </p:blipFill>
        <p:spPr>
          <a:xfrm>
            <a:off x="4070775" y="1165609"/>
            <a:ext cx="4050450" cy="4337234"/>
          </a:xfrm>
          <a:prstGeom prst="rect">
            <a:avLst/>
          </a:prstGeom>
        </p:spPr>
      </p:pic>
    </p:spTree>
    <p:extLst>
      <p:ext uri="{BB962C8B-B14F-4D97-AF65-F5344CB8AC3E}">
        <p14:creationId xmlns:p14="http://schemas.microsoft.com/office/powerpoint/2010/main" val="1401784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Drilling protocol </a:t>
            </a:r>
            <a:br>
              <a:rPr lang="en-US" dirty="0" smtClean="0"/>
            </a:br>
            <a:r>
              <a:rPr lang="en-US" dirty="0" smtClean="0"/>
              <a:t>- </a:t>
            </a:r>
            <a:r>
              <a:rPr lang="en-US" dirty="0" err="1" smtClean="0"/>
              <a:t>OsseoSpeed</a:t>
            </a:r>
            <a:r>
              <a:rPr lang="en-US" dirty="0" smtClean="0"/>
              <a:t> EV - conical</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851" y="1525584"/>
            <a:ext cx="6488298" cy="418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733" y="836712"/>
            <a:ext cx="274908" cy="576064"/>
          </a:xfrm>
          <a:prstGeom prst="rect">
            <a:avLst/>
          </a:prstGeom>
        </p:spPr>
      </p:pic>
    </p:spTree>
    <p:extLst>
      <p:ext uri="{BB962C8B-B14F-4D97-AF65-F5344CB8AC3E}">
        <p14:creationId xmlns:p14="http://schemas.microsoft.com/office/powerpoint/2010/main" val="421798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Drilling protocol </a:t>
            </a:r>
            <a:br>
              <a:rPr lang="en-US" dirty="0" smtClean="0"/>
            </a:br>
            <a:r>
              <a:rPr lang="en-US" dirty="0" smtClean="0"/>
              <a:t>- </a:t>
            </a:r>
            <a:r>
              <a:rPr lang="en-US" dirty="0" err="1" smtClean="0"/>
              <a:t>OsseoSpeed</a:t>
            </a:r>
            <a:r>
              <a:rPr lang="en-US" dirty="0" smtClean="0"/>
              <a:t> EV - conical</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022" y="2640815"/>
            <a:ext cx="5053957" cy="204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694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Expanded drilling protocol</a:t>
            </a:r>
            <a:br>
              <a:rPr lang="en-US" dirty="0" smtClean="0"/>
            </a:br>
            <a:r>
              <a:rPr lang="en-US" dirty="0" smtClean="0"/>
              <a:t>- </a:t>
            </a:r>
            <a:r>
              <a:rPr lang="en-US" dirty="0" err="1" smtClean="0"/>
              <a:t>OsseoSpeed</a:t>
            </a:r>
            <a:r>
              <a:rPr lang="en-US" dirty="0" smtClean="0"/>
              <a:t> EV straight and conical</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979" y="1752704"/>
            <a:ext cx="7526042" cy="410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767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Flexible drilling protocol </a:t>
            </a:r>
            <a:br>
              <a:rPr lang="en-US" smtClean="0"/>
            </a:br>
            <a:r>
              <a:rPr lang="en-US" smtClean="0"/>
              <a:t>- providing the preferred primary stability</a:t>
            </a:r>
            <a:endParaRPr lang="en-US" dirty="0"/>
          </a:p>
        </p:txBody>
      </p:sp>
      <p:sp>
        <p:nvSpPr>
          <p:cNvPr id="10" name="Content Placeholder 9"/>
          <p:cNvSpPr>
            <a:spLocks noGrp="1"/>
          </p:cNvSpPr>
          <p:nvPr>
            <p:ph sz="half" idx="1"/>
          </p:nvPr>
        </p:nvSpPr>
        <p:spPr>
          <a:xfrm>
            <a:off x="330202" y="1831571"/>
            <a:ext cx="4837700" cy="3943350"/>
          </a:xfrm>
        </p:spPr>
        <p:txBody>
          <a:bodyPr/>
          <a:lstStyle/>
          <a:p>
            <a:r>
              <a:rPr lang="en-US" dirty="0" smtClean="0"/>
              <a:t>The stepped osteotomy design ensures proper preparation of the marginal bone for implant placement, while achieving the preferred level of primary stability</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850" t="12385" r="36301" b="9701"/>
          <a:stretch/>
        </p:blipFill>
        <p:spPr>
          <a:xfrm>
            <a:off x="8547751" y="3180502"/>
            <a:ext cx="832093" cy="2035596"/>
          </a:xfrm>
          <a:prstGeom prst="rect">
            <a:avLst/>
          </a:prstGeom>
        </p:spPr>
      </p:pic>
      <p:sp>
        <p:nvSpPr>
          <p:cNvPr id="8" name="TextBox 7"/>
          <p:cNvSpPr txBox="1"/>
          <p:nvPr/>
        </p:nvSpPr>
        <p:spPr>
          <a:xfrm>
            <a:off x="11712624" y="3848472"/>
            <a:ext cx="720080" cy="584775"/>
          </a:xfrm>
          <a:prstGeom prst="rect">
            <a:avLst/>
          </a:prstGeom>
          <a:noFill/>
        </p:spPr>
        <p:txBody>
          <a:bodyPr wrap="square" rtlCol="0">
            <a:spAutoFit/>
          </a:bodyPr>
          <a:lstStyle/>
          <a:p>
            <a:r>
              <a:rPr lang="en-US" sz="1600" dirty="0" smtClean="0">
                <a:solidFill>
                  <a:schemeClr val="bg1">
                    <a:lumMod val="95000"/>
                    <a:lumOff val="5000"/>
                  </a:schemeClr>
                </a:solidFill>
                <a:latin typeface="Futura Medium" pitchFamily="34" charset="0"/>
              </a:rPr>
              <a:t>4.0 mm</a:t>
            </a:r>
          </a:p>
        </p:txBody>
      </p:sp>
      <p:pic>
        <p:nvPicPr>
          <p:cNvPr id="9" name="Picture 8" descr="N:\Workgroup\2Bimage\Projekt\Astra Tech\1001 Stella\Manualer Stella\Product Images\PNG images with asset no\1208082-REF 25173_Positio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3140" y="1356180"/>
            <a:ext cx="548588" cy="3779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338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Tray Concept</a:t>
            </a:r>
            <a:br>
              <a:rPr lang="en-US" dirty="0" smtClean="0"/>
            </a:br>
            <a:r>
              <a:rPr lang="en-US" dirty="0" smtClean="0"/>
              <a:t>- one tray for all </a:t>
            </a:r>
            <a:r>
              <a:rPr lang="en-US" dirty="0" err="1" smtClean="0"/>
              <a:t>OsseoSpeed</a:t>
            </a:r>
            <a:r>
              <a:rPr lang="en-US" dirty="0" smtClean="0"/>
              <a:t> EV implants</a:t>
            </a:r>
            <a:endParaRPr lang="en-US" dirty="0"/>
          </a:p>
        </p:txBody>
      </p:sp>
      <p:sp>
        <p:nvSpPr>
          <p:cNvPr id="3" name="Content Placeholder 2"/>
          <p:cNvSpPr>
            <a:spLocks noGrp="1"/>
          </p:cNvSpPr>
          <p:nvPr>
            <p:ph sz="half" idx="1"/>
          </p:nvPr>
        </p:nvSpPr>
        <p:spPr>
          <a:xfrm>
            <a:off x="319927" y="1822651"/>
            <a:ext cx="11530011" cy="3943350"/>
          </a:xfrm>
        </p:spPr>
        <p:txBody>
          <a:bodyPr/>
          <a:lstStyle/>
          <a:p>
            <a:r>
              <a:rPr lang="en-US" dirty="0" smtClean="0"/>
              <a:t>Organized to support the user</a:t>
            </a:r>
          </a:p>
          <a:p>
            <a:r>
              <a:rPr lang="en-US" dirty="0" smtClean="0"/>
              <a:t>Color-coded and simple layout</a:t>
            </a:r>
          </a:p>
          <a:p>
            <a:r>
              <a:rPr lang="en-US" dirty="0" smtClean="0"/>
              <a:t>Overlay snapped onto the tray base</a:t>
            </a:r>
          </a:p>
          <a:p>
            <a:r>
              <a:rPr lang="en-US" dirty="0" smtClean="0"/>
              <a:t>No rubber grommets</a:t>
            </a:r>
          </a:p>
          <a:p>
            <a:endParaRPr lang="en-US" dirty="0"/>
          </a:p>
        </p:txBody>
      </p:sp>
      <p:grpSp>
        <p:nvGrpSpPr>
          <p:cNvPr id="10" name="Group 9"/>
          <p:cNvGrpSpPr/>
          <p:nvPr/>
        </p:nvGrpSpPr>
        <p:grpSpPr>
          <a:xfrm>
            <a:off x="6351734" y="1559942"/>
            <a:ext cx="5220906" cy="4197515"/>
            <a:chOff x="6423652" y="1559942"/>
            <a:chExt cx="5220906" cy="4197515"/>
          </a:xfrm>
        </p:grpSpPr>
        <p:pic>
          <p:nvPicPr>
            <p:cNvPr id="4" name="Picture 2" descr="N:\Workgroup\2Bimage\Projekt\Astra Tech\1001 Stella\Manualer Stella\Images Surgical\PNG images with asset no\1215072-Large Tray EV-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709" y="1559942"/>
              <a:ext cx="4357849" cy="41975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18970" y="3244995"/>
              <a:ext cx="1771740" cy="313356"/>
            </a:xfrm>
            <a:prstGeom prst="rect">
              <a:avLst/>
            </a:prstGeom>
            <a:noFill/>
          </p:spPr>
          <p:txBody>
            <a:bodyPr wrap="square" rtlCol="0">
              <a:spAutoFit/>
            </a:bodyPr>
            <a:lstStyle/>
            <a:p>
              <a:r>
                <a:rPr lang="en-US" sz="1800" dirty="0" smtClean="0">
                  <a:solidFill>
                    <a:schemeClr val="tx2"/>
                  </a:solidFill>
                </a:rPr>
                <a:t>Overlay </a:t>
              </a:r>
              <a:endParaRPr lang="en-US" sz="1800" dirty="0">
                <a:solidFill>
                  <a:schemeClr val="tx2"/>
                </a:solidFill>
              </a:endParaRPr>
            </a:p>
          </p:txBody>
        </p:sp>
        <p:sp>
          <p:nvSpPr>
            <p:cNvPr id="6" name="TextBox 5"/>
            <p:cNvSpPr txBox="1"/>
            <p:nvPr/>
          </p:nvSpPr>
          <p:spPr>
            <a:xfrm>
              <a:off x="7022239" y="2039439"/>
              <a:ext cx="1771740" cy="313356"/>
            </a:xfrm>
            <a:prstGeom prst="rect">
              <a:avLst/>
            </a:prstGeom>
            <a:noFill/>
          </p:spPr>
          <p:txBody>
            <a:bodyPr wrap="square" rtlCol="0">
              <a:spAutoFit/>
            </a:bodyPr>
            <a:lstStyle/>
            <a:p>
              <a:r>
                <a:rPr lang="en-US" sz="1800" dirty="0">
                  <a:solidFill>
                    <a:schemeClr val="tx2"/>
                  </a:solidFill>
                </a:rPr>
                <a:t>Lid </a:t>
              </a:r>
            </a:p>
          </p:txBody>
        </p:sp>
        <p:sp>
          <p:nvSpPr>
            <p:cNvPr id="7" name="TextBox 6"/>
            <p:cNvSpPr txBox="1"/>
            <p:nvPr/>
          </p:nvSpPr>
          <p:spPr>
            <a:xfrm>
              <a:off x="6543847" y="3851054"/>
              <a:ext cx="1771740" cy="313356"/>
            </a:xfrm>
            <a:prstGeom prst="rect">
              <a:avLst/>
            </a:prstGeom>
            <a:noFill/>
          </p:spPr>
          <p:txBody>
            <a:bodyPr wrap="square" rtlCol="0">
              <a:spAutoFit/>
            </a:bodyPr>
            <a:lstStyle/>
            <a:p>
              <a:r>
                <a:rPr lang="en-US" sz="1800" dirty="0" smtClean="0">
                  <a:solidFill>
                    <a:schemeClr val="tx2"/>
                  </a:solidFill>
                </a:rPr>
                <a:t>Tray </a:t>
              </a:r>
              <a:r>
                <a:rPr lang="en-US" sz="1800" dirty="0">
                  <a:solidFill>
                    <a:schemeClr val="tx2"/>
                  </a:solidFill>
                </a:rPr>
                <a:t>base </a:t>
              </a:r>
            </a:p>
          </p:txBody>
        </p:sp>
        <p:sp>
          <p:nvSpPr>
            <p:cNvPr id="8" name="TextBox 7"/>
            <p:cNvSpPr txBox="1"/>
            <p:nvPr/>
          </p:nvSpPr>
          <p:spPr>
            <a:xfrm>
              <a:off x="6423652" y="4552301"/>
              <a:ext cx="2121986" cy="313356"/>
            </a:xfrm>
            <a:prstGeom prst="rect">
              <a:avLst/>
            </a:prstGeom>
            <a:noFill/>
          </p:spPr>
          <p:txBody>
            <a:bodyPr wrap="square" rtlCol="0">
              <a:spAutoFit/>
            </a:bodyPr>
            <a:lstStyle/>
            <a:p>
              <a:r>
                <a:rPr lang="en-US" sz="1800" dirty="0" smtClean="0">
                  <a:solidFill>
                    <a:schemeClr val="tx2"/>
                  </a:solidFill>
                </a:rPr>
                <a:t>Base </a:t>
              </a:r>
              <a:r>
                <a:rPr lang="en-US" sz="1800" dirty="0">
                  <a:solidFill>
                    <a:schemeClr val="tx2"/>
                  </a:solidFill>
                </a:rPr>
                <a:t>shield </a:t>
              </a:r>
              <a:endParaRPr lang="sv-SE" sz="1800" dirty="0">
                <a:solidFill>
                  <a:schemeClr val="tx2"/>
                </a:solidFill>
              </a:endParaRPr>
            </a:p>
          </p:txBody>
        </p:sp>
      </p:grpSp>
    </p:spTree>
    <p:extLst>
      <p:ext uri="{BB962C8B-B14F-4D97-AF65-F5344CB8AC3E}">
        <p14:creationId xmlns:p14="http://schemas.microsoft.com/office/powerpoint/2010/main" val="251366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4416"/>
          <a:stretch/>
        </p:blipFill>
        <p:spPr>
          <a:xfrm>
            <a:off x="-1824880" y="1270660"/>
            <a:ext cx="13657712" cy="5801525"/>
          </a:xfrm>
          <a:prstGeom prst="rect">
            <a:avLst/>
          </a:prstGeom>
        </p:spPr>
      </p:pic>
      <p:sp>
        <p:nvSpPr>
          <p:cNvPr id="2" name="Title 1"/>
          <p:cNvSpPr>
            <a:spLocks noGrp="1"/>
          </p:cNvSpPr>
          <p:nvPr>
            <p:ph type="title"/>
          </p:nvPr>
        </p:nvSpPr>
        <p:spPr/>
        <p:txBody>
          <a:bodyPr/>
          <a:lstStyle/>
          <a:p>
            <a:r>
              <a:rPr lang="en-US" dirty="0" smtClean="0"/>
              <a:t>Overlay 1</a:t>
            </a:r>
            <a:endParaRPr lang="en-US" dirty="0"/>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50" y="4817821"/>
            <a:ext cx="2320715" cy="6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919" y="476672"/>
            <a:ext cx="591429" cy="131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0464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89" y="-603448"/>
            <a:ext cx="13601729" cy="7644171"/>
          </a:xfrm>
          <a:prstGeom prst="rect">
            <a:avLst/>
          </a:prstGeom>
        </p:spPr>
      </p:pic>
      <p:sp>
        <p:nvSpPr>
          <p:cNvPr id="2" name="Title 1"/>
          <p:cNvSpPr>
            <a:spLocks noGrp="1"/>
          </p:cNvSpPr>
          <p:nvPr>
            <p:ph type="title"/>
          </p:nvPr>
        </p:nvSpPr>
        <p:spPr/>
        <p:txBody>
          <a:bodyPr/>
          <a:lstStyle/>
          <a:p>
            <a:r>
              <a:rPr lang="en-US" smtClean="0"/>
              <a:t>Overlay 2</a:t>
            </a:r>
            <a:endParaRPr lang="en-US" dirty="0"/>
          </a:p>
        </p:txBody>
      </p:sp>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008" y="5053207"/>
            <a:ext cx="3888381" cy="65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4392" y="692696"/>
            <a:ext cx="1560000" cy="139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183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89" y="-574038"/>
            <a:ext cx="13601729" cy="7644171"/>
          </a:xfrm>
          <a:prstGeom prst="rect">
            <a:avLst/>
          </a:prstGeom>
        </p:spPr>
      </p:pic>
      <p:sp>
        <p:nvSpPr>
          <p:cNvPr id="2" name="Title 1"/>
          <p:cNvSpPr>
            <a:spLocks noGrp="1"/>
          </p:cNvSpPr>
          <p:nvPr>
            <p:ph type="title"/>
          </p:nvPr>
        </p:nvSpPr>
        <p:spPr/>
        <p:txBody>
          <a:bodyPr/>
          <a:lstStyle/>
          <a:p>
            <a:r>
              <a:rPr lang="en-US" smtClean="0"/>
              <a:t>Overlay 3</a:t>
            </a:r>
            <a:endParaRPr lang="en-US" dirty="0"/>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37" y="4921127"/>
            <a:ext cx="3888381" cy="65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328" y="764704"/>
            <a:ext cx="2674286" cy="12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54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 y="-4393862"/>
            <a:ext cx="12682188" cy="1119778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76" y="1115901"/>
            <a:ext cx="12763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35360" y="2603189"/>
            <a:ext cx="1656184" cy="307777"/>
          </a:xfrm>
          <a:prstGeom prst="rect">
            <a:avLst/>
          </a:prstGeom>
          <a:noFill/>
        </p:spPr>
        <p:txBody>
          <a:bodyPr wrap="square" rtlCol="0">
            <a:spAutoFit/>
          </a:bodyPr>
          <a:lstStyle/>
          <a:p>
            <a:r>
              <a:rPr lang="en-US" sz="1400" dirty="0">
                <a:solidFill>
                  <a:schemeClr val="tx2"/>
                </a:solidFill>
              </a:rPr>
              <a:t>Drilling protocol</a:t>
            </a:r>
          </a:p>
        </p:txBody>
      </p:sp>
      <p:sp>
        <p:nvSpPr>
          <p:cNvPr id="15" name="TextBox 14"/>
          <p:cNvSpPr txBox="1"/>
          <p:nvPr/>
        </p:nvSpPr>
        <p:spPr>
          <a:xfrm>
            <a:off x="10476950" y="2946456"/>
            <a:ext cx="1829388" cy="307777"/>
          </a:xfrm>
          <a:prstGeom prst="rect">
            <a:avLst/>
          </a:prstGeom>
          <a:noFill/>
        </p:spPr>
        <p:txBody>
          <a:bodyPr wrap="square" rtlCol="0">
            <a:spAutoFit/>
          </a:bodyPr>
          <a:lstStyle/>
          <a:p>
            <a:r>
              <a:rPr lang="en-US" sz="1400" dirty="0"/>
              <a:t>Implant Driver EV</a:t>
            </a:r>
          </a:p>
        </p:txBody>
      </p:sp>
      <p:grpSp>
        <p:nvGrpSpPr>
          <p:cNvPr id="10" name="Group 9"/>
          <p:cNvGrpSpPr/>
          <p:nvPr/>
        </p:nvGrpSpPr>
        <p:grpSpPr>
          <a:xfrm>
            <a:off x="10756346" y="964350"/>
            <a:ext cx="1143000" cy="1302403"/>
            <a:chOff x="887016" y="3406686"/>
            <a:chExt cx="1143000" cy="1302403"/>
          </a:xfrm>
        </p:grpSpPr>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591" y="3406686"/>
              <a:ext cx="10191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016" y="3861364"/>
              <a:ext cx="11430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2464853" y="5500379"/>
            <a:ext cx="7979664" cy="523220"/>
          </a:xfrm>
          <a:prstGeom prst="rect">
            <a:avLst/>
          </a:prstGeom>
          <a:noFill/>
        </p:spPr>
        <p:txBody>
          <a:bodyPr wrap="square" rtlCol="0">
            <a:spAutoFit/>
          </a:bodyPr>
          <a:lstStyle/>
          <a:p>
            <a:r>
              <a:rPr lang="en-US" sz="1400" dirty="0">
                <a:solidFill>
                  <a:schemeClr val="tx2"/>
                </a:solidFill>
              </a:rPr>
              <a:t>Drill </a:t>
            </a:r>
            <a:r>
              <a:rPr lang="en-US" sz="1400" dirty="0" smtClean="0">
                <a:solidFill>
                  <a:schemeClr val="tx2"/>
                </a:solidFill>
              </a:rPr>
              <a:t>Extension EV  Spare              Implant Depth Gauge </a:t>
            </a:r>
            <a:r>
              <a:rPr lang="en-US" sz="1400" dirty="0">
                <a:solidFill>
                  <a:schemeClr val="tx2"/>
                </a:solidFill>
              </a:rPr>
              <a:t>EV            </a:t>
            </a:r>
            <a:r>
              <a:rPr lang="en-US" sz="1400" dirty="0" smtClean="0">
                <a:solidFill>
                  <a:schemeClr val="tx2"/>
                </a:solidFill>
              </a:rPr>
              <a:t>Hex Screwdriver EV   Spare</a:t>
            </a:r>
            <a:r>
              <a:rPr lang="en-US" sz="1400" dirty="0">
                <a:solidFill>
                  <a:schemeClr val="tx2"/>
                </a:solidFill>
              </a:rPr>
              <a:t/>
            </a:r>
            <a:br>
              <a:rPr lang="en-US" sz="1400" dirty="0">
                <a:solidFill>
                  <a:schemeClr val="tx2"/>
                </a:solidFill>
              </a:rPr>
            </a:br>
            <a:r>
              <a:rPr lang="en-US" sz="1400" dirty="0">
                <a:solidFill>
                  <a:schemeClr val="tx2"/>
                </a:solidFill>
              </a:rPr>
              <a:t>Direction </a:t>
            </a:r>
            <a:r>
              <a:rPr lang="en-US" sz="1400" dirty="0" smtClean="0">
                <a:solidFill>
                  <a:schemeClr val="tx2"/>
                </a:solidFill>
              </a:rPr>
              <a:t>Indicator EV</a:t>
            </a:r>
            <a:r>
              <a:rPr lang="en-US" sz="1400" dirty="0">
                <a:solidFill>
                  <a:schemeClr val="tx2"/>
                </a:solidFill>
              </a:rPr>
              <a:t>	  </a:t>
            </a:r>
            <a:r>
              <a:rPr lang="en-US" sz="1400" dirty="0" smtClean="0">
                <a:solidFill>
                  <a:schemeClr val="tx2"/>
                </a:solidFill>
              </a:rPr>
              <a:t>               Torque Wrench EV</a:t>
            </a:r>
            <a:endParaRPr lang="en-US" sz="1400" dirty="0">
              <a:solidFill>
                <a:schemeClr val="tx2"/>
              </a:solidFill>
            </a:endParaRPr>
          </a:p>
        </p:txBody>
      </p:sp>
      <p:sp>
        <p:nvSpPr>
          <p:cNvPr id="31" name="Rounded Rectangle 30"/>
          <p:cNvSpPr/>
          <p:nvPr/>
        </p:nvSpPr>
        <p:spPr bwMode="auto">
          <a:xfrm>
            <a:off x="2748130" y="1376510"/>
            <a:ext cx="2781514" cy="715906"/>
          </a:xfrm>
          <a:prstGeom prst="roundRect">
            <a:avLst/>
          </a:prstGeom>
          <a:noFill/>
          <a:ln w="3810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effectLst/>
              <a:latin typeface="Arial" charset="0"/>
            </a:endParaRPr>
          </a:p>
        </p:txBody>
      </p:sp>
      <p:sp>
        <p:nvSpPr>
          <p:cNvPr id="33" name="Rounded Rectangle 32"/>
          <p:cNvSpPr/>
          <p:nvPr/>
        </p:nvSpPr>
        <p:spPr bwMode="auto">
          <a:xfrm>
            <a:off x="3327558" y="2200749"/>
            <a:ext cx="2149429" cy="677105"/>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effectLst/>
              <a:latin typeface="Arial" charset="0"/>
            </a:endParaRPr>
          </a:p>
        </p:txBody>
      </p:sp>
      <p:sp>
        <p:nvSpPr>
          <p:cNvPr id="34" name="Rounded Rectangle 33"/>
          <p:cNvSpPr/>
          <p:nvPr/>
        </p:nvSpPr>
        <p:spPr bwMode="auto">
          <a:xfrm>
            <a:off x="5919510" y="2573178"/>
            <a:ext cx="1523596" cy="866257"/>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effectLst/>
              <a:latin typeface="Arial" charset="0"/>
            </a:endParaRPr>
          </a:p>
        </p:txBody>
      </p:sp>
      <p:sp>
        <p:nvSpPr>
          <p:cNvPr id="32" name="Rounded Rectangle 31"/>
          <p:cNvSpPr/>
          <p:nvPr/>
        </p:nvSpPr>
        <p:spPr bwMode="auto">
          <a:xfrm>
            <a:off x="5591163" y="1365980"/>
            <a:ext cx="1925664" cy="778367"/>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effectLst/>
              <a:latin typeface="Arial" charset="0"/>
            </a:endParaRPr>
          </a:p>
        </p:txBody>
      </p:sp>
      <p:grpSp>
        <p:nvGrpSpPr>
          <p:cNvPr id="5" name="Group 4"/>
          <p:cNvGrpSpPr/>
          <p:nvPr/>
        </p:nvGrpSpPr>
        <p:grpSpPr>
          <a:xfrm>
            <a:off x="8803651" y="1129324"/>
            <a:ext cx="3353055" cy="2133434"/>
            <a:chOff x="8888546" y="1419030"/>
            <a:chExt cx="3385359" cy="2153988"/>
          </a:xfrm>
        </p:grpSpPr>
        <p:sp>
          <p:nvSpPr>
            <p:cNvPr id="13" name="TextBox 12"/>
            <p:cNvSpPr txBox="1"/>
            <p:nvPr/>
          </p:nvSpPr>
          <p:spPr>
            <a:xfrm>
              <a:off x="10444517" y="2636912"/>
              <a:ext cx="1829388" cy="307777"/>
            </a:xfrm>
            <a:prstGeom prst="rect">
              <a:avLst/>
            </a:prstGeom>
            <a:noFill/>
          </p:spPr>
          <p:txBody>
            <a:bodyPr wrap="square" rtlCol="0">
              <a:spAutoFit/>
            </a:bodyPr>
            <a:lstStyle/>
            <a:p>
              <a:r>
                <a:rPr lang="en-US" sz="1400" dirty="0">
                  <a:solidFill>
                    <a:schemeClr val="tx2"/>
                  </a:solidFill>
                </a:rPr>
                <a:t>Optional drilling</a:t>
              </a:r>
            </a:p>
          </p:txBody>
        </p:sp>
        <p:sp>
          <p:nvSpPr>
            <p:cNvPr id="36" name="Rounded Rectangle 35"/>
            <p:cNvSpPr/>
            <p:nvPr/>
          </p:nvSpPr>
          <p:spPr bwMode="auto">
            <a:xfrm rot="5400000">
              <a:off x="8140536" y="2167040"/>
              <a:ext cx="2153988" cy="657968"/>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solidFill>
                  <a:schemeClr val="tx2"/>
                </a:solidFill>
                <a:effectLst/>
                <a:latin typeface="Arial" charset="0"/>
              </a:endParaRPr>
            </a:p>
          </p:txBody>
        </p:sp>
      </p:grpSp>
      <p:sp>
        <p:nvSpPr>
          <p:cNvPr id="37" name="Rounded Rectangle 36"/>
          <p:cNvSpPr/>
          <p:nvPr/>
        </p:nvSpPr>
        <p:spPr bwMode="auto">
          <a:xfrm>
            <a:off x="2434031" y="3460498"/>
            <a:ext cx="7560063" cy="1646812"/>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effectLst/>
              <a:latin typeface="Arial" charset="0"/>
            </a:endParaRPr>
          </a:p>
        </p:txBody>
      </p:sp>
      <p:grpSp>
        <p:nvGrpSpPr>
          <p:cNvPr id="2" name="Group 1"/>
          <p:cNvGrpSpPr/>
          <p:nvPr/>
        </p:nvGrpSpPr>
        <p:grpSpPr>
          <a:xfrm>
            <a:off x="332080" y="475299"/>
            <a:ext cx="3209441" cy="773088"/>
            <a:chOff x="335359" y="758704"/>
            <a:chExt cx="3240361" cy="780536"/>
          </a:xfrm>
        </p:grpSpPr>
        <p:sp>
          <p:nvSpPr>
            <p:cNvPr id="18" name="Rounded Rectangle 17"/>
            <p:cNvSpPr/>
            <p:nvPr/>
          </p:nvSpPr>
          <p:spPr bwMode="auto">
            <a:xfrm>
              <a:off x="3071664" y="1156643"/>
              <a:ext cx="504056" cy="382597"/>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solidFill>
                  <a:schemeClr val="tx2"/>
                </a:solidFill>
                <a:effectLst/>
                <a:latin typeface="Arial" charset="0"/>
              </a:endParaRPr>
            </a:p>
          </p:txBody>
        </p:sp>
        <p:sp>
          <p:nvSpPr>
            <p:cNvPr id="20" name="TextBox 19"/>
            <p:cNvSpPr txBox="1"/>
            <p:nvPr/>
          </p:nvSpPr>
          <p:spPr>
            <a:xfrm>
              <a:off x="335359" y="758704"/>
              <a:ext cx="2016223" cy="307777"/>
            </a:xfrm>
            <a:prstGeom prst="rect">
              <a:avLst/>
            </a:prstGeom>
            <a:noFill/>
          </p:spPr>
          <p:txBody>
            <a:bodyPr wrap="square" rtlCol="0">
              <a:spAutoFit/>
            </a:bodyPr>
            <a:lstStyle/>
            <a:p>
              <a:r>
                <a:rPr lang="en-US" sz="1400" dirty="0">
                  <a:solidFill>
                    <a:schemeClr val="tx2"/>
                  </a:solidFill>
                </a:rPr>
                <a:t>Space for Guide Drill</a:t>
              </a:r>
            </a:p>
          </p:txBody>
        </p:sp>
      </p:grpSp>
      <p:grpSp>
        <p:nvGrpSpPr>
          <p:cNvPr id="3" name="Group 2"/>
          <p:cNvGrpSpPr/>
          <p:nvPr/>
        </p:nvGrpSpPr>
        <p:grpSpPr>
          <a:xfrm>
            <a:off x="365522" y="777045"/>
            <a:ext cx="4982484" cy="577173"/>
            <a:chOff x="369123" y="1075232"/>
            <a:chExt cx="5030486" cy="582734"/>
          </a:xfrm>
        </p:grpSpPr>
        <p:sp>
          <p:nvSpPr>
            <p:cNvPr id="19" name="Rounded Rectangle 18"/>
            <p:cNvSpPr/>
            <p:nvPr/>
          </p:nvSpPr>
          <p:spPr bwMode="auto">
            <a:xfrm>
              <a:off x="3823816" y="1075232"/>
              <a:ext cx="1575793" cy="582734"/>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solidFill>
                  <a:schemeClr val="tx2"/>
                </a:solidFill>
                <a:effectLst/>
                <a:latin typeface="Arial" charset="0"/>
              </a:endParaRPr>
            </a:p>
          </p:txBody>
        </p:sp>
        <p:sp>
          <p:nvSpPr>
            <p:cNvPr id="21" name="TextBox 20"/>
            <p:cNvSpPr txBox="1"/>
            <p:nvPr/>
          </p:nvSpPr>
          <p:spPr>
            <a:xfrm>
              <a:off x="369123" y="1075232"/>
              <a:ext cx="2016223" cy="307777"/>
            </a:xfrm>
            <a:prstGeom prst="rect">
              <a:avLst/>
            </a:prstGeom>
            <a:noFill/>
          </p:spPr>
          <p:txBody>
            <a:bodyPr wrap="square" rtlCol="0">
              <a:spAutoFit/>
            </a:bodyPr>
            <a:lstStyle/>
            <a:p>
              <a:r>
                <a:rPr lang="en-US" sz="1400" dirty="0">
                  <a:solidFill>
                    <a:schemeClr val="tx2"/>
                  </a:solidFill>
                </a:rPr>
                <a:t>Drill with markings</a:t>
              </a:r>
            </a:p>
          </p:txBody>
        </p:sp>
      </p:grpSp>
    </p:spTree>
    <p:extLst>
      <p:ext uri="{BB962C8B-B14F-4D97-AF65-F5344CB8AC3E}">
        <p14:creationId xmlns:p14="http://schemas.microsoft.com/office/powerpoint/2010/main" val="24297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Drilling protocol </a:t>
            </a:r>
            <a:br>
              <a:rPr lang="en-US" dirty="0" smtClean="0"/>
            </a:br>
            <a:r>
              <a:rPr lang="en-US" dirty="0" smtClean="0"/>
              <a:t>- </a:t>
            </a:r>
            <a:r>
              <a:rPr lang="en-US" dirty="0" err="1" smtClean="0"/>
              <a:t>OsseoSpeed</a:t>
            </a:r>
            <a:r>
              <a:rPr lang="en-US" dirty="0" smtClean="0"/>
              <a:t> EV - conical</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742" y="759142"/>
            <a:ext cx="398714" cy="835496"/>
          </a:xfrm>
          <a:prstGeom prst="rect">
            <a:avLst/>
          </a:prstGeom>
        </p:spPr>
      </p:pic>
      <p:grpSp>
        <p:nvGrpSpPr>
          <p:cNvPr id="2" name="Group 1"/>
          <p:cNvGrpSpPr/>
          <p:nvPr/>
        </p:nvGrpSpPr>
        <p:grpSpPr>
          <a:xfrm>
            <a:off x="1664597" y="2019644"/>
            <a:ext cx="8862807" cy="3747771"/>
            <a:chOff x="243093" y="1760854"/>
            <a:chExt cx="9790148" cy="413991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93" y="1760854"/>
              <a:ext cx="9790148" cy="4139911"/>
            </a:xfrm>
            <a:prstGeom prst="rect">
              <a:avLst/>
            </a:prstGeom>
          </p:spPr>
        </p:pic>
        <p:sp>
          <p:nvSpPr>
            <p:cNvPr id="6" name="Rounded Rectangle 5"/>
            <p:cNvSpPr/>
            <p:nvPr/>
          </p:nvSpPr>
          <p:spPr bwMode="auto">
            <a:xfrm>
              <a:off x="8100142" y="2876431"/>
              <a:ext cx="1573511" cy="954378"/>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57150">
                  <a:solidFill>
                    <a:schemeClr val="tx1"/>
                  </a:solidFill>
                </a:ln>
                <a:effectLst/>
                <a:latin typeface="Arial" charset="0"/>
              </a:endParaRPr>
            </a:p>
          </p:txBody>
        </p:sp>
      </p:grpSp>
    </p:spTree>
    <p:extLst>
      <p:ext uri="{BB962C8B-B14F-4D97-AF65-F5344CB8AC3E}">
        <p14:creationId xmlns:p14="http://schemas.microsoft.com/office/powerpoint/2010/main" val="3676560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The foundation</a:t>
            </a:r>
            <a:br>
              <a:rPr lang="sv-SE" dirty="0" smtClean="0"/>
            </a:br>
            <a:r>
              <a:rPr lang="sv-SE" dirty="0" smtClean="0"/>
              <a:t>- Astra Tech Implant System BioManagement Complex</a:t>
            </a:r>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524" y="1627833"/>
            <a:ext cx="5780953" cy="427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07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Direction Indicator EV</a:t>
            </a:r>
            <a:endParaRPr lang="en-US" dirty="0"/>
          </a:p>
        </p:txBody>
      </p:sp>
      <p:sp>
        <p:nvSpPr>
          <p:cNvPr id="3" name="Content Placeholder 2"/>
          <p:cNvSpPr>
            <a:spLocks noGrp="1"/>
          </p:cNvSpPr>
          <p:nvPr>
            <p:ph sz="half" idx="1"/>
          </p:nvPr>
        </p:nvSpPr>
        <p:spPr/>
        <p:txBody>
          <a:bodyPr/>
          <a:lstStyle/>
          <a:p>
            <a:r>
              <a:rPr lang="en-US" dirty="0" smtClean="0"/>
              <a:t>Narrow end is used after drill   </a:t>
            </a:r>
          </a:p>
          <a:p>
            <a:r>
              <a:rPr lang="en-US" dirty="0" smtClean="0"/>
              <a:t>Wider end is used after drill   </a:t>
            </a:r>
          </a:p>
          <a:p>
            <a:r>
              <a:rPr lang="en-US" dirty="0" smtClean="0"/>
              <a:t>A laser marking indicates the 6 mm depth</a:t>
            </a:r>
            <a:endParaRPr lang="en-US" dirty="0"/>
          </a:p>
        </p:txBody>
      </p:sp>
      <p:sp>
        <p:nvSpPr>
          <p:cNvPr id="6" name="Oval 5"/>
          <p:cNvSpPr/>
          <p:nvPr/>
        </p:nvSpPr>
        <p:spPr bwMode="auto">
          <a:xfrm>
            <a:off x="6816080" y="2331627"/>
            <a:ext cx="432048" cy="462423"/>
          </a:xfrm>
          <a:prstGeom prst="ellipse">
            <a:avLst/>
          </a:prstGeom>
          <a:noFill/>
          <a:ln w="28575" cap="flat" cmpd="sng" algn="ctr">
            <a:solidFill>
              <a:schemeClr val="bg1">
                <a:lumMod val="65000"/>
                <a:lumOff val="3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sp>
        <p:nvSpPr>
          <p:cNvPr id="7" name="Oval 6"/>
          <p:cNvSpPr/>
          <p:nvPr/>
        </p:nvSpPr>
        <p:spPr bwMode="auto">
          <a:xfrm>
            <a:off x="7032104" y="1793065"/>
            <a:ext cx="432048" cy="462423"/>
          </a:xfrm>
          <a:prstGeom prst="ellipse">
            <a:avLst/>
          </a:prstGeom>
          <a:noFill/>
          <a:ln w="28575" cap="flat" cmpd="sng" algn="ctr">
            <a:solidFill>
              <a:schemeClr val="bg1">
                <a:lumMod val="65000"/>
                <a:lumOff val="35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5093" y="1251084"/>
            <a:ext cx="2158954" cy="363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760" y="3223634"/>
            <a:ext cx="2986605" cy="18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642" y="1568738"/>
            <a:ext cx="421625" cy="3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262" y="1986812"/>
            <a:ext cx="366239" cy="36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054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Implant Depth Gauge EV</a:t>
            </a:r>
            <a:endParaRPr lang="en-US" dirty="0"/>
          </a:p>
        </p:txBody>
      </p:sp>
      <p:grpSp>
        <p:nvGrpSpPr>
          <p:cNvPr id="4" name="Group 3"/>
          <p:cNvGrpSpPr/>
          <p:nvPr/>
        </p:nvGrpSpPr>
        <p:grpSpPr>
          <a:xfrm>
            <a:off x="1756768" y="1358307"/>
            <a:ext cx="8678464" cy="4436332"/>
            <a:chOff x="1077114" y="1358307"/>
            <a:chExt cx="8678464" cy="443633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114" y="1358307"/>
              <a:ext cx="6200585" cy="232618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6871" y="3423232"/>
              <a:ext cx="6168707" cy="2371407"/>
            </a:xfrm>
            <a:prstGeom prst="rect">
              <a:avLst/>
            </a:prstGeom>
          </p:spPr>
        </p:pic>
      </p:grpSp>
    </p:spTree>
    <p:extLst>
      <p:ext uri="{BB962C8B-B14F-4D97-AF65-F5344CB8AC3E}">
        <p14:creationId xmlns:p14="http://schemas.microsoft.com/office/powerpoint/2010/main" val="1240534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Implant Driver EV</a:t>
            </a:r>
            <a:endParaRPr lang="en-US" dirty="0"/>
          </a:p>
        </p:txBody>
      </p:sp>
      <p:sp>
        <p:nvSpPr>
          <p:cNvPr id="3" name="Rectangle 2"/>
          <p:cNvSpPr/>
          <p:nvPr/>
        </p:nvSpPr>
        <p:spPr bwMode="auto">
          <a:xfrm>
            <a:off x="5257490" y="1484784"/>
            <a:ext cx="727586" cy="4824536"/>
          </a:xfrm>
          <a:prstGeom prst="rect">
            <a:avLst/>
          </a:prstGeom>
          <a:noFill/>
          <a:ln w="9525" cap="flat" cmpd="sng" algn="ctr">
            <a:noFill/>
            <a:prstDash val="solid"/>
            <a:round/>
            <a:headEnd type="none" w="med" len="med"/>
            <a:tailEnd type="none" w="med" len="med"/>
          </a:ln>
          <a:effectLst>
            <a:glow rad="63500">
              <a:schemeClr val="accent1">
                <a:satMod val="175000"/>
                <a:alpha val="40000"/>
              </a:schemeClr>
            </a:glo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18" name="Group 17"/>
          <p:cNvGrpSpPr/>
          <p:nvPr/>
        </p:nvGrpSpPr>
        <p:grpSpPr>
          <a:xfrm>
            <a:off x="2709913" y="1693348"/>
            <a:ext cx="6772174" cy="3832859"/>
            <a:chOff x="2834601" y="1847723"/>
            <a:chExt cx="6772174" cy="3832859"/>
          </a:xfrm>
        </p:grpSpPr>
        <p:grpSp>
          <p:nvGrpSpPr>
            <p:cNvPr id="4" name="Group 3"/>
            <p:cNvGrpSpPr/>
            <p:nvPr/>
          </p:nvGrpSpPr>
          <p:grpSpPr>
            <a:xfrm>
              <a:off x="3868555" y="1847723"/>
              <a:ext cx="847277" cy="3820984"/>
              <a:chOff x="3719736" y="1986408"/>
              <a:chExt cx="926642" cy="417889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486" y="1986408"/>
                <a:ext cx="474892" cy="29246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9736" y="1986408"/>
                <a:ext cx="512995" cy="4178896"/>
              </a:xfrm>
              <a:prstGeom prst="rect">
                <a:avLst/>
              </a:prstGeom>
            </p:spPr>
          </p:pic>
        </p:grpSp>
        <p:grpSp>
          <p:nvGrpSpPr>
            <p:cNvPr id="5" name="Group 4"/>
            <p:cNvGrpSpPr/>
            <p:nvPr/>
          </p:nvGrpSpPr>
          <p:grpSpPr>
            <a:xfrm>
              <a:off x="5347545" y="1847723"/>
              <a:ext cx="934402" cy="3820984"/>
              <a:chOff x="5441161" y="1986408"/>
              <a:chExt cx="1021927" cy="4178896"/>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6979" y="1986408"/>
                <a:ext cx="486109" cy="279478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1161" y="1986408"/>
                <a:ext cx="531755" cy="4178896"/>
              </a:xfrm>
              <a:prstGeom prst="rect">
                <a:avLst/>
              </a:prstGeom>
            </p:spPr>
          </p:pic>
        </p:grpSp>
        <p:grpSp>
          <p:nvGrpSpPr>
            <p:cNvPr id="6" name="Group 5"/>
            <p:cNvGrpSpPr/>
            <p:nvPr/>
          </p:nvGrpSpPr>
          <p:grpSpPr>
            <a:xfrm>
              <a:off x="6907927" y="1859598"/>
              <a:ext cx="1011571" cy="3820984"/>
              <a:chOff x="7537325" y="1986408"/>
              <a:chExt cx="1106325" cy="4178896"/>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0216" y="1986408"/>
                <a:ext cx="603434" cy="292218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325" y="1986408"/>
                <a:ext cx="604315" cy="4178896"/>
              </a:xfrm>
              <a:prstGeom prst="rect">
                <a:avLst/>
              </a:prstGeom>
            </p:spPr>
          </p:pic>
        </p:grpSp>
        <p:grpSp>
          <p:nvGrpSpPr>
            <p:cNvPr id="14" name="Group 13"/>
            <p:cNvGrpSpPr/>
            <p:nvPr/>
          </p:nvGrpSpPr>
          <p:grpSpPr>
            <a:xfrm>
              <a:off x="8539120" y="1847723"/>
              <a:ext cx="1067655" cy="3820984"/>
              <a:chOff x="9334299" y="1986408"/>
              <a:chExt cx="1167662" cy="4178896"/>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4299" y="1986408"/>
                <a:ext cx="657095" cy="417889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3129" y="1986408"/>
                <a:ext cx="668832" cy="2970018"/>
              </a:xfrm>
              <a:prstGeom prst="rect">
                <a:avLst/>
              </a:prstGeom>
            </p:spPr>
          </p:pic>
        </p:gr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4601" y="1966473"/>
              <a:ext cx="365714" cy="36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12541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8089" y="1498922"/>
            <a:ext cx="4397829" cy="2677656"/>
          </a:xfrm>
          <a:prstGeom prst="rect">
            <a:avLst/>
          </a:prstGeom>
        </p:spPr>
        <p:txBody>
          <a:bodyPr wrap="square">
            <a:spAutoFit/>
          </a:bodyPr>
          <a:lstStyle/>
          <a:p>
            <a:pPr marL="342900" indent="-342900">
              <a:buClr>
                <a:schemeClr val="accent2"/>
              </a:buClr>
              <a:buFont typeface="Wingdings" panose="05000000000000000000" pitchFamily="2" charset="2"/>
              <a:buChar char="§"/>
            </a:pPr>
            <a:r>
              <a:rPr lang="en-US" sz="2400" dirty="0" smtClean="0">
                <a:solidFill>
                  <a:schemeClr val="tx2"/>
                </a:solidFill>
              </a:rPr>
              <a:t>Driver </a:t>
            </a:r>
            <a:r>
              <a:rPr lang="en-US" sz="2400" dirty="0">
                <a:solidFill>
                  <a:schemeClr val="tx2"/>
                </a:solidFill>
              </a:rPr>
              <a:t>Handle, Surgical</a:t>
            </a:r>
          </a:p>
          <a:p>
            <a:pPr marL="342900" indent="-342900">
              <a:buClr>
                <a:schemeClr val="accent2"/>
              </a:buClr>
              <a:buFont typeface="Wingdings" panose="05000000000000000000" pitchFamily="2" charset="2"/>
              <a:buChar char="§"/>
            </a:pPr>
            <a:endParaRPr lang="en-US" sz="2400" dirty="0">
              <a:solidFill>
                <a:schemeClr val="tx2"/>
              </a:solidFill>
            </a:endParaRPr>
          </a:p>
          <a:p>
            <a:pPr marL="342900" indent="-342900">
              <a:buClr>
                <a:schemeClr val="accent2"/>
              </a:buClr>
              <a:buFont typeface="Wingdings" panose="05000000000000000000" pitchFamily="2" charset="2"/>
              <a:buChar char="§"/>
            </a:pPr>
            <a:endParaRPr lang="en-US" sz="2400" dirty="0" smtClean="0">
              <a:solidFill>
                <a:schemeClr val="tx2"/>
              </a:solidFill>
            </a:endParaRPr>
          </a:p>
          <a:p>
            <a:pPr>
              <a:buClr>
                <a:schemeClr val="accent2"/>
              </a:buClr>
            </a:pPr>
            <a:endParaRPr lang="en-US" sz="2400" dirty="0" smtClean="0">
              <a:solidFill>
                <a:schemeClr val="tx2"/>
              </a:solidFill>
            </a:endParaRPr>
          </a:p>
          <a:p>
            <a:pPr>
              <a:buClr>
                <a:schemeClr val="accent2"/>
              </a:buClr>
            </a:pPr>
            <a:endParaRPr lang="en-US" sz="2400" dirty="0">
              <a:solidFill>
                <a:schemeClr val="tx2"/>
              </a:solidFill>
            </a:endParaRPr>
          </a:p>
          <a:p>
            <a:pPr marL="342900" indent="-342900">
              <a:buClr>
                <a:schemeClr val="accent2"/>
              </a:buClr>
              <a:buFont typeface="Wingdings" panose="05000000000000000000" pitchFamily="2" charset="2"/>
              <a:buChar char="§"/>
            </a:pPr>
            <a:endParaRPr lang="en-US" sz="2400" dirty="0">
              <a:solidFill>
                <a:schemeClr val="tx2"/>
              </a:solidFill>
            </a:endParaRPr>
          </a:p>
          <a:p>
            <a:pPr marL="342900" indent="-342900">
              <a:buClr>
                <a:schemeClr val="accent2"/>
              </a:buClr>
              <a:buFont typeface="Wingdings" panose="05000000000000000000" pitchFamily="2" charset="2"/>
              <a:buChar char="§"/>
            </a:pPr>
            <a:r>
              <a:rPr lang="en-US" sz="2400" dirty="0">
                <a:solidFill>
                  <a:schemeClr val="tx2"/>
                </a:solidFill>
              </a:rPr>
              <a:t>Driver Handles, Prosthetic</a:t>
            </a:r>
          </a:p>
        </p:txBody>
      </p:sp>
      <p:sp>
        <p:nvSpPr>
          <p:cNvPr id="2" name="Title 1"/>
          <p:cNvSpPr>
            <a:spLocks noGrp="1"/>
          </p:cNvSpPr>
          <p:nvPr>
            <p:ph type="title"/>
          </p:nvPr>
        </p:nvSpPr>
        <p:spPr/>
        <p:txBody>
          <a:bodyPr/>
          <a:lstStyle/>
          <a:p>
            <a:r>
              <a:rPr lang="en-US" dirty="0" smtClean="0"/>
              <a:t>Torque  Wrench EV </a:t>
            </a:r>
            <a:endParaRPr lang="en-US" dirty="0"/>
          </a:p>
        </p:txBody>
      </p:sp>
      <p:sp>
        <p:nvSpPr>
          <p:cNvPr id="3" name="Content Placeholder 2"/>
          <p:cNvSpPr>
            <a:spLocks noGrp="1"/>
          </p:cNvSpPr>
          <p:nvPr>
            <p:ph sz="half" idx="1"/>
          </p:nvPr>
        </p:nvSpPr>
        <p:spPr>
          <a:xfrm>
            <a:off x="330202" y="1584995"/>
            <a:ext cx="3386776" cy="647566"/>
          </a:xfrm>
        </p:spPr>
        <p:txBody>
          <a:bodyPr/>
          <a:lstStyle/>
          <a:p>
            <a:r>
              <a:rPr lang="en-US" dirty="0" smtClean="0"/>
              <a:t>Torque Wrench EV</a:t>
            </a:r>
          </a:p>
          <a:p>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356" y="4224128"/>
            <a:ext cx="697315" cy="11023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31" y="2511799"/>
            <a:ext cx="4689734" cy="98731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2356" y="2042570"/>
            <a:ext cx="663910" cy="1131571"/>
          </a:xfrm>
          <a:prstGeom prst="rect">
            <a:avLst/>
          </a:prstGeom>
        </p:spPr>
      </p:pic>
      <p:pic>
        <p:nvPicPr>
          <p:cNvPr id="9" name="Picture 2" descr="\\se-tec-c040.astratech.net\Users$\seaha10\My Documents\2.2 Bilder\NYTT FÖRSLAG FEB 2013\1216216-REF 25730-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9961" y="4396063"/>
            <a:ext cx="652903" cy="73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7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Implant packaging</a:t>
            </a:r>
            <a:endParaRPr lang="en-US" dirty="0"/>
          </a:p>
        </p:txBody>
      </p:sp>
      <p:grpSp>
        <p:nvGrpSpPr>
          <p:cNvPr id="3" name="Group 2"/>
          <p:cNvGrpSpPr/>
          <p:nvPr/>
        </p:nvGrpSpPr>
        <p:grpSpPr>
          <a:xfrm>
            <a:off x="1981191" y="855019"/>
            <a:ext cx="8229618" cy="5694218"/>
            <a:chOff x="2064319" y="736269"/>
            <a:chExt cx="8229618" cy="569421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127" y="3618892"/>
              <a:ext cx="5005810" cy="281159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319" y="1258329"/>
              <a:ext cx="4027996" cy="409886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8549" y="736269"/>
              <a:ext cx="3824542" cy="3653803"/>
            </a:xfrm>
            <a:prstGeom prst="rect">
              <a:avLst/>
            </a:prstGeom>
          </p:spPr>
        </p:pic>
      </p:grpSp>
    </p:spTree>
    <p:extLst>
      <p:ext uri="{BB962C8B-B14F-4D97-AF65-F5344CB8AC3E}">
        <p14:creationId xmlns:p14="http://schemas.microsoft.com/office/powerpoint/2010/main" val="1965970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Implant packaging</a:t>
            </a:r>
            <a:endParaRPr lang="en-US" dirty="0"/>
          </a:p>
        </p:txBody>
      </p:sp>
      <p:grpSp>
        <p:nvGrpSpPr>
          <p:cNvPr id="3" name="Group 2"/>
          <p:cNvGrpSpPr/>
          <p:nvPr/>
        </p:nvGrpSpPr>
        <p:grpSpPr>
          <a:xfrm>
            <a:off x="446173" y="1821813"/>
            <a:ext cx="11299655" cy="4150963"/>
            <a:chOff x="-528736" y="1535158"/>
            <a:chExt cx="13534648" cy="497199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1600200"/>
              <a:ext cx="5829792" cy="32743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36" y="1535158"/>
              <a:ext cx="5544616" cy="31142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712" y="1549260"/>
              <a:ext cx="5688632" cy="319511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498" y="3327769"/>
              <a:ext cx="4202790" cy="3179383"/>
            </a:xfrm>
            <a:prstGeom prst="rect">
              <a:avLst/>
            </a:prstGeom>
          </p:spPr>
        </p:pic>
      </p:grpSp>
    </p:spTree>
    <p:extLst>
      <p:ext uri="{BB962C8B-B14F-4D97-AF65-F5344CB8AC3E}">
        <p14:creationId xmlns:p14="http://schemas.microsoft.com/office/powerpoint/2010/main" val="3883153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Implant pick-up</a:t>
            </a:r>
            <a:endParaRPr lang="en-US" dirty="0"/>
          </a:p>
        </p:txBody>
      </p:sp>
      <p:grpSp>
        <p:nvGrpSpPr>
          <p:cNvPr id="9" name="Group 8"/>
          <p:cNvGrpSpPr/>
          <p:nvPr/>
        </p:nvGrpSpPr>
        <p:grpSpPr>
          <a:xfrm>
            <a:off x="451532" y="1441871"/>
            <a:ext cx="11128967" cy="4934731"/>
            <a:chOff x="451532" y="1441871"/>
            <a:chExt cx="11128967" cy="4934731"/>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111" y="1441871"/>
              <a:ext cx="2822918" cy="37638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0015" y="1491874"/>
              <a:ext cx="2960484" cy="3747446"/>
            </a:xfrm>
            <a:prstGeom prst="rect">
              <a:avLst/>
            </a:prstGeom>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835" y="3972509"/>
              <a:ext cx="1242596" cy="123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6456894">
              <a:off x="-543457" y="2831716"/>
              <a:ext cx="4539875" cy="2549897"/>
            </a:xfrm>
            <a:prstGeom prst="rect">
              <a:avLst/>
            </a:prstGeom>
          </p:spPr>
        </p:pic>
        <p:sp>
          <p:nvSpPr>
            <p:cNvPr id="19" name="Down Arrow 18"/>
            <p:cNvSpPr/>
            <p:nvPr/>
          </p:nvSpPr>
          <p:spPr bwMode="auto">
            <a:xfrm>
              <a:off x="6490823" y="3848067"/>
              <a:ext cx="370412" cy="644146"/>
            </a:xfrm>
            <a:prstGeom prst="downArrow">
              <a:avLst/>
            </a:prstGeom>
            <a:solidFill>
              <a:schemeClr val="accent3">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grpSp>
    </p:spTree>
    <p:extLst>
      <p:ext uri="{BB962C8B-B14F-4D97-AF65-F5344CB8AC3E}">
        <p14:creationId xmlns:p14="http://schemas.microsoft.com/office/powerpoint/2010/main" val="154665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952" y="3615436"/>
            <a:ext cx="4034340" cy="2265954"/>
            <a:chOff x="-53952" y="3888561"/>
            <a:chExt cx="4034340" cy="2265954"/>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2" y="3888561"/>
              <a:ext cx="4034340" cy="2265954"/>
            </a:xfrm>
            <a:prstGeom prst="rect">
              <a:avLst/>
            </a:prstGeom>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824" y="5357707"/>
              <a:ext cx="752038" cy="17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N:\Dep\MD\PRODUCT MGT\Stella\BILDER\Förpackning\1208619-Surgical_026-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604" y="2080809"/>
            <a:ext cx="2593420" cy="25934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6786" y="2153757"/>
            <a:ext cx="2307906" cy="2307906"/>
          </a:xfrm>
          <a:prstGeom prst="rect">
            <a:avLst/>
          </a:prstGeom>
        </p:spPr>
      </p:pic>
      <p:pic>
        <p:nvPicPr>
          <p:cNvPr id="1026" name="Picture 2" descr="\\se-tec-c040.astratech.net\Users$\seaha10\My Documents\2.2 Bilder\Förpackning\1208615-Surgical_022-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787" y="1325803"/>
            <a:ext cx="5361065" cy="30131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Drill packaging</a:t>
            </a:r>
            <a:endParaRPr lang="en-US" dirty="0"/>
          </a:p>
        </p:txBody>
      </p:sp>
    </p:spTree>
    <p:extLst>
      <p:ext uri="{BB962C8B-B14F-4D97-AF65-F5344CB8AC3E}">
        <p14:creationId xmlns:p14="http://schemas.microsoft.com/office/powerpoint/2010/main" val="165998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45231"/>
            <a:ext cx="11530012" cy="1001712"/>
          </a:xfrm>
        </p:spPr>
        <p:txBody>
          <a:bodyPr/>
          <a:lstStyle/>
          <a:p>
            <a:r>
              <a:rPr lang="sv-SE" dirty="0" smtClean="0"/>
              <a:t/>
            </a:r>
            <a:br>
              <a:rPr lang="sv-SE" dirty="0" smtClean="0"/>
            </a:br>
            <a:r>
              <a:rPr lang="sv-SE" dirty="0" smtClean="0"/>
              <a:t>Drilling</a:t>
            </a:r>
            <a:br>
              <a:rPr lang="sv-SE" dirty="0" smtClean="0"/>
            </a:br>
            <a:r>
              <a:rPr lang="sv-SE" dirty="0" smtClean="0"/>
              <a:t/>
            </a:r>
            <a:br>
              <a:rPr lang="sv-SE" dirty="0" smtClean="0"/>
            </a:br>
            <a:endParaRPr lang="en-US" dirty="0"/>
          </a:p>
        </p:txBody>
      </p:sp>
      <p:grpSp>
        <p:nvGrpSpPr>
          <p:cNvPr id="4" name="Group 3"/>
          <p:cNvGrpSpPr/>
          <p:nvPr/>
        </p:nvGrpSpPr>
        <p:grpSpPr>
          <a:xfrm>
            <a:off x="1216498" y="939480"/>
            <a:ext cx="9759005" cy="4868831"/>
            <a:chOff x="635548" y="457201"/>
            <a:chExt cx="11106519" cy="5541115"/>
          </a:xfrm>
        </p:grpSpPr>
        <p:pic>
          <p:nvPicPr>
            <p:cNvPr id="3076" name="Picture 4" descr="N:\Workgroup\2Bimage\Projekt\Astra Tech\1001 Stella\Manualer Stella\Images Surgical\Case 14 25168 v0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3278" y="1921861"/>
              <a:ext cx="2639595" cy="3506472"/>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22" name="Picture 2" descr="N:\Workgroup\2Bimage\Projekt\Astra Tech\1001 Stella\Manualer Stella\Images Surgical\Case 14 25162 v0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35" y="1897084"/>
              <a:ext cx="2639594" cy="3506472"/>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064" y="1944381"/>
              <a:ext cx="2619931" cy="3483951"/>
            </a:xfrm>
            <a:prstGeom prst="rect">
              <a:avLst/>
            </a:prstGeom>
            <a:ln w="12700">
              <a:solidFill>
                <a:schemeClr val="accent6"/>
              </a:solidFill>
            </a:ln>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035" y="1125160"/>
              <a:ext cx="26289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9639" y="1095271"/>
              <a:ext cx="26384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064" y="1082297"/>
              <a:ext cx="26289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9153" y="1204480"/>
              <a:ext cx="2590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5001" y="4219516"/>
              <a:ext cx="1337658" cy="1778800"/>
            </a:xfrm>
            <a:prstGeom prst="rect">
              <a:avLst/>
            </a:prstGeom>
            <a:ln w="12700">
              <a:solidFill>
                <a:schemeClr val="accent6"/>
              </a:solidFill>
            </a:ln>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5548" y="4219516"/>
              <a:ext cx="1337658" cy="1778800"/>
            </a:xfrm>
            <a:prstGeom prst="rect">
              <a:avLst/>
            </a:prstGeom>
            <a:ln w="12700">
              <a:solidFill>
                <a:schemeClr val="accent6"/>
              </a:solidFill>
            </a:ln>
          </p:spPr>
        </p:pic>
        <p:pic>
          <p:nvPicPr>
            <p:cNvPr id="1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37156" y="585516"/>
              <a:ext cx="1039357" cy="73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81640" y="457201"/>
              <a:ext cx="590168" cy="590168"/>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9153" y="1928099"/>
              <a:ext cx="2642914" cy="3516513"/>
            </a:xfrm>
            <a:prstGeom prst="rect">
              <a:avLst/>
            </a:prstGeom>
            <a:ln w="12700">
              <a:solidFill>
                <a:schemeClr val="accent6"/>
              </a:solidFill>
            </a:ln>
          </p:spPr>
        </p:pic>
      </p:grpSp>
    </p:spTree>
    <p:extLst>
      <p:ext uri="{BB962C8B-B14F-4D97-AF65-F5344CB8AC3E}">
        <p14:creationId xmlns:p14="http://schemas.microsoft.com/office/powerpoint/2010/main" val="64169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25" y="394844"/>
            <a:ext cx="11530012" cy="1001712"/>
          </a:xfrm>
        </p:spPr>
        <p:txBody>
          <a:bodyPr/>
          <a:lstStyle/>
          <a:p>
            <a:r>
              <a:rPr lang="en-US" dirty="0" smtClean="0"/>
              <a:t>Implant</a:t>
            </a:r>
            <a:r>
              <a:rPr lang="sv-SE" dirty="0" smtClean="0"/>
              <a:t> installation   </a:t>
            </a:r>
            <a:br>
              <a:rPr lang="sv-SE" dirty="0" smtClean="0"/>
            </a:br>
            <a:r>
              <a:rPr lang="sv-SE" dirty="0" smtClean="0"/>
              <a:t/>
            </a:r>
            <a:br>
              <a:rPr lang="sv-SE" dirty="0" smtClean="0"/>
            </a:br>
            <a:endParaRPr lang="en-US" dirty="0"/>
          </a:p>
        </p:txBody>
      </p:sp>
      <p:grpSp>
        <p:nvGrpSpPr>
          <p:cNvPr id="4" name="Group 3"/>
          <p:cNvGrpSpPr/>
          <p:nvPr/>
        </p:nvGrpSpPr>
        <p:grpSpPr>
          <a:xfrm>
            <a:off x="1023650" y="918911"/>
            <a:ext cx="10144700" cy="5146160"/>
            <a:chOff x="203425" y="145469"/>
            <a:chExt cx="11669398" cy="591960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419" y="422009"/>
              <a:ext cx="2544806" cy="3904606"/>
            </a:xfrm>
            <a:prstGeom prst="rect">
              <a:avLst/>
            </a:prstGeom>
            <a:ln w="12700">
              <a:solidFill>
                <a:schemeClr val="accent6"/>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0190" y="1138136"/>
              <a:ext cx="2793536" cy="3851916"/>
            </a:xfrm>
            <a:prstGeom prst="rect">
              <a:avLst/>
            </a:prstGeom>
            <a:ln w="12700">
              <a:solidFill>
                <a:schemeClr val="accent6"/>
              </a:solidFill>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7220" t="1" r="25788" b="46411"/>
            <a:stretch/>
          </p:blipFill>
          <p:spPr>
            <a:xfrm>
              <a:off x="9270491" y="422009"/>
              <a:ext cx="2602332" cy="3904606"/>
            </a:xfrm>
            <a:prstGeom prst="rect">
              <a:avLst/>
            </a:prstGeom>
            <a:ln w="12700">
              <a:solidFill>
                <a:schemeClr val="accent6"/>
              </a:solidFill>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 b="681"/>
            <a:stretch/>
          </p:blipFill>
          <p:spPr>
            <a:xfrm>
              <a:off x="203425" y="1147181"/>
              <a:ext cx="2934389" cy="3842872"/>
            </a:xfrm>
            <a:prstGeom prst="rect">
              <a:avLst/>
            </a:prstGeom>
            <a:ln w="12700">
              <a:solidFill>
                <a:schemeClr val="accent6"/>
              </a:solidFill>
            </a:ln>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7767" y="3956613"/>
              <a:ext cx="2108458" cy="2108458"/>
            </a:xfrm>
            <a:prstGeom prst="rect">
              <a:avLst/>
            </a:prstGeom>
          </p:spPr>
        </p:pic>
        <p:sp>
          <p:nvSpPr>
            <p:cNvPr id="3" name="Right Arrow 2"/>
            <p:cNvSpPr/>
            <p:nvPr/>
          </p:nvSpPr>
          <p:spPr bwMode="auto">
            <a:xfrm rot="15777146">
              <a:off x="10043634" y="4049693"/>
              <a:ext cx="1273647" cy="512266"/>
            </a:xfrm>
            <a:prstGeom prst="rightArrow">
              <a:avLst/>
            </a:prstGeom>
            <a:solidFill>
              <a:schemeClr val="accent3">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charset="0"/>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3816" y="145469"/>
              <a:ext cx="590168" cy="590168"/>
            </a:xfrm>
            <a:prstGeom prst="rect">
              <a:avLst/>
            </a:prstGeom>
          </p:spPr>
        </p:pic>
      </p:grpSp>
    </p:spTree>
    <p:extLst>
      <p:ext uri="{BB962C8B-B14F-4D97-AF65-F5344CB8AC3E}">
        <p14:creationId xmlns:p14="http://schemas.microsoft.com/office/powerpoint/2010/main" val="6114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1" y="555626"/>
            <a:ext cx="11530012" cy="595080"/>
          </a:xfrm>
        </p:spPr>
        <p:txBody>
          <a:bodyPr/>
          <a:lstStyle/>
          <a:p>
            <a:r>
              <a:rPr lang="en-US" dirty="0" smtClean="0"/>
              <a:t>Surgical simplicity and flexibility</a:t>
            </a:r>
            <a:endParaRPr lang="en-US" dirty="0"/>
          </a:p>
        </p:txBody>
      </p:sp>
      <p:sp>
        <p:nvSpPr>
          <p:cNvPr id="3" name="Content Placeholder 2"/>
          <p:cNvSpPr>
            <a:spLocks noGrp="1"/>
          </p:cNvSpPr>
          <p:nvPr>
            <p:ph sz="half" idx="1"/>
          </p:nvPr>
        </p:nvSpPr>
        <p:spPr>
          <a:xfrm>
            <a:off x="330201" y="1584995"/>
            <a:ext cx="5659633" cy="3943350"/>
          </a:xfrm>
        </p:spPr>
        <p:txBody>
          <a:bodyPr/>
          <a:lstStyle/>
          <a:p>
            <a:pPr marL="242888" lvl="1" indent="-242888"/>
            <a:r>
              <a:rPr lang="en-US" sz="2400" dirty="0" smtClean="0"/>
              <a:t>Versatile </a:t>
            </a:r>
            <a:r>
              <a:rPr lang="en-US" sz="2400" dirty="0"/>
              <a:t>implant </a:t>
            </a:r>
            <a:r>
              <a:rPr lang="en-US" sz="2400" dirty="0" smtClean="0"/>
              <a:t>designs</a:t>
            </a:r>
          </a:p>
          <a:p>
            <a:pPr marL="0" lvl="1" indent="0">
              <a:buNone/>
            </a:pPr>
            <a:endParaRPr lang="en-US" sz="2400" dirty="0" smtClean="0"/>
          </a:p>
          <a:p>
            <a:pPr marL="0" lvl="1" indent="0">
              <a:buNone/>
            </a:pPr>
            <a:endParaRPr lang="en-US" sz="2400" dirty="0"/>
          </a:p>
          <a:p>
            <a:pPr marL="242888" lvl="1" indent="-242888"/>
            <a:r>
              <a:rPr lang="en-US" sz="2400" dirty="0" smtClean="0"/>
              <a:t>Drilling </a:t>
            </a:r>
            <a:r>
              <a:rPr lang="en-US" sz="2400" dirty="0"/>
              <a:t>protocol allows for preferred primary </a:t>
            </a:r>
            <a:r>
              <a:rPr lang="en-US" sz="2400" dirty="0" smtClean="0"/>
              <a:t>stability</a:t>
            </a:r>
          </a:p>
          <a:p>
            <a:pPr marL="242888" lvl="1" indent="-242888"/>
            <a:endParaRPr lang="en-US" sz="2400" dirty="0"/>
          </a:p>
          <a:p>
            <a:pPr marL="0" lvl="1" indent="0">
              <a:buNone/>
            </a:pPr>
            <a:endParaRPr lang="en-US" sz="2400" dirty="0"/>
          </a:p>
          <a:p>
            <a:pPr marL="242888" lvl="1" indent="-242888"/>
            <a:r>
              <a:rPr lang="en-US" sz="2400" dirty="0" smtClean="0"/>
              <a:t>An </a:t>
            </a:r>
            <a:r>
              <a:rPr lang="en-US" sz="2400" dirty="0"/>
              <a:t>intuitive, color-coded surgical tray </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5631" y="635210"/>
            <a:ext cx="3809874" cy="21411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834" y="3688584"/>
            <a:ext cx="4635072" cy="260491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674" y="2776359"/>
            <a:ext cx="77485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358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Healing options</a:t>
            </a:r>
            <a:endParaRPr lang="en-US" dirty="0"/>
          </a:p>
        </p:txBody>
      </p:sp>
      <p:sp>
        <p:nvSpPr>
          <p:cNvPr id="3" name="Content Placeholder 2"/>
          <p:cNvSpPr>
            <a:spLocks noGrp="1"/>
          </p:cNvSpPr>
          <p:nvPr>
            <p:ph sz="half" idx="1"/>
          </p:nvPr>
        </p:nvSpPr>
        <p:spPr>
          <a:xfrm>
            <a:off x="330201" y="1584995"/>
            <a:ext cx="4799939" cy="3943350"/>
          </a:xfrm>
        </p:spPr>
        <p:txBody>
          <a:bodyPr/>
          <a:lstStyle/>
          <a:p>
            <a:r>
              <a:rPr lang="en-US" dirty="0" smtClean="0"/>
              <a:t>One-stage surgical protocol</a:t>
            </a:r>
          </a:p>
          <a:p>
            <a:pPr lvl="1"/>
            <a:r>
              <a:rPr lang="en-US" dirty="0" err="1" smtClean="0"/>
              <a:t>HealDesign</a:t>
            </a:r>
            <a:r>
              <a:rPr lang="en-US" dirty="0" smtClean="0"/>
              <a:t> EV, round or triangular</a:t>
            </a:r>
          </a:p>
          <a:p>
            <a:pPr marL="236537" lvl="1" indent="0">
              <a:buNone/>
            </a:pPr>
            <a:endParaRPr lang="en-US" dirty="0" smtClean="0"/>
          </a:p>
          <a:p>
            <a:pPr lvl="1"/>
            <a:endParaRPr lang="en-US" dirty="0"/>
          </a:p>
          <a:p>
            <a:pPr lvl="1"/>
            <a:endParaRPr lang="en-US" dirty="0" smtClean="0"/>
          </a:p>
          <a:p>
            <a:pPr lvl="1"/>
            <a:endParaRPr lang="en-US" dirty="0"/>
          </a:p>
          <a:p>
            <a:pPr marL="236537" lvl="1" indent="0">
              <a:buNone/>
            </a:pPr>
            <a:r>
              <a:rPr lang="en-US" dirty="0" smtClean="0"/>
              <a:t> </a:t>
            </a:r>
          </a:p>
          <a:p>
            <a:pPr lvl="1"/>
            <a:r>
              <a:rPr lang="en-US" dirty="0" smtClean="0"/>
              <a:t>Healing </a:t>
            </a:r>
            <a:r>
              <a:rPr lang="en-US" dirty="0" err="1" smtClean="0"/>
              <a:t>Uni</a:t>
            </a:r>
            <a:r>
              <a:rPr lang="en-US" dirty="0" smtClean="0"/>
              <a:t> EV</a:t>
            </a:r>
          </a:p>
        </p:txBody>
      </p:sp>
      <p:pic>
        <p:nvPicPr>
          <p:cNvPr id="4" name="Picture 3" descr="N:\Workgroup\2Bimage\Projekt\Astra Tech\1001 Stella\Produkter\Images\Cover Screws EV\Cover screw plus al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793" y="2771010"/>
            <a:ext cx="2440997" cy="7971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tec-c040.astratech.net\Users$\senlu4\My Documents\Stella\Launch project\BILDER\Variant\1212073-HealDesign EV_all-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580" y="2172617"/>
            <a:ext cx="3140656" cy="1765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N:\Dep\MD\PRODUCT MGT\Stella\BILDER\Variant\1212071-Healing Uni EV_all-D.png"/>
          <p:cNvPicPr/>
          <p:nvPr/>
        </p:nvPicPr>
        <p:blipFill rotWithShape="1">
          <a:blip r:embed="rId5" cstate="email">
            <a:extLst>
              <a:ext uri="{28A0092B-C50C-407E-A947-70E740481C1C}">
                <a14:useLocalDpi xmlns:a14="http://schemas.microsoft.com/office/drawing/2010/main"/>
              </a:ext>
            </a:extLst>
          </a:blip>
          <a:srcRect/>
          <a:stretch/>
        </p:blipFill>
        <p:spPr bwMode="auto">
          <a:xfrm>
            <a:off x="1173812" y="4227611"/>
            <a:ext cx="2088191" cy="2036310"/>
          </a:xfrm>
          <a:prstGeom prst="rect">
            <a:avLst/>
          </a:prstGeom>
          <a:noFill/>
          <a:ln>
            <a:noFill/>
          </a:ln>
          <a:extLst>
            <a:ext uri="{53640926-AAD7-44D8-BBD7-CCE9431645EC}">
              <a14:shadowObscured xmlns:a14="http://schemas.microsoft.com/office/drawing/2010/main"/>
            </a:ext>
          </a:extLst>
        </p:spPr>
      </p:pic>
      <p:sp>
        <p:nvSpPr>
          <p:cNvPr id="7" name="Content Placeholder 2"/>
          <p:cNvSpPr txBox="1">
            <a:spLocks/>
          </p:cNvSpPr>
          <p:nvPr/>
        </p:nvSpPr>
        <p:spPr>
          <a:xfrm>
            <a:off x="7168223" y="1596477"/>
            <a:ext cx="4873209" cy="3943350"/>
          </a:xfrm>
          <a:prstGeom prst="rect">
            <a:avLst/>
          </a:prstGeom>
        </p:spPr>
        <p:txBody>
          <a:bodyPr vert="horz" lIns="0" tIns="0" rIns="0" bIns="0" rtlCol="0">
            <a:noAutofit/>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r>
              <a:rPr lang="en-US" dirty="0" smtClean="0"/>
              <a:t>Two-stage surgical protocol</a:t>
            </a:r>
          </a:p>
          <a:p>
            <a:pPr lvl="1"/>
            <a:r>
              <a:rPr lang="en-US" dirty="0" smtClean="0"/>
              <a:t>Cover Screw EV, one height</a:t>
            </a:r>
            <a:endParaRPr lang="en-US" dirty="0"/>
          </a:p>
        </p:txBody>
      </p:sp>
    </p:spTree>
    <p:extLst>
      <p:ext uri="{BB962C8B-B14F-4D97-AF65-F5344CB8AC3E}">
        <p14:creationId xmlns:p14="http://schemas.microsoft.com/office/powerpoint/2010/main" val="939966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022182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mtClean="0"/>
              <a:t>Versatile implant designs</a:t>
            </a:r>
            <a:endParaRPr lang="en-US" dirty="0"/>
          </a:p>
        </p:txBody>
      </p:sp>
      <p:sp>
        <p:nvSpPr>
          <p:cNvPr id="3" name="Content Placeholder 2"/>
          <p:cNvSpPr>
            <a:spLocks noGrp="1"/>
          </p:cNvSpPr>
          <p:nvPr>
            <p:ph sz="half" idx="1"/>
          </p:nvPr>
        </p:nvSpPr>
        <p:spPr>
          <a:xfrm>
            <a:off x="330202" y="1584995"/>
            <a:ext cx="5094553" cy="3943350"/>
          </a:xfrm>
        </p:spPr>
        <p:txBody>
          <a:bodyPr/>
          <a:lstStyle/>
          <a:p>
            <a:r>
              <a:rPr lang="en-US" dirty="0" smtClean="0"/>
              <a:t>One system for all indications</a:t>
            </a:r>
          </a:p>
          <a:p>
            <a:r>
              <a:rPr lang="en-US" dirty="0" smtClean="0"/>
              <a:t>Suitable for both one-stage and two-stage surgery</a:t>
            </a:r>
          </a:p>
          <a:p>
            <a:r>
              <a:rPr lang="en-US" dirty="0" smtClean="0"/>
              <a:t>Designed for immediate and early restoration</a:t>
            </a:r>
            <a:endParaRPr lang="sv-S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773" y="847479"/>
            <a:ext cx="5383311" cy="3025421"/>
          </a:xfrm>
          <a:prstGeom prst="rect">
            <a:avLst/>
          </a:prstGeom>
        </p:spPr>
      </p:pic>
    </p:spTree>
    <p:extLst>
      <p:ext uri="{BB962C8B-B14F-4D97-AF65-F5344CB8AC3E}">
        <p14:creationId xmlns:p14="http://schemas.microsoft.com/office/powerpoint/2010/main" val="157200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Implant assortment</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325" y="4350591"/>
            <a:ext cx="4838977" cy="105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067" y="399441"/>
            <a:ext cx="7743492" cy="4351843"/>
          </a:xfrm>
          <a:prstGeom prst="rect">
            <a:avLst/>
          </a:prstGeom>
        </p:spPr>
      </p:pic>
    </p:spTree>
    <p:extLst>
      <p:ext uri="{BB962C8B-B14F-4D97-AF65-F5344CB8AC3E}">
        <p14:creationId xmlns:p14="http://schemas.microsoft.com/office/powerpoint/2010/main" val="346124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Implant design - </a:t>
            </a:r>
            <a:r>
              <a:rPr lang="en-US" dirty="0" err="1" smtClean="0"/>
              <a:t>OsseoSpeed</a:t>
            </a:r>
            <a:r>
              <a:rPr lang="en-US" dirty="0" smtClean="0"/>
              <a:t> EV</a:t>
            </a:r>
            <a:endParaRPr lang="en-US" dirty="0"/>
          </a:p>
        </p:txBody>
      </p:sp>
      <p:grpSp>
        <p:nvGrpSpPr>
          <p:cNvPr id="3" name="Group 2"/>
          <p:cNvGrpSpPr/>
          <p:nvPr/>
        </p:nvGrpSpPr>
        <p:grpSpPr>
          <a:xfrm>
            <a:off x="1583208" y="1557338"/>
            <a:ext cx="9025585" cy="4101828"/>
            <a:chOff x="454728" y="1557338"/>
            <a:chExt cx="9025585" cy="410182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272" y="2324751"/>
              <a:ext cx="973823" cy="278471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7000" y="2288340"/>
              <a:ext cx="990490" cy="28287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406" y="2307916"/>
              <a:ext cx="876203" cy="277981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3030" y="2317704"/>
              <a:ext cx="1095253" cy="279939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3352" y="2276056"/>
              <a:ext cx="1076205" cy="289238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2991" y="2288585"/>
              <a:ext cx="1219065" cy="2848336"/>
            </a:xfrm>
            <a:prstGeom prst="rect">
              <a:avLst/>
            </a:prstGeom>
          </p:spPr>
        </p:pic>
        <p:pic>
          <p:nvPicPr>
            <p:cNvPr id="33"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7842" y="1844029"/>
              <a:ext cx="499943" cy="52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2273" y="1853848"/>
              <a:ext cx="499943" cy="52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5930" y="1861255"/>
              <a:ext cx="499943" cy="52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7599" y="1853505"/>
              <a:ext cx="499943" cy="51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01002" y="1850280"/>
              <a:ext cx="492008" cy="51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05450" y="1866467"/>
              <a:ext cx="492008" cy="51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7005" y="2297313"/>
              <a:ext cx="695248" cy="2799395"/>
            </a:xfrm>
            <a:prstGeom prst="rect">
              <a:avLst/>
            </a:prstGeom>
          </p:spPr>
        </p:pic>
        <p:pic>
          <p:nvPicPr>
            <p:cNvPr id="43"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781" y="1895686"/>
              <a:ext cx="486056" cy="47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45415" y="3196484"/>
              <a:ext cx="423222" cy="44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83961" y="3243585"/>
              <a:ext cx="110900" cy="38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90417" y="3265504"/>
              <a:ext cx="140758" cy="3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066570" y="3173451"/>
              <a:ext cx="413743" cy="42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p:cNvPicPr>
              <a:picLocks noChangeAspect="1" noChangeArrowheads="1"/>
            </p:cNvPicPr>
            <p:nvPr/>
          </p:nvPicPr>
          <p:blipFill rotWithShape="1">
            <a:blip r:embed="rId19">
              <a:extLst>
                <a:ext uri="{28A0092B-C50C-407E-A947-70E740481C1C}">
                  <a14:useLocalDpi xmlns:a14="http://schemas.microsoft.com/office/drawing/2010/main" val="0"/>
                </a:ext>
              </a:extLst>
            </a:blip>
            <a:srcRect r="40156"/>
            <a:stretch/>
          </p:blipFill>
          <p:spPr bwMode="auto">
            <a:xfrm>
              <a:off x="1754885" y="1572112"/>
              <a:ext cx="4408890" cy="22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68298" y="1572112"/>
              <a:ext cx="1621145" cy="21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4728" y="1557338"/>
              <a:ext cx="947994" cy="276999"/>
            </a:xfrm>
            <a:prstGeom prst="rect">
              <a:avLst/>
            </a:prstGeom>
            <a:noFill/>
          </p:spPr>
          <p:txBody>
            <a:bodyPr wrap="square" rtlCol="0">
              <a:spAutoFit/>
            </a:bodyPr>
            <a:lstStyle/>
            <a:p>
              <a:pPr algn="ctr"/>
              <a:r>
                <a:rPr lang="en-US" sz="1200" dirty="0" smtClean="0">
                  <a:solidFill>
                    <a:schemeClr val="tx2"/>
                  </a:solidFill>
                  <a:latin typeface="Futura Std Book" pitchFamily="34" charset="0"/>
                </a:rPr>
                <a:t>Green</a:t>
              </a:r>
            </a:p>
          </p:txBody>
        </p:sp>
        <p:grpSp>
          <p:nvGrpSpPr>
            <p:cNvPr id="40" name="Group 39"/>
            <p:cNvGrpSpPr/>
            <p:nvPr/>
          </p:nvGrpSpPr>
          <p:grpSpPr>
            <a:xfrm>
              <a:off x="586372" y="4989087"/>
              <a:ext cx="744441" cy="617490"/>
              <a:chOff x="4639863" y="2321997"/>
              <a:chExt cx="744441" cy="617490"/>
            </a:xfrm>
          </p:grpSpPr>
          <p:pic>
            <p:nvPicPr>
              <p:cNvPr id="41" name="Picture 40"/>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a:off x="4639863" y="2423740"/>
                <a:ext cx="157160" cy="5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flipH="1">
                <a:off x="5231904" y="2439361"/>
                <a:ext cx="152400" cy="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4809553" y="2397881"/>
                <a:ext cx="521585" cy="461665"/>
              </a:xfrm>
              <a:prstGeom prst="rect">
                <a:avLst/>
              </a:prstGeom>
              <a:noFill/>
            </p:spPr>
            <p:txBody>
              <a:bodyPr wrap="square" rtlCol="0">
                <a:spAutoFit/>
              </a:bodyPr>
              <a:lstStyle/>
              <a:p>
                <a:r>
                  <a:rPr lang="en-US" sz="1200" dirty="0" smtClean="0">
                    <a:solidFill>
                      <a:schemeClr val="tx2"/>
                    </a:solidFill>
                  </a:rPr>
                  <a:t>1.8</a:t>
                </a:r>
                <a:br>
                  <a:rPr lang="en-US" sz="1200" dirty="0" smtClean="0">
                    <a:solidFill>
                      <a:schemeClr val="tx2"/>
                    </a:solidFill>
                  </a:rPr>
                </a:br>
                <a:r>
                  <a:rPr lang="en-US" sz="1200" dirty="0" smtClean="0">
                    <a:solidFill>
                      <a:schemeClr val="tx2"/>
                    </a:solidFill>
                  </a:rPr>
                  <a:t>mm  </a:t>
                </a:r>
              </a:p>
            </p:txBody>
          </p:sp>
          <p:cxnSp>
            <p:nvCxnSpPr>
              <p:cNvPr id="50" name="Straight Connector 49"/>
              <p:cNvCxnSpPr/>
              <p:nvPr/>
            </p:nvCxnSpPr>
            <p:spPr bwMode="auto">
              <a:xfrm>
                <a:off x="4821577" y="2321997"/>
                <a:ext cx="0" cy="459543"/>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a:off x="5192857" y="2321997"/>
                <a:ext cx="0" cy="458052"/>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 name="Group 51"/>
            <p:cNvGrpSpPr/>
            <p:nvPr/>
          </p:nvGrpSpPr>
          <p:grpSpPr>
            <a:xfrm>
              <a:off x="1588219" y="4997691"/>
              <a:ext cx="786973" cy="617490"/>
              <a:chOff x="4597331" y="2321997"/>
              <a:chExt cx="786973" cy="617490"/>
            </a:xfrm>
          </p:grpSpPr>
          <p:pic>
            <p:nvPicPr>
              <p:cNvPr id="53" name="Picture 5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a:off x="4597331" y="2423740"/>
                <a:ext cx="157160" cy="5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flipH="1">
                <a:off x="5231904" y="2439361"/>
                <a:ext cx="152400" cy="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p:cNvSpPr txBox="1"/>
              <p:nvPr/>
            </p:nvSpPr>
            <p:spPr>
              <a:xfrm>
                <a:off x="4809553" y="2397881"/>
                <a:ext cx="521585" cy="461665"/>
              </a:xfrm>
              <a:prstGeom prst="rect">
                <a:avLst/>
              </a:prstGeom>
              <a:noFill/>
            </p:spPr>
            <p:txBody>
              <a:bodyPr wrap="square" rtlCol="0">
                <a:spAutoFit/>
              </a:bodyPr>
              <a:lstStyle/>
              <a:p>
                <a:r>
                  <a:rPr lang="en-US" sz="1200" dirty="0" smtClean="0">
                    <a:solidFill>
                      <a:schemeClr val="tx2"/>
                    </a:solidFill>
                  </a:rPr>
                  <a:t>2.5</a:t>
                </a:r>
                <a:br>
                  <a:rPr lang="en-US" sz="1200" dirty="0" smtClean="0">
                    <a:solidFill>
                      <a:schemeClr val="tx2"/>
                    </a:solidFill>
                  </a:rPr>
                </a:br>
                <a:r>
                  <a:rPr lang="en-US" sz="1200" dirty="0" smtClean="0">
                    <a:solidFill>
                      <a:schemeClr val="tx2"/>
                    </a:solidFill>
                  </a:rPr>
                  <a:t>mm  </a:t>
                </a:r>
              </a:p>
            </p:txBody>
          </p:sp>
          <p:cxnSp>
            <p:nvCxnSpPr>
              <p:cNvPr id="56" name="Straight Connector 55"/>
              <p:cNvCxnSpPr/>
              <p:nvPr/>
            </p:nvCxnSpPr>
            <p:spPr bwMode="auto">
              <a:xfrm>
                <a:off x="4779045" y="2321997"/>
                <a:ext cx="0" cy="459543"/>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5192857" y="2321997"/>
                <a:ext cx="0" cy="458052"/>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 name="Group 57"/>
            <p:cNvGrpSpPr/>
            <p:nvPr/>
          </p:nvGrpSpPr>
          <p:grpSpPr>
            <a:xfrm>
              <a:off x="2610077" y="4962980"/>
              <a:ext cx="906628" cy="657181"/>
              <a:chOff x="4477676" y="2282306"/>
              <a:chExt cx="906628" cy="657181"/>
            </a:xfrm>
          </p:grpSpPr>
          <p:pic>
            <p:nvPicPr>
              <p:cNvPr id="59" name="Picture 58"/>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a:off x="4477676" y="2423740"/>
                <a:ext cx="157160" cy="5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9"/>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flipH="1">
                <a:off x="5231904" y="2439361"/>
                <a:ext cx="152400" cy="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4724489" y="2397881"/>
                <a:ext cx="521585" cy="461665"/>
              </a:xfrm>
              <a:prstGeom prst="rect">
                <a:avLst/>
              </a:prstGeom>
              <a:noFill/>
            </p:spPr>
            <p:txBody>
              <a:bodyPr wrap="square" rtlCol="0">
                <a:spAutoFit/>
              </a:bodyPr>
              <a:lstStyle/>
              <a:p>
                <a:r>
                  <a:rPr lang="en-US" sz="1200" dirty="0" smtClean="0">
                    <a:solidFill>
                      <a:schemeClr val="tx2"/>
                    </a:solidFill>
                  </a:rPr>
                  <a:t>3.1</a:t>
                </a:r>
                <a:br>
                  <a:rPr lang="en-US" sz="1200" dirty="0" smtClean="0">
                    <a:solidFill>
                      <a:schemeClr val="tx2"/>
                    </a:solidFill>
                  </a:rPr>
                </a:br>
                <a:r>
                  <a:rPr lang="en-US" sz="1200" dirty="0" smtClean="0">
                    <a:solidFill>
                      <a:schemeClr val="tx2"/>
                    </a:solidFill>
                  </a:rPr>
                  <a:t>mm  </a:t>
                </a:r>
              </a:p>
            </p:txBody>
          </p:sp>
          <p:cxnSp>
            <p:nvCxnSpPr>
              <p:cNvPr id="62" name="Straight Connector 61"/>
              <p:cNvCxnSpPr/>
              <p:nvPr/>
            </p:nvCxnSpPr>
            <p:spPr bwMode="auto">
              <a:xfrm>
                <a:off x="4659390" y="2321997"/>
                <a:ext cx="0" cy="459543"/>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a:off x="5192857" y="2282306"/>
                <a:ext cx="0" cy="520292"/>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 name="Group 63"/>
            <p:cNvGrpSpPr/>
            <p:nvPr/>
          </p:nvGrpSpPr>
          <p:grpSpPr>
            <a:xfrm>
              <a:off x="3762205" y="4981823"/>
              <a:ext cx="1040011" cy="617490"/>
              <a:chOff x="4344293" y="2321997"/>
              <a:chExt cx="1040011" cy="617490"/>
            </a:xfrm>
          </p:grpSpPr>
          <p:pic>
            <p:nvPicPr>
              <p:cNvPr id="65" name="Picture 6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a:off x="4344293" y="2423740"/>
                <a:ext cx="157160" cy="5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6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flipH="1">
                <a:off x="5231904" y="2439361"/>
                <a:ext cx="152400" cy="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66"/>
              <p:cNvSpPr txBox="1"/>
              <p:nvPr/>
            </p:nvSpPr>
            <p:spPr>
              <a:xfrm>
                <a:off x="4660691" y="2397881"/>
                <a:ext cx="521585" cy="461665"/>
              </a:xfrm>
              <a:prstGeom prst="rect">
                <a:avLst/>
              </a:prstGeom>
              <a:noFill/>
            </p:spPr>
            <p:txBody>
              <a:bodyPr wrap="square" rtlCol="0">
                <a:spAutoFit/>
              </a:bodyPr>
              <a:lstStyle/>
              <a:p>
                <a:r>
                  <a:rPr lang="en-US" sz="1200" dirty="0" smtClean="0">
                    <a:solidFill>
                      <a:schemeClr val="tx2"/>
                    </a:solidFill>
                  </a:rPr>
                  <a:t>3.7</a:t>
                </a:r>
                <a:br>
                  <a:rPr lang="en-US" sz="1200" dirty="0" smtClean="0">
                    <a:solidFill>
                      <a:schemeClr val="tx2"/>
                    </a:solidFill>
                  </a:rPr>
                </a:br>
                <a:r>
                  <a:rPr lang="en-US" sz="1200" dirty="0" smtClean="0">
                    <a:solidFill>
                      <a:schemeClr val="tx2"/>
                    </a:solidFill>
                  </a:rPr>
                  <a:t>mm  </a:t>
                </a:r>
              </a:p>
            </p:txBody>
          </p:sp>
          <p:cxnSp>
            <p:nvCxnSpPr>
              <p:cNvPr id="68" name="Straight Connector 67"/>
              <p:cNvCxnSpPr/>
              <p:nvPr/>
            </p:nvCxnSpPr>
            <p:spPr bwMode="auto">
              <a:xfrm>
                <a:off x="4526007" y="2321997"/>
                <a:ext cx="0" cy="459543"/>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5192857" y="2321997"/>
                <a:ext cx="0" cy="458052"/>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 name="Group 69"/>
            <p:cNvGrpSpPr/>
            <p:nvPr/>
          </p:nvGrpSpPr>
          <p:grpSpPr>
            <a:xfrm>
              <a:off x="5079615" y="4984246"/>
              <a:ext cx="1171063" cy="617490"/>
              <a:chOff x="4213241" y="2321997"/>
              <a:chExt cx="1171063" cy="617490"/>
            </a:xfrm>
          </p:grpSpPr>
          <p:pic>
            <p:nvPicPr>
              <p:cNvPr id="71" name="Picture 70"/>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a:off x="4213241" y="2423740"/>
                <a:ext cx="157160" cy="5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71"/>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flipH="1">
                <a:off x="5231904" y="2439361"/>
                <a:ext cx="152400" cy="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Box 72"/>
              <p:cNvSpPr txBox="1"/>
              <p:nvPr/>
            </p:nvSpPr>
            <p:spPr>
              <a:xfrm>
                <a:off x="4610967" y="2397881"/>
                <a:ext cx="521585" cy="461665"/>
              </a:xfrm>
              <a:prstGeom prst="rect">
                <a:avLst/>
              </a:prstGeom>
              <a:noFill/>
            </p:spPr>
            <p:txBody>
              <a:bodyPr wrap="square" rtlCol="0">
                <a:spAutoFit/>
              </a:bodyPr>
              <a:lstStyle/>
              <a:p>
                <a:r>
                  <a:rPr lang="en-US" sz="1200" dirty="0" smtClean="0">
                    <a:solidFill>
                      <a:schemeClr val="tx2"/>
                    </a:solidFill>
                  </a:rPr>
                  <a:t>4.3</a:t>
                </a:r>
                <a:br>
                  <a:rPr lang="en-US" sz="1200" dirty="0" smtClean="0">
                    <a:solidFill>
                      <a:schemeClr val="tx2"/>
                    </a:solidFill>
                  </a:rPr>
                </a:br>
                <a:r>
                  <a:rPr lang="en-US" sz="1200" dirty="0" smtClean="0">
                    <a:solidFill>
                      <a:schemeClr val="tx2"/>
                    </a:solidFill>
                  </a:rPr>
                  <a:t>mm  </a:t>
                </a:r>
              </a:p>
            </p:txBody>
          </p:sp>
          <p:cxnSp>
            <p:nvCxnSpPr>
              <p:cNvPr id="74" name="Straight Connector 73"/>
              <p:cNvCxnSpPr/>
              <p:nvPr/>
            </p:nvCxnSpPr>
            <p:spPr bwMode="auto">
              <a:xfrm>
                <a:off x="4394955" y="2321997"/>
                <a:ext cx="0" cy="459543"/>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5192857" y="2321997"/>
                <a:ext cx="0" cy="458052"/>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 name="Group 75"/>
            <p:cNvGrpSpPr/>
            <p:nvPr/>
          </p:nvGrpSpPr>
          <p:grpSpPr>
            <a:xfrm>
              <a:off x="7041481" y="5013722"/>
              <a:ext cx="776340" cy="617490"/>
              <a:chOff x="4607964" y="2321997"/>
              <a:chExt cx="776340" cy="617490"/>
            </a:xfrm>
          </p:grpSpPr>
          <p:pic>
            <p:nvPicPr>
              <p:cNvPr id="77" name="Picture 76"/>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a:off x="4607964" y="2423740"/>
                <a:ext cx="157160" cy="5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77"/>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flipH="1">
                <a:off x="5231904" y="2439361"/>
                <a:ext cx="152400" cy="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4809553" y="2397881"/>
                <a:ext cx="521585" cy="461665"/>
              </a:xfrm>
              <a:prstGeom prst="rect">
                <a:avLst/>
              </a:prstGeom>
              <a:noFill/>
            </p:spPr>
            <p:txBody>
              <a:bodyPr wrap="square" rtlCol="0">
                <a:spAutoFit/>
              </a:bodyPr>
              <a:lstStyle/>
              <a:p>
                <a:r>
                  <a:rPr lang="en-US" sz="1200" dirty="0" smtClean="0">
                    <a:solidFill>
                      <a:schemeClr val="tx2"/>
                    </a:solidFill>
                  </a:rPr>
                  <a:t>2.5</a:t>
                </a:r>
                <a:br>
                  <a:rPr lang="en-US" sz="1200" dirty="0" smtClean="0">
                    <a:solidFill>
                      <a:schemeClr val="tx2"/>
                    </a:solidFill>
                  </a:rPr>
                </a:br>
                <a:r>
                  <a:rPr lang="en-US" sz="1200" dirty="0" smtClean="0">
                    <a:solidFill>
                      <a:schemeClr val="tx2"/>
                    </a:solidFill>
                  </a:rPr>
                  <a:t>mm  </a:t>
                </a:r>
              </a:p>
            </p:txBody>
          </p:sp>
          <p:cxnSp>
            <p:nvCxnSpPr>
              <p:cNvPr id="80" name="Straight Connector 79"/>
              <p:cNvCxnSpPr/>
              <p:nvPr/>
            </p:nvCxnSpPr>
            <p:spPr bwMode="auto">
              <a:xfrm>
                <a:off x="4789678" y="2321997"/>
                <a:ext cx="0" cy="459543"/>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5192857" y="2321997"/>
                <a:ext cx="0" cy="458052"/>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 name="Group 81"/>
            <p:cNvGrpSpPr/>
            <p:nvPr/>
          </p:nvGrpSpPr>
          <p:grpSpPr>
            <a:xfrm>
              <a:off x="8258600" y="5041676"/>
              <a:ext cx="839505" cy="617490"/>
              <a:chOff x="4544799" y="2321997"/>
              <a:chExt cx="839505" cy="617490"/>
            </a:xfrm>
          </p:grpSpPr>
          <p:pic>
            <p:nvPicPr>
              <p:cNvPr id="83" name="Picture 8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a:off x="4544799" y="2423740"/>
                <a:ext cx="157160" cy="5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8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22180"/>
              <a:stretch/>
            </p:blipFill>
            <p:spPr bwMode="auto">
              <a:xfrm flipH="1">
                <a:off x="5231904" y="2439361"/>
                <a:ext cx="152400" cy="50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TextBox 84"/>
              <p:cNvSpPr txBox="1"/>
              <p:nvPr/>
            </p:nvSpPr>
            <p:spPr>
              <a:xfrm>
                <a:off x="4767021" y="2397881"/>
                <a:ext cx="521585" cy="461665"/>
              </a:xfrm>
              <a:prstGeom prst="rect">
                <a:avLst/>
              </a:prstGeom>
              <a:noFill/>
            </p:spPr>
            <p:txBody>
              <a:bodyPr wrap="square" rtlCol="0">
                <a:spAutoFit/>
              </a:bodyPr>
              <a:lstStyle/>
              <a:p>
                <a:r>
                  <a:rPr lang="en-US" sz="1200" dirty="0" smtClean="0">
                    <a:solidFill>
                      <a:schemeClr val="tx2"/>
                    </a:solidFill>
                  </a:rPr>
                  <a:t>3.1</a:t>
                </a:r>
                <a:br>
                  <a:rPr lang="en-US" sz="1200" dirty="0" smtClean="0">
                    <a:solidFill>
                      <a:schemeClr val="tx2"/>
                    </a:solidFill>
                  </a:rPr>
                </a:br>
                <a:r>
                  <a:rPr lang="en-US" sz="1200" dirty="0" smtClean="0">
                    <a:solidFill>
                      <a:schemeClr val="tx2"/>
                    </a:solidFill>
                  </a:rPr>
                  <a:t>mm  </a:t>
                </a:r>
              </a:p>
            </p:txBody>
          </p:sp>
          <p:cxnSp>
            <p:nvCxnSpPr>
              <p:cNvPr id="86" name="Straight Connector 85"/>
              <p:cNvCxnSpPr/>
              <p:nvPr/>
            </p:nvCxnSpPr>
            <p:spPr bwMode="auto">
              <a:xfrm>
                <a:off x="4726513" y="2321997"/>
                <a:ext cx="0" cy="459543"/>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a:off x="5192857" y="2321997"/>
                <a:ext cx="0" cy="458052"/>
              </a:xfrm>
              <a:prstGeom prst="line">
                <a:avLst/>
              </a:prstGeom>
              <a:solidFill>
                <a:schemeClr val="accent1"/>
              </a:solidFill>
              <a:ln w="12700" cap="flat" cmpd="sng" algn="ctr">
                <a:solidFill>
                  <a:srgbClr val="A4A4A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15213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Ø 3.0 mm implant</a:t>
            </a:r>
            <a:endParaRPr lang="en-US" dirty="0"/>
          </a:p>
        </p:txBody>
      </p:sp>
      <p:sp>
        <p:nvSpPr>
          <p:cNvPr id="3" name="Content Placeholder 2"/>
          <p:cNvSpPr>
            <a:spLocks noGrp="1"/>
          </p:cNvSpPr>
          <p:nvPr>
            <p:ph sz="half" idx="1"/>
          </p:nvPr>
        </p:nvSpPr>
        <p:spPr>
          <a:xfrm>
            <a:off x="289105" y="1615041"/>
            <a:ext cx="4755506" cy="3943350"/>
          </a:xfrm>
        </p:spPr>
        <p:txBody>
          <a:bodyPr/>
          <a:lstStyle/>
          <a:p>
            <a:r>
              <a:rPr lang="en-US" dirty="0" smtClean="0"/>
              <a:t>A two-piece implant solution optimal for cases with limited horizontal space in lower </a:t>
            </a:r>
            <a:r>
              <a:rPr lang="en-US" dirty="0" err="1" smtClean="0"/>
              <a:t>anteriors</a:t>
            </a:r>
            <a:r>
              <a:rPr lang="en-US" dirty="0" smtClean="0"/>
              <a:t> or upper laterals</a:t>
            </a:r>
            <a:endParaRPr lang="en-US" dirty="0"/>
          </a:p>
        </p:txBody>
      </p:sp>
      <p:grpSp>
        <p:nvGrpSpPr>
          <p:cNvPr id="7" name="Group 6"/>
          <p:cNvGrpSpPr/>
          <p:nvPr/>
        </p:nvGrpSpPr>
        <p:grpSpPr>
          <a:xfrm>
            <a:off x="6402412" y="1550920"/>
            <a:ext cx="5468022" cy="2698996"/>
            <a:chOff x="6309946" y="1550920"/>
            <a:chExt cx="5468022" cy="269899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946" y="3398321"/>
              <a:ext cx="592673" cy="59267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2765" y="2484216"/>
              <a:ext cx="538018" cy="1467654"/>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0021" y="2645255"/>
              <a:ext cx="543508" cy="130661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0019" y="2193248"/>
              <a:ext cx="561808" cy="1758622"/>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1062" y="1858358"/>
              <a:ext cx="534358" cy="2093512"/>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4654" y="1550920"/>
              <a:ext cx="561808" cy="2400950"/>
            </a:xfrm>
            <a:prstGeom prst="rect">
              <a:avLst/>
            </a:prstGeom>
          </p:spPr>
        </p:pic>
        <p:sp>
          <p:nvSpPr>
            <p:cNvPr id="29" name="TextBox 28"/>
            <p:cNvSpPr txBox="1"/>
            <p:nvPr/>
          </p:nvSpPr>
          <p:spPr>
            <a:xfrm>
              <a:off x="7063790" y="3951869"/>
              <a:ext cx="786531" cy="276999"/>
            </a:xfrm>
            <a:prstGeom prst="rect">
              <a:avLst/>
            </a:prstGeom>
            <a:noFill/>
          </p:spPr>
          <p:txBody>
            <a:bodyPr wrap="square" rtlCol="0">
              <a:spAutoFit/>
            </a:bodyPr>
            <a:lstStyle/>
            <a:p>
              <a:r>
                <a:rPr lang="en-US" sz="1200" dirty="0" smtClean="0">
                  <a:solidFill>
                    <a:schemeClr val="tx2"/>
                  </a:solidFill>
                </a:rPr>
                <a:t>8 mm</a:t>
              </a:r>
            </a:p>
          </p:txBody>
        </p:sp>
        <p:sp>
          <p:nvSpPr>
            <p:cNvPr id="30" name="TextBox 29"/>
            <p:cNvSpPr txBox="1"/>
            <p:nvPr/>
          </p:nvSpPr>
          <p:spPr>
            <a:xfrm>
              <a:off x="7959446" y="3951869"/>
              <a:ext cx="786531" cy="276999"/>
            </a:xfrm>
            <a:prstGeom prst="rect">
              <a:avLst/>
            </a:prstGeom>
            <a:noFill/>
          </p:spPr>
          <p:txBody>
            <a:bodyPr wrap="square" rtlCol="0">
              <a:spAutoFit/>
            </a:bodyPr>
            <a:lstStyle/>
            <a:p>
              <a:r>
                <a:rPr lang="en-US" sz="1200" dirty="0" smtClean="0">
                  <a:solidFill>
                    <a:schemeClr val="tx2"/>
                  </a:solidFill>
                </a:rPr>
                <a:t>9 mm</a:t>
              </a:r>
            </a:p>
          </p:txBody>
        </p:sp>
        <p:sp>
          <p:nvSpPr>
            <p:cNvPr id="15" name="TextBox 14"/>
            <p:cNvSpPr txBox="1"/>
            <p:nvPr/>
          </p:nvSpPr>
          <p:spPr>
            <a:xfrm>
              <a:off x="8791216" y="3951870"/>
              <a:ext cx="1094272" cy="276999"/>
            </a:xfrm>
            <a:prstGeom prst="rect">
              <a:avLst/>
            </a:prstGeom>
            <a:noFill/>
          </p:spPr>
          <p:txBody>
            <a:bodyPr wrap="square" rtlCol="0">
              <a:spAutoFit/>
            </a:bodyPr>
            <a:lstStyle/>
            <a:p>
              <a:r>
                <a:rPr lang="en-US" sz="1200" dirty="0" smtClean="0">
                  <a:solidFill>
                    <a:schemeClr val="tx2"/>
                  </a:solidFill>
                </a:rPr>
                <a:t>11mm</a:t>
              </a:r>
            </a:p>
          </p:txBody>
        </p:sp>
        <p:sp>
          <p:nvSpPr>
            <p:cNvPr id="16" name="TextBox 15"/>
            <p:cNvSpPr txBox="1"/>
            <p:nvPr/>
          </p:nvSpPr>
          <p:spPr>
            <a:xfrm>
              <a:off x="9639450" y="3958961"/>
              <a:ext cx="1375227" cy="276999"/>
            </a:xfrm>
            <a:prstGeom prst="rect">
              <a:avLst/>
            </a:prstGeom>
            <a:noFill/>
          </p:spPr>
          <p:txBody>
            <a:bodyPr wrap="square" rtlCol="0">
              <a:spAutoFit/>
            </a:bodyPr>
            <a:lstStyle/>
            <a:p>
              <a:r>
                <a:rPr lang="en-US" sz="1200" dirty="0" smtClean="0">
                  <a:solidFill>
                    <a:schemeClr val="tx2"/>
                  </a:solidFill>
                </a:rPr>
                <a:t>13 mm</a:t>
              </a:r>
            </a:p>
          </p:txBody>
        </p:sp>
        <p:sp>
          <p:nvSpPr>
            <p:cNvPr id="17" name="TextBox 16"/>
            <p:cNvSpPr txBox="1"/>
            <p:nvPr/>
          </p:nvSpPr>
          <p:spPr>
            <a:xfrm>
              <a:off x="10553832" y="3972917"/>
              <a:ext cx="1224136" cy="276999"/>
            </a:xfrm>
            <a:prstGeom prst="rect">
              <a:avLst/>
            </a:prstGeom>
            <a:noFill/>
          </p:spPr>
          <p:txBody>
            <a:bodyPr wrap="square" rtlCol="0">
              <a:spAutoFit/>
            </a:bodyPr>
            <a:lstStyle/>
            <a:p>
              <a:r>
                <a:rPr lang="en-US" sz="1200" dirty="0" smtClean="0">
                  <a:solidFill>
                    <a:schemeClr val="tx2"/>
                  </a:solidFill>
                </a:rPr>
                <a:t>15 mm</a:t>
              </a:r>
            </a:p>
          </p:txBody>
        </p:sp>
      </p:grpSp>
    </p:spTree>
    <p:extLst>
      <p:ext uri="{BB962C8B-B14F-4D97-AF65-F5344CB8AC3E}">
        <p14:creationId xmlns:p14="http://schemas.microsoft.com/office/powerpoint/2010/main" val="414421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Ø 5.4 mm implant</a:t>
            </a:r>
            <a:endParaRPr lang="en-US" dirty="0"/>
          </a:p>
        </p:txBody>
      </p:sp>
      <p:sp>
        <p:nvSpPr>
          <p:cNvPr id="3" name="Content Placeholder 2"/>
          <p:cNvSpPr>
            <a:spLocks noGrp="1"/>
          </p:cNvSpPr>
          <p:nvPr>
            <p:ph sz="half" idx="1"/>
          </p:nvPr>
        </p:nvSpPr>
        <p:spPr>
          <a:xfrm>
            <a:off x="330201" y="1584995"/>
            <a:ext cx="4385637" cy="3943350"/>
          </a:xfrm>
        </p:spPr>
        <p:txBody>
          <a:bodyPr/>
          <a:lstStyle/>
          <a:p>
            <a:r>
              <a:rPr lang="en-US" dirty="0" smtClean="0"/>
              <a:t>A 5.4 mm implant diameter option for treatment of the molar region </a:t>
            </a:r>
            <a:endParaRPr lang="en-US" dirty="0"/>
          </a:p>
        </p:txBody>
      </p:sp>
      <p:grpSp>
        <p:nvGrpSpPr>
          <p:cNvPr id="5" name="Group 4"/>
          <p:cNvGrpSpPr/>
          <p:nvPr/>
        </p:nvGrpSpPr>
        <p:grpSpPr>
          <a:xfrm>
            <a:off x="5965146" y="1797445"/>
            <a:ext cx="5563933" cy="2037584"/>
            <a:chOff x="5893228" y="1797445"/>
            <a:chExt cx="5563933" cy="2037584"/>
          </a:xfrm>
        </p:grpSpPr>
        <p:sp>
          <p:nvSpPr>
            <p:cNvPr id="29" name="TextBox 28"/>
            <p:cNvSpPr txBox="1"/>
            <p:nvPr/>
          </p:nvSpPr>
          <p:spPr>
            <a:xfrm>
              <a:off x="6693572" y="3558030"/>
              <a:ext cx="629124" cy="276999"/>
            </a:xfrm>
            <a:prstGeom prst="rect">
              <a:avLst/>
            </a:prstGeom>
            <a:noFill/>
          </p:spPr>
          <p:txBody>
            <a:bodyPr wrap="square" rtlCol="0">
              <a:spAutoFit/>
            </a:bodyPr>
            <a:lstStyle/>
            <a:p>
              <a:r>
                <a:rPr lang="en-US" sz="1200" dirty="0" smtClean="0">
                  <a:solidFill>
                    <a:schemeClr val="tx2"/>
                  </a:solidFill>
                </a:rPr>
                <a:t>6 mm</a:t>
              </a:r>
            </a:p>
          </p:txBody>
        </p:sp>
        <p:sp>
          <p:nvSpPr>
            <p:cNvPr id="30" name="TextBox 29"/>
            <p:cNvSpPr txBox="1"/>
            <p:nvPr/>
          </p:nvSpPr>
          <p:spPr>
            <a:xfrm>
              <a:off x="7528409" y="3558030"/>
              <a:ext cx="629124" cy="276999"/>
            </a:xfrm>
            <a:prstGeom prst="rect">
              <a:avLst/>
            </a:prstGeom>
            <a:noFill/>
          </p:spPr>
          <p:txBody>
            <a:bodyPr wrap="square" rtlCol="0">
              <a:spAutoFit/>
            </a:bodyPr>
            <a:lstStyle/>
            <a:p>
              <a:r>
                <a:rPr lang="en-US" sz="1200" dirty="0" smtClean="0">
                  <a:solidFill>
                    <a:schemeClr val="tx2"/>
                  </a:solidFill>
                </a:rPr>
                <a:t>8 mm</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228" y="3011341"/>
              <a:ext cx="562105" cy="562105"/>
            </a:xfrm>
            <a:prstGeom prst="rect">
              <a:avLst/>
            </a:prstGeom>
          </p:spPr>
        </p:pic>
        <p:sp>
          <p:nvSpPr>
            <p:cNvPr id="14" name="TextBox 13"/>
            <p:cNvSpPr txBox="1"/>
            <p:nvPr/>
          </p:nvSpPr>
          <p:spPr>
            <a:xfrm>
              <a:off x="8310033" y="3558030"/>
              <a:ext cx="629124" cy="276999"/>
            </a:xfrm>
            <a:prstGeom prst="rect">
              <a:avLst/>
            </a:prstGeom>
            <a:noFill/>
          </p:spPr>
          <p:txBody>
            <a:bodyPr wrap="square" rtlCol="0">
              <a:spAutoFit/>
            </a:bodyPr>
            <a:lstStyle/>
            <a:p>
              <a:r>
                <a:rPr lang="en-US" sz="1200" dirty="0" smtClean="0">
                  <a:solidFill>
                    <a:schemeClr val="tx2"/>
                  </a:solidFill>
                </a:rPr>
                <a:t>9 mm</a:t>
              </a:r>
            </a:p>
          </p:txBody>
        </p:sp>
        <p:sp>
          <p:nvSpPr>
            <p:cNvPr id="15" name="TextBox 14"/>
            <p:cNvSpPr txBox="1"/>
            <p:nvPr/>
          </p:nvSpPr>
          <p:spPr>
            <a:xfrm>
              <a:off x="9065137" y="3558030"/>
              <a:ext cx="682893" cy="276999"/>
            </a:xfrm>
            <a:prstGeom prst="rect">
              <a:avLst/>
            </a:prstGeom>
            <a:noFill/>
          </p:spPr>
          <p:txBody>
            <a:bodyPr wrap="square" rtlCol="0">
              <a:spAutoFit/>
            </a:bodyPr>
            <a:lstStyle/>
            <a:p>
              <a:r>
                <a:rPr lang="en-US" sz="1200" dirty="0" smtClean="0">
                  <a:solidFill>
                    <a:schemeClr val="tx2"/>
                  </a:solidFill>
                </a:rPr>
                <a:t>11mm</a:t>
              </a:r>
            </a:p>
          </p:txBody>
        </p:sp>
        <p:sp>
          <p:nvSpPr>
            <p:cNvPr id="16" name="TextBox 15"/>
            <p:cNvSpPr txBox="1"/>
            <p:nvPr/>
          </p:nvSpPr>
          <p:spPr>
            <a:xfrm>
              <a:off x="9878427" y="3558030"/>
              <a:ext cx="858226" cy="276999"/>
            </a:xfrm>
            <a:prstGeom prst="rect">
              <a:avLst/>
            </a:prstGeom>
            <a:noFill/>
          </p:spPr>
          <p:txBody>
            <a:bodyPr wrap="square" rtlCol="0">
              <a:spAutoFit/>
            </a:bodyPr>
            <a:lstStyle/>
            <a:p>
              <a:r>
                <a:rPr lang="en-US" sz="1200" dirty="0" smtClean="0">
                  <a:solidFill>
                    <a:schemeClr val="tx2"/>
                  </a:solidFill>
                </a:rPr>
                <a:t>13 mm</a:t>
              </a:r>
            </a:p>
          </p:txBody>
        </p:sp>
        <p:sp>
          <p:nvSpPr>
            <p:cNvPr id="17" name="TextBox 16"/>
            <p:cNvSpPr txBox="1"/>
            <p:nvPr/>
          </p:nvSpPr>
          <p:spPr>
            <a:xfrm>
              <a:off x="10693225" y="3558030"/>
              <a:ext cx="763936" cy="276999"/>
            </a:xfrm>
            <a:prstGeom prst="rect">
              <a:avLst/>
            </a:prstGeom>
            <a:noFill/>
          </p:spPr>
          <p:txBody>
            <a:bodyPr wrap="square" rtlCol="0">
              <a:spAutoFit/>
            </a:bodyPr>
            <a:lstStyle/>
            <a:p>
              <a:r>
                <a:rPr lang="en-US" sz="1200" dirty="0" smtClean="0">
                  <a:solidFill>
                    <a:schemeClr val="tx2"/>
                  </a:solidFill>
                </a:rPr>
                <a:t>15 mm</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0790" y="2268616"/>
              <a:ext cx="690225" cy="1358538"/>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1241" y="2810935"/>
              <a:ext cx="712137" cy="81621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786" y="2608250"/>
              <a:ext cx="684747" cy="101890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1036" y="1797445"/>
              <a:ext cx="717640" cy="1829709"/>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0423" y="2033006"/>
              <a:ext cx="701206" cy="1594147"/>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5655" y="2487694"/>
              <a:ext cx="695728" cy="1139460"/>
            </a:xfrm>
            <a:prstGeom prst="rect">
              <a:avLst/>
            </a:prstGeom>
          </p:spPr>
        </p:pic>
      </p:grpSp>
    </p:spTree>
    <p:extLst>
      <p:ext uri="{BB962C8B-B14F-4D97-AF65-F5344CB8AC3E}">
        <p14:creationId xmlns:p14="http://schemas.microsoft.com/office/powerpoint/2010/main" val="9418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_16-9_new logo_Implants-Template">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21798CA81CC141B9C04E105AC0449A" ma:contentTypeVersion="4" ma:contentTypeDescription="Create a new document." ma:contentTypeScope="" ma:versionID="12767c4ac3957ea158c8df6c7df7133a">
  <xsd:schema xmlns:xsd="http://www.w3.org/2001/XMLSchema" xmlns:xs="http://www.w3.org/2001/XMLSchema" xmlns:p="http://schemas.microsoft.com/office/2006/metadata/properties" xmlns:ns1="http://schemas.microsoft.com/sharepoint/v3" xmlns:ns2="0d6f2f7c-2d4a-4bd8-8446-d22239876416" xmlns:ns3="dd1728fc-9460-4dd0-a268-f9a3c3818728" targetNamespace="http://schemas.microsoft.com/office/2006/metadata/properties" ma:root="true" ma:fieldsID="6cc12e2157edc13ae6418c529581ae69" ns1:_="" ns2:_="" ns3:_="">
    <xsd:import namespace="http://schemas.microsoft.com/sharepoint/v3"/>
    <xsd:import namespace="0d6f2f7c-2d4a-4bd8-8446-d22239876416"/>
    <xsd:import namespace="dd1728fc-9460-4dd0-a268-f9a3c3818728"/>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6f2f7c-2d4a-4bd8-8446-d2223987641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728fc-9460-4dd0-a268-f9a3c3818728" elementFormDefault="qualified">
    <xsd:import namespace="http://schemas.microsoft.com/office/2006/documentManagement/types"/>
    <xsd:import namespace="http://schemas.microsoft.com/office/infopath/2007/PartnerControls"/>
    <xsd:element name="Category" ma:index="11" nillable="true" ma:displayName="Category" ma:list="{1525767e-5eac-4c06-befd-04fac09ab255}"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dd1728fc-9460-4dd0-a268-f9a3c3818728">4</Category>
    <PublishingExpirationDate xmlns="http://schemas.microsoft.com/sharepoint/v3" xsi:nil="true"/>
    <PublishingStartDate xmlns="http://schemas.microsoft.com/sharepoint/v3" xsi:nil="true"/>
    <SharedWithUsers xmlns="0d6f2f7c-2d4a-4bd8-8446-d22239876416">
      <UserInfo>
        <DisplayName>Morris, Carol</DisplayName>
        <AccountId>3978</AccountId>
        <AccountType/>
      </UserInfo>
    </SharedWithUsers>
  </documentManagement>
</p:properties>
</file>

<file path=customXml/itemProps1.xml><?xml version="1.0" encoding="utf-8"?>
<ds:datastoreItem xmlns:ds="http://schemas.openxmlformats.org/officeDocument/2006/customXml" ds:itemID="{CF5A059B-E038-434A-BC0C-E3E671DD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6f2f7c-2d4a-4bd8-8446-d22239876416"/>
    <ds:schemaRef ds:uri="dd1728fc-9460-4dd0-a268-f9a3c3818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8BACF0-2A03-4FA6-B906-60683CE27189}">
  <ds:schemaRefs>
    <ds:schemaRef ds:uri="http://schemas.microsoft.com/sharepoint/v3/contenttype/forms"/>
  </ds:schemaRefs>
</ds:datastoreItem>
</file>

<file path=customXml/itemProps3.xml><?xml version="1.0" encoding="utf-8"?>
<ds:datastoreItem xmlns:ds="http://schemas.openxmlformats.org/officeDocument/2006/customXml" ds:itemID="{8248B98E-646E-4220-B738-71A39C0B56C1}">
  <ds:schemaRefs>
    <ds:schemaRef ds:uri="http://purl.org/dc/elements/1.1/"/>
    <ds:schemaRef ds:uri="http://schemas.microsoft.com/office/2006/metadata/properties"/>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schemas.microsoft.com/sharepoint/v3"/>
    <ds:schemaRef ds:uri="http://schemas.openxmlformats.org/package/2006/metadata/core-properties"/>
    <ds:schemaRef ds:uri="dd1728fc-9460-4dd0-a268-f9a3c3818728"/>
    <ds:schemaRef ds:uri="0d6f2f7c-2d4a-4bd8-8446-d22239876416"/>
  </ds:schemaRefs>
</ds:datastoreItem>
</file>

<file path=docProps/app.xml><?xml version="1.0" encoding="utf-8"?>
<Properties xmlns="http://schemas.openxmlformats.org/officeDocument/2006/extended-properties" xmlns:vt="http://schemas.openxmlformats.org/officeDocument/2006/docPropsVTypes">
  <Template>Presentation_16-9_new logo_Implants-Template</Template>
  <TotalTime>0</TotalTime>
  <Words>2914</Words>
  <Application>Microsoft Office PowerPoint</Application>
  <PresentationFormat>Widescreen</PresentationFormat>
  <Paragraphs>381</Paragraphs>
  <Slides>41</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Futura Medium</vt:lpstr>
      <vt:lpstr>Futura Std Book</vt:lpstr>
      <vt:lpstr>Wingdings</vt:lpstr>
      <vt:lpstr>Presentation_16-9_new logo_Implants-Template</vt:lpstr>
      <vt:lpstr>PowerPoint Presentation</vt:lpstr>
      <vt:lpstr>A site-specific, crown-down approach</vt:lpstr>
      <vt:lpstr>The foundation - Astra Tech Implant System BioManagement Complex</vt:lpstr>
      <vt:lpstr>Surgical simplicity and flexibility</vt:lpstr>
      <vt:lpstr>Versatile implant designs</vt:lpstr>
      <vt:lpstr>Implant assortment</vt:lpstr>
      <vt:lpstr>Implant design - OsseoSpeed EV</vt:lpstr>
      <vt:lpstr>Ø 3.0 mm implant</vt:lpstr>
      <vt:lpstr>Ø 5.4 mm implant</vt:lpstr>
      <vt:lpstr>6 mm implant length option</vt:lpstr>
      <vt:lpstr>Implant size / tooth position</vt:lpstr>
      <vt:lpstr>One interface – three indexing solutions</vt:lpstr>
      <vt:lpstr>Bone classification</vt:lpstr>
      <vt:lpstr>Drills</vt:lpstr>
      <vt:lpstr>Drill logics </vt:lpstr>
      <vt:lpstr>Guide Drill EV / Precision Drill EV</vt:lpstr>
      <vt:lpstr>Drill logics - optional osteotomy preparation </vt:lpstr>
      <vt:lpstr>Drilling protocol – OsseoSpeed® EV straight</vt:lpstr>
      <vt:lpstr>Drilling protocol  - OsseoSpeed EV straight </vt:lpstr>
      <vt:lpstr>Drilling protocol  - OsseoSpeed EV - conical</vt:lpstr>
      <vt:lpstr>Drilling protocol  - OsseoSpeed EV - conical</vt:lpstr>
      <vt:lpstr>Expanded drilling protocol - OsseoSpeed EV straight and conical</vt:lpstr>
      <vt:lpstr>Flexible drilling protocol  - providing the preferred primary stability</vt:lpstr>
      <vt:lpstr>Tray Concept - one tray for all OsseoSpeed EV implants</vt:lpstr>
      <vt:lpstr>Overlay 1</vt:lpstr>
      <vt:lpstr>Overlay 2</vt:lpstr>
      <vt:lpstr>Overlay 3</vt:lpstr>
      <vt:lpstr>PowerPoint Presentation</vt:lpstr>
      <vt:lpstr>Drilling protocol  - OsseoSpeed EV - conical</vt:lpstr>
      <vt:lpstr>Direction Indicator EV</vt:lpstr>
      <vt:lpstr>Implant Depth Gauge EV</vt:lpstr>
      <vt:lpstr>Implant Driver EV</vt:lpstr>
      <vt:lpstr>Torque  Wrench EV </vt:lpstr>
      <vt:lpstr>Implant packaging</vt:lpstr>
      <vt:lpstr>Implant packaging</vt:lpstr>
      <vt:lpstr>Implant pick-up</vt:lpstr>
      <vt:lpstr>Drill packaging</vt:lpstr>
      <vt:lpstr> Drilling  </vt:lpstr>
      <vt:lpstr>Implant installation     </vt:lpstr>
      <vt:lpstr>Healing options</vt:lpstr>
      <vt:lpstr>Thank You</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2016-08-02T17:21:58Z</dcterms:created>
  <dcterms:modified xsi:type="dcterms:W3CDTF">2018-08-27T16:33:39Z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0x010100DD21798CA81CC141B9C04E105AC0449A</vt:lpwstr>
  </property>
</Properties>
</file>