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17" r:id="rId5"/>
    <p:sldId id="296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6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yst layout 2 - Markerin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yst layout 3 - Markerin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yst layout 2 - Marker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19" autoAdjust="0"/>
    <p:restoredTop sz="85059" autoAdjust="0"/>
  </p:normalViewPr>
  <p:slideViewPr>
    <p:cSldViewPr snapToGrid="0" showGuides="1">
      <p:cViewPr varScale="1">
        <p:scale>
          <a:sx n="74" d="100"/>
          <a:sy n="74" d="100"/>
        </p:scale>
        <p:origin x="509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-35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4657A-DB7C-4792-8F38-D90C0C51FA15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580E4-869C-47B4-97E2-9E4FBD178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031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63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another </a:t>
            </a:r>
            <a:r>
              <a:rPr lang="en-US" baseline="0" dirty="0" smtClean="0"/>
              <a:t>dental professional sharing his experiences with Atlantis Conus concept, improving patient comfort and appearance.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[NEXT SLIDE]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0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Atlantis Conus concept prosthesis is easy to remove so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patients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can keep up with hygiene, even as they age…</a:t>
            </a:r>
            <a:endParaRPr lang="en-US" dirty="0" smtClean="0">
              <a:effectLst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Good hygiene is important for avoiding complications in the long run…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has been shown to be the case in many studies, including this one by </a:t>
            </a:r>
            <a:r>
              <a:rPr lang="en-US" dirty="0" err="1" smtClean="0"/>
              <a:t>Corbella</a:t>
            </a:r>
            <a:r>
              <a:rPr lang="en-US" dirty="0" smtClean="0"/>
              <a:t> S, et al; “Clinical evaluation of an implant maintenance protocol for the prevention of </a:t>
            </a:r>
            <a:r>
              <a:rPr lang="en-US" dirty="0" err="1" smtClean="0"/>
              <a:t>peri</a:t>
            </a:r>
            <a:r>
              <a:rPr lang="en-US" dirty="0" smtClean="0"/>
              <a:t>-implant diseases in patients treated with immediately loaded full-arch rehabilitations,</a:t>
            </a:r>
            <a:r>
              <a:rPr lang="en-US" baseline="0" dirty="0" smtClean="0"/>
              <a:t> which was p</a:t>
            </a:r>
            <a:r>
              <a:rPr lang="en-US" dirty="0" smtClean="0"/>
              <a:t>ublished in the International Journal of Dental Hygiene in 2011.</a:t>
            </a:r>
          </a:p>
          <a:p>
            <a:endParaRPr lang="en-US" dirty="0" smtClean="0"/>
          </a:p>
          <a:p>
            <a:r>
              <a:rPr lang="en-US" dirty="0" smtClean="0"/>
              <a:t>[NEXT SLIDE]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 another example, Dr.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Lars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Bouma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from Oklahoma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explains how the patented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Atlantis VAD (Virtual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Abutment Design) software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can be used to compensate for misaligned, unparalleled implants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 most cases.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[NEXT SLIDE]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7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From the survey that was mentioned previously…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We also discovered that clinicians are spending hundreds hours a year, replacing worn-out plastic retention elements used to retain other forms of removable prostheses…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Using the Atlantis Conus concept would allow this lost time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to be re-cooped, allowing you to use the time for other important tasks.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[NEXT SLIDE]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51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this chart</a:t>
            </a:r>
            <a:r>
              <a:rPr lang="en-US" dirty="0" smtClean="0"/>
              <a:t>, Dr.</a:t>
            </a:r>
            <a:r>
              <a:rPr lang="en-US" baseline="0" dirty="0" smtClean="0"/>
              <a:t> Cholakis –</a:t>
            </a:r>
            <a:r>
              <a:rPr lang="en-US" dirty="0" smtClean="0"/>
              <a:t> a clinician who has solid experience with edentulous restorations, compares</a:t>
            </a:r>
            <a:r>
              <a:rPr lang="en-US" baseline="0" dirty="0" smtClean="0"/>
              <a:t> </a:t>
            </a:r>
            <a:r>
              <a:rPr lang="en-US" dirty="0" smtClean="0"/>
              <a:t>the different solutions available for edentulous patients…</a:t>
            </a:r>
          </a:p>
          <a:p>
            <a:endParaRPr lang="en-US" dirty="0" smtClean="0"/>
          </a:p>
          <a:p>
            <a:r>
              <a:rPr lang="en-US" dirty="0" smtClean="0"/>
              <a:t>As you can see, the Atlantis</a:t>
            </a:r>
            <a:r>
              <a:rPr lang="en-US" baseline="0" dirty="0" smtClean="0"/>
              <a:t> Conus concept provides definitive benefits over alternative solutions.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[NEXT SLIDE]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9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Like all Atlantis solutions, ordering Atlantis Conus concept is really simple…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clinician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just needs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send an implant-level impression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with pick-ups and replicas in place, to the dental laboratory, requesting Atlantis Conus concept…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algn="l"/>
            <a:r>
              <a:rPr lang="en-US" sz="1200" b="0" i="0" u="none" strike="noStrike" baseline="0" dirty="0" smtClean="0">
                <a:latin typeface=""/>
              </a:rPr>
              <a:t>A dental technician then enters the order for abutments and caps in Atlantis WebOrder…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We then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receive the order and design the patient-specific abutments using Atlantis VAD (Virtual Abutment Design) software…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When the design is ready, 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he treatment team reviews and approves it…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Then it is produced, sent through quality control, and shipped back to the dental laboratory for production of the final prosthesis…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 more details on how the prosthesis is produced, I can also send you the complete procedural manual, also available on our website.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[NEXT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SLIDE]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4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Your patients depend on you for a solution that meets their needs today and supports their improved quality of life as they get older…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Atlantis Conus concept allows you to satisfy your patients’ needs and restore their ability to eat, speak and smile with confidence…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Not only does this innovative concept offer the security of a fixed restoration with the flexibility of a removable prosthesis, but your patients will be able to clean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maintain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it just as easily as other removable solutions, but minimize the number of office visits that would normally be required to replace worn-out retention elements…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 is what we mean by "a little friction is a good thing."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[NEXT SLIDE]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innovative concept redefines stability and comfort for edentulous patients.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[NEXT SLIDE]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6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Supported on four or more implants, and through the use of parallel conical abutments…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[NEXT SLIDE]</a:t>
            </a:r>
            <a:endParaRPr lang="en-US" dirty="0" smtClean="0"/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47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Deliver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solution that can…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Improve phonetics – Compared to a fixed restoration, Atlantis Conus concept does not need space under the construction to allow for cleaning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Improve taste with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palate-free option	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Improve esthetics,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with a a reduced 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rosthesis body thickness</a:t>
            </a:r>
          </a:p>
          <a:p>
            <a:pPr marL="17145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Treat more cases, because it can compensate for resorption and malposition of the alveolar ridge where the use of fixed solutions may be limited</a:t>
            </a:r>
            <a:r>
              <a:rPr lang="en-US" dirty="0" smtClean="0">
                <a:effectLst/>
              </a:rPr>
              <a:t> </a:t>
            </a:r>
          </a:p>
          <a:p>
            <a:pPr marL="171450" indent="-171450">
              <a:buFont typeface="Arial"/>
              <a:buChar char="•"/>
            </a:pPr>
            <a:endParaRPr lang="en-US" dirty="0" smtClean="0"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[NEXT SLIDE]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84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addition, the Atlantis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Conus concept delivers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prosthesis to your patients that is…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Non-resilient, rigid; fixed; friction-retained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Easy-to-remove,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because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force to remove is the same every time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Cost-effective, because there no retention elements to wear out and a long-term temporary can be created from a patient's existing denture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Highly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esthetic 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unlike the large constructions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necessary with fixed bridges, the Atlantis Conus concept prosthesis does not need to be as thick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lvl="0" indent="0">
              <a:buFont typeface="Arial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Additionally,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Atlantis Conus concept prosthesis can often improve phonetics; the gaps necessary for cleaning under a fixed bridge, which can suck air into the mouth when speaking, are not there.</a:t>
            </a:r>
          </a:p>
          <a:p>
            <a:pPr marL="0" lvl="0" indent="0">
              <a:buFont typeface="Arial"/>
              <a:buNone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[NEXT SLIDE]</a:t>
            </a:r>
            <a:endParaRPr lang="en-US" dirty="0" smtClean="0"/>
          </a:p>
          <a:p>
            <a:pPr marL="0" lvl="0" indent="0">
              <a:buFont typeface="Arial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0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Atlantis Conus concept allows you can deliver the best of both worlds…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stability of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fixed restoration with the flexibility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removable prosthesis.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[NEXT SLIDE]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8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we asked 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linicians in Germany, USA, Spain and France,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83% of these clinicians said they would consider transitioning some or all of their patients to a more stable solution…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 is because many of their patients are dissatisfied with the stability of their current solution.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[NEXT SLIDE]</a:t>
            </a:r>
            <a:endParaRPr lang="en-US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06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Atlantis Conus</a:t>
            </a:r>
            <a:r>
              <a:rPr lang="en-US" baseline="0" dirty="0" smtClean="0"/>
              <a:t> concept combines the benefits of a fixed bridge and a removable overdenture without the disadvantages of either…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Patients receive a stable, comfortable and esthetically pleasing solution that is easy to maintain and more cost effective in the long run.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[NEXT SLIDE]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49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Compatibility with different implant systems is key…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Currently, Atlantis Conus concept is compatible with over 50 different implant interfaces…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If you’d like, I can send you the complete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list of compatibility, also available on our website.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[NEXT SLIDE]</a:t>
            </a:r>
            <a:endParaRPr lang="en-US" dirty="0" smtClean="0"/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419792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0" y="5419792"/>
            <a:ext cx="12183576" cy="1438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pic>
        <p:nvPicPr>
          <p:cNvPr id="19" name="Billed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0" y="5651195"/>
            <a:ext cx="11530013" cy="91494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221" y="5972130"/>
            <a:ext cx="1505262" cy="42799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30200" y="2094357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 rotWithShape="1">
          <a:blip r:embed="rId4"/>
          <a:srcRect t="40461" r="82808" b="6382"/>
          <a:stretch/>
        </p:blipFill>
        <p:spPr>
          <a:xfrm>
            <a:off x="284953" y="5978941"/>
            <a:ext cx="825791" cy="410577"/>
          </a:xfrm>
          <a:prstGeom prst="rect">
            <a:avLst/>
          </a:prstGeom>
        </p:spPr>
      </p:pic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75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dsholder til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333" y="5822462"/>
            <a:ext cx="2116667" cy="608548"/>
          </a:xfrm>
          <a:blipFill>
            <a:blip r:embed="rId2"/>
            <a:srcRect/>
            <a:stretch>
              <a:fillRect l="-332002" t="-56194" r="3" b="2"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85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D - Syst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333" y="5822462"/>
            <a:ext cx="2116667" cy="608548"/>
          </a:xfrm>
          <a:blipFill>
            <a:blip r:embed="rId2"/>
            <a:srcRect/>
            <a:stretch>
              <a:fillRect l="-332002" t="-56194" r="3" b="2"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2738" y="1806576"/>
            <a:ext cx="11646651" cy="760162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36537" indent="0">
              <a:buNone/>
              <a:defRPr sz="4400">
                <a:solidFill>
                  <a:schemeClr val="bg1"/>
                </a:solidFill>
              </a:defRPr>
            </a:lvl2pPr>
            <a:lvl3pPr marL="457200" indent="0">
              <a:buNone/>
              <a:defRPr sz="4400">
                <a:solidFill>
                  <a:schemeClr val="bg1"/>
                </a:solidFill>
              </a:defRPr>
            </a:lvl3pPr>
            <a:lvl4pPr marL="693737" indent="0">
              <a:buNone/>
              <a:defRPr sz="4400">
                <a:solidFill>
                  <a:schemeClr val="bg1"/>
                </a:solidFill>
              </a:defRPr>
            </a:lvl4pPr>
            <a:lvl5pPr marL="693737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insert section title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2822" y="555626"/>
            <a:ext cx="11646651" cy="760162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236537" indent="0">
              <a:buNone/>
              <a:defRPr sz="4400">
                <a:solidFill>
                  <a:schemeClr val="bg1"/>
                </a:solidFill>
              </a:defRPr>
            </a:lvl2pPr>
            <a:lvl3pPr marL="457200" indent="0">
              <a:buNone/>
              <a:defRPr sz="4400">
                <a:solidFill>
                  <a:schemeClr val="bg1"/>
                </a:solidFill>
              </a:defRPr>
            </a:lvl3pPr>
            <a:lvl4pPr marL="693737" indent="0">
              <a:buNone/>
              <a:defRPr sz="4400">
                <a:solidFill>
                  <a:schemeClr val="bg1"/>
                </a:solidFill>
              </a:defRPr>
            </a:lvl4pPr>
            <a:lvl5pPr marL="693737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insert product name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39696DB6-6BAD-4DC1-ACAD-107D76622412}" type="datetime1">
              <a:rPr lang="da-DK" smtClean="0"/>
              <a:t>14-03-2017</a:t>
            </a:fld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88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9229"/>
            <a:ext cx="9566837" cy="2052768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  <p:sp>
        <p:nvSpPr>
          <p:cNvPr id="2" name="Rektangel 1"/>
          <p:cNvSpPr/>
          <p:nvPr userDrawn="1"/>
        </p:nvSpPr>
        <p:spPr>
          <a:xfrm>
            <a:off x="9370165" y="5861278"/>
            <a:ext cx="2821836" cy="569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88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">
    <p:bg>
      <p:bgPr>
        <a:gradFill flip="none" rotWithShape="1">
          <a:gsLst>
            <a:gs pos="0">
              <a:schemeClr val="bg2"/>
            </a:gs>
            <a:gs pos="21000">
              <a:schemeClr val="bg2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0201" y="555625"/>
            <a:ext cx="3640668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2000" b="0" dirty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 smtClean="0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5092700" y="1822450"/>
            <a:ext cx="2006600" cy="2633663"/>
            <a:chOff x="2335" y="1148"/>
            <a:chExt cx="1264" cy="1659"/>
          </a:xfrm>
        </p:grpSpPr>
        <p:sp>
          <p:nvSpPr>
            <p:cNvPr id="10" name="Freeform 18"/>
            <p:cNvSpPr>
              <a:spLocks/>
            </p:cNvSpPr>
            <p:nvPr userDrawn="1"/>
          </p:nvSpPr>
          <p:spPr bwMode="auto">
            <a:xfrm>
              <a:off x="2335" y="1148"/>
              <a:ext cx="1264" cy="1050"/>
            </a:xfrm>
            <a:custGeom>
              <a:avLst/>
              <a:gdLst>
                <a:gd name="T0" fmla="*/ 197 w 672"/>
                <a:gd name="T1" fmla="*/ 0 h 557"/>
                <a:gd name="T2" fmla="*/ 670 w 672"/>
                <a:gd name="T3" fmla="*/ 430 h 557"/>
                <a:gd name="T4" fmla="*/ 652 w 672"/>
                <a:gd name="T5" fmla="*/ 557 h 557"/>
                <a:gd name="T6" fmla="*/ 306 w 672"/>
                <a:gd name="T7" fmla="*/ 354 h 557"/>
                <a:gd name="T8" fmla="*/ 306 w 672"/>
                <a:gd name="T9" fmla="*/ 354 h 557"/>
                <a:gd name="T10" fmla="*/ 0 w 672"/>
                <a:gd name="T11" fmla="*/ 67 h 557"/>
                <a:gd name="T12" fmla="*/ 0 w 672"/>
                <a:gd name="T13" fmla="*/ 1 h 557"/>
                <a:gd name="T14" fmla="*/ 197 w 672"/>
                <a:gd name="T15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557">
                  <a:moveTo>
                    <a:pt x="197" y="0"/>
                  </a:moveTo>
                  <a:cubicBezTo>
                    <a:pt x="476" y="0"/>
                    <a:pt x="672" y="177"/>
                    <a:pt x="670" y="430"/>
                  </a:cubicBezTo>
                  <a:cubicBezTo>
                    <a:pt x="670" y="486"/>
                    <a:pt x="663" y="516"/>
                    <a:pt x="652" y="557"/>
                  </a:cubicBezTo>
                  <a:cubicBezTo>
                    <a:pt x="609" y="439"/>
                    <a:pt x="489" y="392"/>
                    <a:pt x="306" y="354"/>
                  </a:cubicBezTo>
                  <a:cubicBezTo>
                    <a:pt x="306" y="354"/>
                    <a:pt x="306" y="354"/>
                    <a:pt x="306" y="354"/>
                  </a:cubicBezTo>
                  <a:cubicBezTo>
                    <a:pt x="44" y="291"/>
                    <a:pt x="0" y="223"/>
                    <a:pt x="0" y="6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98" y="0"/>
                    <a:pt x="197" y="0"/>
                  </a:cubicBezTo>
                </a:path>
              </a:pathLst>
            </a:custGeom>
            <a:solidFill>
              <a:srgbClr val="55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19"/>
            <p:cNvSpPr>
              <a:spLocks/>
            </p:cNvSpPr>
            <p:nvPr userDrawn="1"/>
          </p:nvSpPr>
          <p:spPr bwMode="auto">
            <a:xfrm>
              <a:off x="2335" y="1923"/>
              <a:ext cx="1025" cy="884"/>
            </a:xfrm>
            <a:custGeom>
              <a:avLst/>
              <a:gdLst>
                <a:gd name="T0" fmla="*/ 545 w 545"/>
                <a:gd name="T1" fmla="*/ 286 h 469"/>
                <a:gd name="T2" fmla="*/ 260 w 545"/>
                <a:gd name="T3" fmla="*/ 100 h 469"/>
                <a:gd name="T4" fmla="*/ 0 w 545"/>
                <a:gd name="T5" fmla="*/ 0 h 469"/>
                <a:gd name="T6" fmla="*/ 0 w 545"/>
                <a:gd name="T7" fmla="*/ 391 h 469"/>
                <a:gd name="T8" fmla="*/ 250 w 545"/>
                <a:gd name="T9" fmla="*/ 469 h 469"/>
                <a:gd name="T10" fmla="*/ 545 w 545"/>
                <a:gd name="T11" fmla="*/ 28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469">
                  <a:moveTo>
                    <a:pt x="545" y="286"/>
                  </a:moveTo>
                  <a:cubicBezTo>
                    <a:pt x="545" y="192"/>
                    <a:pt x="496" y="153"/>
                    <a:pt x="260" y="100"/>
                  </a:cubicBezTo>
                  <a:cubicBezTo>
                    <a:pt x="116" y="68"/>
                    <a:pt x="57" y="33"/>
                    <a:pt x="0" y="0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79" y="440"/>
                    <a:pt x="191" y="469"/>
                    <a:pt x="250" y="469"/>
                  </a:cubicBezTo>
                  <a:cubicBezTo>
                    <a:pt x="449" y="469"/>
                    <a:pt x="545" y="382"/>
                    <a:pt x="545" y="286"/>
                  </a:cubicBezTo>
                </a:path>
              </a:pathLst>
            </a:custGeom>
            <a:solidFill>
              <a:srgbClr val="55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6381447" cy="1909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dirty="0" err="1" smtClean="0"/>
              <a:t>Dentsply</a:t>
            </a:r>
            <a:r>
              <a:rPr lang="en-US" dirty="0" smtClean="0"/>
              <a:t> Sirona 2016. </a:t>
            </a:r>
            <a:r>
              <a:rPr lang="en-US" dirty="0" err="1" smtClean="0"/>
              <a:t>Dentsply</a:t>
            </a:r>
            <a:r>
              <a:rPr lang="en-US" dirty="0" smtClean="0"/>
              <a:t> Sirona does not waive any right to its trademarks by not using the symbols  or .</a:t>
            </a:r>
            <a:endParaRPr lang="en-GB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469538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419792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0" y="5419792"/>
            <a:ext cx="12183576" cy="1438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621338" cy="376755"/>
          </a:xfrm>
        </p:spPr>
        <p:txBody>
          <a:bodyPr anchor="ctr" anchorCtr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30200" y="2094357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0" y="5651195"/>
            <a:ext cx="11530013" cy="91494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221" y="5972130"/>
            <a:ext cx="1505262" cy="427995"/>
          </a:xfrm>
          <a:prstGeom prst="rect">
            <a:avLst/>
          </a:prstGeom>
        </p:spPr>
      </p:pic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4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30200" y="2813461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26" y="5480502"/>
            <a:ext cx="12191975" cy="95050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  <p:grpSp>
        <p:nvGrpSpPr>
          <p:cNvPr id="3" name="Gruppe 2"/>
          <p:cNvGrpSpPr/>
          <p:nvPr userDrawn="1"/>
        </p:nvGrpSpPr>
        <p:grpSpPr>
          <a:xfrm>
            <a:off x="-27279783" y="-3540034"/>
            <a:ext cx="39478305" cy="3113045"/>
            <a:chOff x="0" y="-1705702"/>
            <a:chExt cx="12192000" cy="961395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00" y="-1535009"/>
              <a:ext cx="11530013" cy="91494"/>
            </a:xfrm>
            <a:prstGeom prst="rect">
              <a:avLst/>
            </a:prstGeom>
          </p:spPr>
        </p:pic>
        <p:pic>
          <p:nvPicPr>
            <p:cNvPr id="19" name="Billede 18"/>
            <p:cNvPicPr>
              <a:picLocks noChangeAspect="1"/>
            </p:cNvPicPr>
            <p:nvPr userDrawn="1"/>
          </p:nvPicPr>
          <p:blipFill>
            <a:blip r:embed="rId4" cstate="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4221" y="-1214074"/>
              <a:ext cx="1505262" cy="427995"/>
            </a:xfrm>
            <a:prstGeom prst="rect">
              <a:avLst/>
            </a:prstGeom>
          </p:spPr>
        </p:pic>
        <p:sp>
          <p:nvSpPr>
            <p:cNvPr id="2" name="Rektangel 1"/>
            <p:cNvSpPr/>
            <p:nvPr userDrawn="1"/>
          </p:nvSpPr>
          <p:spPr>
            <a:xfrm>
              <a:off x="0" y="-1705702"/>
              <a:ext cx="12192000" cy="961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dirty="0" err="1" smtClean="0"/>
            </a:p>
          </p:txBody>
        </p:sp>
      </p:grpSp>
      <p:sp>
        <p:nvSpPr>
          <p:cNvPr id="1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53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26" y="5480502"/>
            <a:ext cx="12191975" cy="95050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30200" y="2813461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99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200" y="555626"/>
            <a:ext cx="11529599" cy="10017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Agenda/Program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1200" y="1584995"/>
            <a:ext cx="11529599" cy="3943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smtClean="0"/>
              <a:t>Click to edit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dirty="0" err="1" smtClean="0"/>
              <a:t>Dentsply</a:t>
            </a:r>
            <a:r>
              <a:rPr lang="en-GB" dirty="0" smtClean="0"/>
              <a:t> </a:t>
            </a:r>
            <a:r>
              <a:rPr lang="en-GB" dirty="0" err="1" smtClean="0"/>
              <a:t>Sirona</a:t>
            </a:r>
            <a:r>
              <a:rPr lang="en-GB" dirty="0" smtClean="0"/>
              <a:t> 2016</a:t>
            </a:r>
            <a:endParaRPr lang="en-GB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25" y="6350490"/>
            <a:ext cx="1091888" cy="3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0201" y="1584995"/>
            <a:ext cx="11530011" cy="39433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</a:lstStyle>
          <a:p>
            <a:r>
              <a:rPr lang="en-GB" dirty="0" smtClean="0"/>
              <a:t>Click to edit</a:t>
            </a:r>
          </a:p>
          <a:p>
            <a:pPr lvl="1"/>
            <a:r>
              <a:rPr lang="en-GB" dirty="0" smtClean="0"/>
              <a:t>Click to edit</a:t>
            </a:r>
          </a:p>
          <a:p>
            <a:pPr lvl="2"/>
            <a:r>
              <a:rPr lang="en-GB" dirty="0" smtClean="0"/>
              <a:t>Click to edit</a:t>
            </a:r>
          </a:p>
          <a:p>
            <a:pPr lvl="3"/>
            <a:r>
              <a:rPr lang="en-GB" dirty="0" smtClean="0"/>
              <a:t>Click to edit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25" y="6350490"/>
            <a:ext cx="1091888" cy="3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0201" y="1576974"/>
            <a:ext cx="5621337" cy="3943350"/>
          </a:xfrm>
        </p:spPr>
        <p:txBody>
          <a:bodyPr/>
          <a:lstStyle/>
          <a:p>
            <a:r>
              <a:rPr lang="en-GB" dirty="0" smtClean="0"/>
              <a:t>Click to edit</a:t>
            </a:r>
          </a:p>
          <a:p>
            <a:pPr lvl="1"/>
            <a:r>
              <a:rPr lang="en-GB" dirty="0" smtClean="0"/>
              <a:t>Click to edit</a:t>
            </a:r>
          </a:p>
          <a:p>
            <a:pPr lvl="2"/>
            <a:r>
              <a:rPr lang="en-GB" dirty="0" smtClean="0"/>
              <a:t>Click to edit</a:t>
            </a:r>
          </a:p>
          <a:p>
            <a:pPr lvl="3"/>
            <a:r>
              <a:rPr lang="en-GB" dirty="0" smtClean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463" y="1576974"/>
            <a:ext cx="5619749" cy="3943350"/>
          </a:xfrm>
        </p:spPr>
        <p:txBody>
          <a:bodyPr/>
          <a:lstStyle/>
          <a:p>
            <a:r>
              <a:rPr lang="en-GB" dirty="0" smtClean="0"/>
              <a:t>Click to edit</a:t>
            </a:r>
          </a:p>
          <a:p>
            <a:pPr lvl="1"/>
            <a:r>
              <a:rPr lang="en-GB" dirty="0" smtClean="0"/>
              <a:t>Click to edit</a:t>
            </a:r>
          </a:p>
          <a:p>
            <a:pPr lvl="2"/>
            <a:r>
              <a:rPr lang="en-GB" dirty="0" smtClean="0"/>
              <a:t>Click to edit</a:t>
            </a:r>
          </a:p>
          <a:p>
            <a:pPr lvl="3"/>
            <a:r>
              <a:rPr lang="en-GB" dirty="0" smtClean="0"/>
              <a:t>Click to edit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25" y="6350490"/>
            <a:ext cx="1091888" cy="3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6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dsholder til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333" y="5822462"/>
            <a:ext cx="2116667" cy="608548"/>
          </a:xfrm>
          <a:blipFill>
            <a:blip r:embed="rId2"/>
            <a:srcRect/>
            <a:stretch>
              <a:fillRect l="-332002" t="-56194" r="3" b="2"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61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dsholder til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333" y="5822462"/>
            <a:ext cx="2116667" cy="608548"/>
          </a:xfrm>
          <a:blipFill>
            <a:blip r:embed="rId2"/>
            <a:srcRect/>
            <a:stretch>
              <a:fillRect l="-332002" t="-56194" r="3" b="2"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70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201" y="555626"/>
            <a:ext cx="11530012" cy="10017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201" y="1620667"/>
            <a:ext cx="11530012" cy="3943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level</a:t>
            </a:r>
            <a:r>
              <a:rPr lang="da-DK" dirty="0" smtClean="0"/>
              <a:t> A</a:t>
            </a:r>
          </a:p>
          <a:p>
            <a:pPr lvl="1"/>
            <a:r>
              <a:rPr lang="da-DK" dirty="0" smtClean="0"/>
              <a:t>Level B</a:t>
            </a:r>
          </a:p>
          <a:p>
            <a:pPr lvl="2"/>
            <a:r>
              <a:rPr lang="da-DK" dirty="0" smtClean="0"/>
              <a:t>Level C</a:t>
            </a:r>
          </a:p>
          <a:p>
            <a:pPr lvl="3"/>
            <a:r>
              <a:rPr lang="da-DK" dirty="0" smtClean="0"/>
              <a:t>Level D</a:t>
            </a:r>
          </a:p>
          <a:p>
            <a:pPr lvl="4"/>
            <a:r>
              <a:rPr lang="da-DK" dirty="0" smtClean="0"/>
              <a:t>Level E</a:t>
            </a:r>
          </a:p>
          <a:p>
            <a:pPr lvl="5"/>
            <a:r>
              <a:rPr lang="da-DK" dirty="0" smtClean="0"/>
              <a:t>Level F</a:t>
            </a:r>
          </a:p>
          <a:p>
            <a:pPr lvl="6"/>
            <a:r>
              <a:rPr lang="da-DK" dirty="0" smtClean="0"/>
              <a:t>Level G</a:t>
            </a:r>
          </a:p>
          <a:p>
            <a:pPr lvl="7"/>
            <a:r>
              <a:rPr lang="da-DK" dirty="0" smtClean="0"/>
              <a:t>Level H</a:t>
            </a:r>
          </a:p>
          <a:p>
            <a:pPr lvl="8"/>
            <a:r>
              <a:rPr lang="da-DK" dirty="0" smtClean="0"/>
              <a:t>Level 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Billede 10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1" y="6088857"/>
            <a:ext cx="11530012" cy="54000"/>
          </a:xfrm>
          <a:prstGeom prst="rect">
            <a:avLst/>
          </a:prstGeom>
        </p:spPr>
      </p:pic>
      <p:pic>
        <p:nvPicPr>
          <p:cNvPr id="8" name="Billed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25" y="6350490"/>
            <a:ext cx="1091888" cy="3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66" r:id="rId5"/>
    <p:sldLayoutId id="2147483663" r:id="rId6"/>
    <p:sldLayoutId id="2147483664" r:id="rId7"/>
    <p:sldLayoutId id="2147483661" r:id="rId8"/>
    <p:sldLayoutId id="2147483662" r:id="rId9"/>
    <p:sldLayoutId id="2147483669" r:id="rId10"/>
    <p:sldLayoutId id="2147483682" r:id="rId11"/>
    <p:sldLayoutId id="2147483675" r:id="rId12"/>
    <p:sldLayoutId id="214748366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2888" indent="-24288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693738" indent="-2365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8" userDrawn="1">
          <p15:clr>
            <a:srgbClr val="F26B43"/>
          </p15:clr>
        </p15:guide>
        <p15:guide id="2" pos="7471" userDrawn="1">
          <p15:clr>
            <a:srgbClr val="F26B43"/>
          </p15:clr>
        </p15:guide>
        <p15:guide id="3" orient="horz" pos="350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pos="3749" userDrawn="1">
          <p15:clr>
            <a:srgbClr val="F26B43"/>
          </p15:clr>
        </p15:guide>
        <p15:guide id="6" orient="horz" pos="1150" userDrawn="1">
          <p15:clr>
            <a:srgbClr val="F26B43"/>
          </p15:clr>
        </p15:guide>
        <p15:guide id="7" orient="horz" pos="3634" userDrawn="1">
          <p15:clr>
            <a:srgbClr val="F26B43"/>
          </p15:clr>
        </p15:guide>
        <p15:guide id="8" pos="3931" userDrawn="1">
          <p15:clr>
            <a:srgbClr val="F26B43"/>
          </p15:clr>
        </p15:guide>
        <p15:guide id="9" pos="74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2" descr="sitting_in_doorway__quickscr_300ppi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39586" y="2034204"/>
            <a:ext cx="3452036" cy="1231078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  <a:cs typeface="Arial"/>
              </a:rPr>
              <a:t>For better, </a:t>
            </a:r>
            <a:r>
              <a:rPr lang="en-US" sz="3200" dirty="0" smtClean="0">
                <a:solidFill>
                  <a:schemeClr val="tx2"/>
                </a:solidFill>
                <a:cs typeface="Arial"/>
              </a:rPr>
              <a:t>safer, faster dental care</a:t>
            </a:r>
            <a:endParaRPr lang="en-US" sz="32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Implants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1551F9-C41E-4B34-AC91-21AD5F21EF08}" type="datetime1">
              <a:rPr lang="en-GB" smtClean="0">
                <a:solidFill>
                  <a:schemeClr val="bg1"/>
                </a:solidFill>
              </a:rPr>
              <a:t>14/03/2017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chemeClr val="bg1"/>
                </a:solidFill>
              </a:rPr>
              <a:t>Dentsply Sirona 2016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chemeClr val="bg1"/>
                </a:solidFill>
              </a:rPr>
              <a:pPr/>
              <a:t>1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8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ATLANTIS Conus presentation_draft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582804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Freedom to choose your implant system</a:t>
            </a:r>
            <a:endParaRPr lang="en-US" dirty="0"/>
          </a:p>
        </p:txBody>
      </p:sp>
      <p:sp>
        <p:nvSpPr>
          <p:cNvPr id="6" name="Platshållare för innehåll 8"/>
          <p:cNvSpPr txBox="1">
            <a:spLocks/>
          </p:cNvSpPr>
          <p:nvPr/>
        </p:nvSpPr>
        <p:spPr>
          <a:xfrm>
            <a:off x="258868" y="1009899"/>
            <a:ext cx="7550174" cy="825252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Font typeface="Arial" pitchFamily="34" charset="0"/>
              <a:buChar char="•"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12800" indent="-3683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68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129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Why not continue working the way you’re used to?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0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78" y="1715734"/>
            <a:ext cx="3390899" cy="3390899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30201" y="5106633"/>
            <a:ext cx="210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US" sz="1000" dirty="0" smtClean="0">
                <a:solidFill>
                  <a:schemeClr val="tx2"/>
                </a:solidFill>
              </a:rPr>
              <a:t>*</a:t>
            </a:r>
            <a:r>
              <a:rPr lang="en-US" sz="1000" dirty="0">
                <a:solidFill>
                  <a:schemeClr val="tx2"/>
                </a:solidFill>
              </a:rPr>
              <a:t>	Refer to </a:t>
            </a:r>
            <a:r>
              <a:rPr lang="en-US" sz="1000" dirty="0" smtClean="0">
                <a:solidFill>
                  <a:schemeClr val="tx2"/>
                </a:solidFill>
              </a:rPr>
              <a:t>Atlantis </a:t>
            </a:r>
            <a:r>
              <a:rPr lang="en-US" sz="1000" dirty="0">
                <a:solidFill>
                  <a:schemeClr val="tx2"/>
                </a:solidFill>
              </a:rPr>
              <a:t>abutments implant compatibility </a:t>
            </a:r>
            <a:r>
              <a:rPr lang="en-US" sz="1000" dirty="0" smtClean="0">
                <a:solidFill>
                  <a:schemeClr val="tx2"/>
                </a:solidFill>
              </a:rPr>
              <a:t>chart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80000" y="2436998"/>
            <a:ext cx="8208912" cy="1728499"/>
            <a:chOff x="2062982" y="2841902"/>
            <a:chExt cx="8208912" cy="1728499"/>
          </a:xfrm>
        </p:grpSpPr>
        <p:sp>
          <p:nvSpPr>
            <p:cNvPr id="4" name="textruta 3"/>
            <p:cNvSpPr txBox="1"/>
            <p:nvPr/>
          </p:nvSpPr>
          <p:spPr>
            <a:xfrm>
              <a:off x="2062982" y="2841902"/>
              <a:ext cx="8208912" cy="923330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“Not only is the </a:t>
              </a:r>
              <a:r>
                <a:rPr lang="en-US" dirty="0" smtClean="0">
                  <a:solidFill>
                    <a:schemeClr val="tx2"/>
                  </a:solidFill>
                </a:rPr>
                <a:t>Atlantis </a:t>
              </a:r>
              <a:r>
                <a:rPr lang="en-US" dirty="0">
                  <a:solidFill>
                    <a:schemeClr val="tx2"/>
                  </a:solidFill>
                </a:rPr>
                <a:t>Conus concept very affordable, it is also </a:t>
              </a:r>
              <a:r>
                <a:rPr lang="en-US" dirty="0" smtClean="0">
                  <a:solidFill>
                    <a:schemeClr val="tx2"/>
                  </a:solidFill>
                </a:rPr>
                <a:t>a great </a:t>
              </a:r>
              <a:r>
                <a:rPr lang="en-US" dirty="0">
                  <a:solidFill>
                    <a:schemeClr val="tx2"/>
                  </a:solidFill>
                </a:rPr>
                <a:t>solution for those patients who need facial flange support </a:t>
              </a:r>
              <a:r>
                <a:rPr lang="en-US" dirty="0" smtClean="0">
                  <a:solidFill>
                    <a:schemeClr val="tx2"/>
                  </a:solidFill>
                </a:rPr>
                <a:t>and an </a:t>
              </a:r>
              <a:r>
                <a:rPr lang="en-US" dirty="0">
                  <a:solidFill>
                    <a:schemeClr val="tx2"/>
                  </a:solidFill>
                </a:rPr>
                <a:t>open palate for taste and comfort.”</a:t>
              </a: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5591374" y="4108736"/>
              <a:ext cx="4464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Lars Hansson CDT, FICOI</a:t>
              </a: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Bay View Dental Laboratory, Chesapeake, Virginia, USA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7" name="Rak 6"/>
            <p:cNvCxnSpPr/>
            <p:nvPr/>
          </p:nvCxnSpPr>
          <p:spPr bwMode="auto">
            <a:xfrm>
              <a:off x="2062982" y="3967896"/>
              <a:ext cx="799288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973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ATLANTIS Conus presentation_draft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6797" y="-671967"/>
            <a:ext cx="12764008" cy="664089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30201" y="399795"/>
            <a:ext cx="11530012" cy="1001712"/>
          </a:xfrm>
        </p:spPr>
        <p:txBody>
          <a:bodyPr/>
          <a:lstStyle/>
          <a:p>
            <a:r>
              <a:rPr lang="en-US" dirty="0" smtClean="0"/>
              <a:t>Easy maintenance, even as patients grow older </a:t>
            </a:r>
            <a:endParaRPr lang="en-US" dirty="0"/>
          </a:p>
        </p:txBody>
      </p:sp>
      <p:sp>
        <p:nvSpPr>
          <p:cNvPr id="5" name="Platshållare för innehåll 8"/>
          <p:cNvSpPr txBox="1">
            <a:spLocks/>
          </p:cNvSpPr>
          <p:nvPr/>
        </p:nvSpPr>
        <p:spPr>
          <a:xfrm>
            <a:off x="330201" y="916873"/>
            <a:ext cx="6614070" cy="969268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Font typeface="Arial" pitchFamily="34" charset="0"/>
              <a:buChar char="•"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12800" indent="-3683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68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129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Will the solution you provide today meet 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your patients’ needs in the future?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82" y="1749870"/>
            <a:ext cx="3519001" cy="3519001"/>
          </a:xfrm>
          <a:prstGeom prst="rect">
            <a:avLst/>
          </a:prstGeom>
        </p:spPr>
      </p:pic>
      <p:sp>
        <p:nvSpPr>
          <p:cNvPr id="8" name="textruta 9"/>
          <p:cNvSpPr txBox="1"/>
          <p:nvPr/>
        </p:nvSpPr>
        <p:spPr>
          <a:xfrm>
            <a:off x="330201" y="5317563"/>
            <a:ext cx="4757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chemeClr val="tx2"/>
                </a:solidFill>
              </a:rPr>
              <a:t>* Corbella </a:t>
            </a:r>
            <a:r>
              <a:rPr lang="sv-SE" sz="1000" dirty="0">
                <a:solidFill>
                  <a:schemeClr val="tx2"/>
                </a:solidFill>
              </a:rPr>
              <a:t>S, et al. Clinical </a:t>
            </a:r>
            <a:r>
              <a:rPr lang="sv-SE" sz="1000" dirty="0" err="1">
                <a:solidFill>
                  <a:schemeClr val="tx2"/>
                </a:solidFill>
              </a:rPr>
              <a:t>evaluation</a:t>
            </a:r>
            <a:r>
              <a:rPr lang="sv-SE" sz="1000" dirty="0">
                <a:solidFill>
                  <a:schemeClr val="tx2"/>
                </a:solidFill>
              </a:rPr>
              <a:t> </a:t>
            </a:r>
            <a:r>
              <a:rPr lang="sv-SE" sz="1000" dirty="0" err="1">
                <a:solidFill>
                  <a:schemeClr val="tx2"/>
                </a:solidFill>
              </a:rPr>
              <a:t>of</a:t>
            </a:r>
            <a:r>
              <a:rPr lang="sv-SE" sz="1000" dirty="0">
                <a:solidFill>
                  <a:schemeClr val="tx2"/>
                </a:solidFill>
              </a:rPr>
              <a:t> an </a:t>
            </a:r>
            <a:r>
              <a:rPr lang="sv-SE" sz="1000" dirty="0" err="1">
                <a:solidFill>
                  <a:schemeClr val="tx2"/>
                </a:solidFill>
              </a:rPr>
              <a:t>implant</a:t>
            </a:r>
            <a:r>
              <a:rPr lang="sv-SE" sz="1000" dirty="0">
                <a:solidFill>
                  <a:schemeClr val="tx2"/>
                </a:solidFill>
              </a:rPr>
              <a:t> </a:t>
            </a:r>
            <a:r>
              <a:rPr lang="sv-SE" sz="1000" dirty="0" err="1">
                <a:solidFill>
                  <a:schemeClr val="tx2"/>
                </a:solidFill>
              </a:rPr>
              <a:t>maintenance</a:t>
            </a:r>
            <a:r>
              <a:rPr lang="sv-SE" sz="1000" dirty="0">
                <a:solidFill>
                  <a:schemeClr val="tx2"/>
                </a:solidFill>
              </a:rPr>
              <a:t> </a:t>
            </a:r>
            <a:r>
              <a:rPr lang="sv-SE" sz="1000" dirty="0" err="1">
                <a:solidFill>
                  <a:schemeClr val="tx2"/>
                </a:solidFill>
              </a:rPr>
              <a:t>protocol</a:t>
            </a:r>
            <a:r>
              <a:rPr lang="sv-SE" sz="1000" dirty="0">
                <a:solidFill>
                  <a:schemeClr val="tx2"/>
                </a:solidFill>
              </a:rPr>
              <a:t> </a:t>
            </a:r>
            <a:r>
              <a:rPr lang="sv-SE" sz="1000" dirty="0" smtClean="0">
                <a:solidFill>
                  <a:schemeClr val="tx2"/>
                </a:solidFill>
              </a:rPr>
              <a:t>for </a:t>
            </a:r>
            <a:r>
              <a:rPr lang="en-US" sz="1000" dirty="0" smtClean="0">
                <a:solidFill>
                  <a:schemeClr val="tx2"/>
                </a:solidFill>
              </a:rPr>
              <a:t>the </a:t>
            </a:r>
            <a:r>
              <a:rPr lang="en-US" sz="1000" dirty="0">
                <a:solidFill>
                  <a:schemeClr val="tx2"/>
                </a:solidFill>
              </a:rPr>
              <a:t>prevention of </a:t>
            </a:r>
            <a:r>
              <a:rPr lang="en-US" sz="1000" dirty="0" err="1">
                <a:solidFill>
                  <a:schemeClr val="tx2"/>
                </a:solidFill>
              </a:rPr>
              <a:t>peri</a:t>
            </a:r>
            <a:r>
              <a:rPr lang="en-US" sz="1000" dirty="0">
                <a:solidFill>
                  <a:schemeClr val="tx2"/>
                </a:solidFill>
              </a:rPr>
              <a:t>-implant </a:t>
            </a:r>
            <a:r>
              <a:rPr lang="en-US" sz="1000" dirty="0" smtClean="0">
                <a:solidFill>
                  <a:schemeClr val="tx2"/>
                </a:solidFill>
              </a:rPr>
              <a:t>diseases </a:t>
            </a:r>
            <a:r>
              <a:rPr lang="en-US" sz="1000" dirty="0">
                <a:solidFill>
                  <a:schemeClr val="tx2"/>
                </a:solidFill>
              </a:rPr>
              <a:t>in patients treated with </a:t>
            </a:r>
            <a:r>
              <a:rPr lang="en-US" sz="1000" dirty="0" smtClean="0">
                <a:solidFill>
                  <a:schemeClr val="tx2"/>
                </a:solidFill>
              </a:rPr>
              <a:t>immediately loaded </a:t>
            </a:r>
            <a:r>
              <a:rPr lang="en-US" sz="1000" dirty="0">
                <a:solidFill>
                  <a:schemeClr val="tx2"/>
                </a:solidFill>
              </a:rPr>
              <a:t>full-arch rehabilitations. </a:t>
            </a:r>
            <a:r>
              <a:rPr lang="en-US" sz="1000" dirty="0" err="1">
                <a:solidFill>
                  <a:schemeClr val="tx2"/>
                </a:solidFill>
              </a:rPr>
              <a:t>Int</a:t>
            </a:r>
            <a:r>
              <a:rPr lang="en-US" sz="1000" dirty="0">
                <a:solidFill>
                  <a:schemeClr val="tx2"/>
                </a:solidFill>
              </a:rPr>
              <a:t> J Dent Hygiene, 2011; 9(3): 216–222.</a:t>
            </a:r>
          </a:p>
        </p:txBody>
      </p:sp>
    </p:spTree>
    <p:extLst>
      <p:ext uri="{BB962C8B-B14F-4D97-AF65-F5344CB8AC3E}">
        <p14:creationId xmlns:p14="http://schemas.microsoft.com/office/powerpoint/2010/main" val="41742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0000" y="2713997"/>
            <a:ext cx="8281489" cy="1470084"/>
            <a:chOff x="1918967" y="3785557"/>
            <a:chExt cx="8281489" cy="1470084"/>
          </a:xfrm>
        </p:grpSpPr>
        <p:sp>
          <p:nvSpPr>
            <p:cNvPr id="4" name="textruta 3"/>
            <p:cNvSpPr txBox="1"/>
            <p:nvPr/>
          </p:nvSpPr>
          <p:spPr>
            <a:xfrm>
              <a:off x="1918967" y="3785557"/>
              <a:ext cx="8209528" cy="646331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“The digital technology behind the </a:t>
              </a:r>
              <a:r>
                <a:rPr lang="en-US" dirty="0" smtClean="0">
                  <a:solidFill>
                    <a:schemeClr val="accent1"/>
                  </a:solidFill>
                </a:rPr>
                <a:t>Atlantis </a:t>
              </a:r>
              <a:r>
                <a:rPr lang="en-US" dirty="0">
                  <a:solidFill>
                    <a:schemeClr val="accent1"/>
                  </a:solidFill>
                </a:rPr>
                <a:t>Conus concept allows </a:t>
              </a:r>
              <a:r>
                <a:rPr lang="en-US" dirty="0" smtClean="0">
                  <a:solidFill>
                    <a:schemeClr val="accent1"/>
                  </a:solidFill>
                </a:rPr>
                <a:t>us to </a:t>
              </a:r>
              <a:r>
                <a:rPr lang="en-US" dirty="0">
                  <a:solidFill>
                    <a:schemeClr val="accent1"/>
                  </a:solidFill>
                </a:rPr>
                <a:t>restore implants that are not perfectly parallel to each other in </a:t>
              </a:r>
              <a:r>
                <a:rPr lang="en-US" dirty="0" smtClean="0">
                  <a:solidFill>
                    <a:schemeClr val="accent1"/>
                  </a:solidFill>
                </a:rPr>
                <a:t>a semi</a:t>
              </a:r>
              <a:r>
                <a:rPr lang="en-US" dirty="0">
                  <a:solidFill>
                    <a:schemeClr val="accent1"/>
                  </a:solidFill>
                </a:rPr>
                <a:t>-fixed fashion</a:t>
              </a:r>
              <a:r>
                <a:rPr lang="en-US" dirty="0" smtClean="0">
                  <a:solidFill>
                    <a:schemeClr val="accent1"/>
                  </a:solidFill>
                </a:rPr>
                <a:t>.”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5591374" y="4793976"/>
              <a:ext cx="4609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Lars </a:t>
              </a:r>
              <a:r>
                <a:rPr lang="en-US" sz="1200" dirty="0" err="1" smtClean="0">
                  <a:solidFill>
                    <a:schemeClr val="tx2"/>
                  </a:solidFill>
                </a:rPr>
                <a:t>Bouma</a:t>
              </a:r>
              <a:r>
                <a:rPr lang="en-US" sz="1200" dirty="0" smtClean="0">
                  <a:solidFill>
                    <a:schemeClr val="tx2"/>
                  </a:solidFill>
                </a:rPr>
                <a:t>, DDS, MS, FACP</a:t>
              </a: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Private practice, Oklahoma City, Oklahoma, USA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6" name="Rak 5"/>
            <p:cNvCxnSpPr/>
            <p:nvPr/>
          </p:nvCxnSpPr>
          <p:spPr bwMode="auto">
            <a:xfrm>
              <a:off x="2062982" y="4653136"/>
              <a:ext cx="813747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328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ATLANTIS Conus presentation_draft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71"/>
          <a:stretch/>
        </p:blipFill>
        <p:spPr>
          <a:xfrm>
            <a:off x="-887717" y="-612841"/>
            <a:ext cx="13009155" cy="6513580"/>
          </a:xfrm>
          <a:prstGeom prst="rect">
            <a:avLst/>
          </a:prstGeom>
        </p:spPr>
      </p:pic>
      <p:sp>
        <p:nvSpPr>
          <p:cNvPr id="5" name="Platshållare för innehåll 8"/>
          <p:cNvSpPr txBox="1">
            <a:spLocks/>
          </p:cNvSpPr>
          <p:nvPr/>
        </p:nvSpPr>
        <p:spPr>
          <a:xfrm>
            <a:off x="330200" y="1072704"/>
            <a:ext cx="6488889" cy="969268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Font typeface="Arial" pitchFamily="34" charset="0"/>
              <a:buChar char="•"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12800" indent="-3683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68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129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Are maintenance visits for replacing worn-out retention elements becoming routine?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292" y="1907349"/>
            <a:ext cx="4006703" cy="4006703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262105" y="5360054"/>
            <a:ext cx="1858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US" sz="1000" dirty="0" smtClean="0">
                <a:solidFill>
                  <a:schemeClr val="tx2"/>
                </a:solidFill>
              </a:rPr>
              <a:t>*</a:t>
            </a:r>
            <a:r>
              <a:rPr lang="en-US" sz="1000" dirty="0">
                <a:solidFill>
                  <a:schemeClr val="tx2"/>
                </a:solidFill>
              </a:rPr>
              <a:t>	Results from a survey of clinicians in North America, Germany, Spain and </a:t>
            </a:r>
            <a:r>
              <a:rPr lang="en-US" sz="1000" dirty="0" smtClean="0">
                <a:solidFill>
                  <a:schemeClr val="tx2"/>
                </a:solidFill>
              </a:rPr>
              <a:t>France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7" name="Rektangel 16"/>
          <p:cNvSpPr/>
          <p:nvPr/>
        </p:nvSpPr>
        <p:spPr bwMode="auto">
          <a:xfrm>
            <a:off x="-503617" y="173171"/>
            <a:ext cx="7030878" cy="936104"/>
          </a:xfrm>
          <a:prstGeom prst="rect">
            <a:avLst/>
          </a:prstGeom>
          <a:solidFill>
            <a:schemeClr val="bg2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Regain lost time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other edentulous solutions</a:t>
            </a:r>
            <a:endParaRPr lang="en-US" dirty="0"/>
          </a:p>
        </p:txBody>
      </p:sp>
      <p:pic>
        <p:nvPicPr>
          <p:cNvPr id="7" name="Bildobjekt 6" descr="ATLANTIS Conus presentation_draf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75"/>
          <a:stretch/>
        </p:blipFill>
        <p:spPr>
          <a:xfrm>
            <a:off x="330201" y="1113609"/>
            <a:ext cx="11109527" cy="4675956"/>
          </a:xfrm>
          <a:prstGeom prst="rect">
            <a:avLst/>
          </a:prstGeom>
        </p:spPr>
      </p:pic>
      <p:sp>
        <p:nvSpPr>
          <p:cNvPr id="6" name="textruta 10"/>
          <p:cNvSpPr txBox="1"/>
          <p:nvPr/>
        </p:nvSpPr>
        <p:spPr>
          <a:xfrm>
            <a:off x="242652" y="5789919"/>
            <a:ext cx="6080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US" sz="1000" i="1" dirty="0" smtClean="0">
                <a:solidFill>
                  <a:schemeClr val="tx2"/>
                </a:solidFill>
              </a:rPr>
              <a:t>Courtesy of Ernest </a:t>
            </a:r>
            <a:r>
              <a:rPr lang="en-US" sz="1000" i="1" dirty="0" err="1" smtClean="0">
                <a:solidFill>
                  <a:schemeClr val="tx2"/>
                </a:solidFill>
              </a:rPr>
              <a:t>Cholakis</a:t>
            </a:r>
            <a:r>
              <a:rPr lang="en-US" sz="1000" i="1" dirty="0" smtClean="0">
                <a:solidFill>
                  <a:schemeClr val="tx2"/>
                </a:solidFill>
              </a:rPr>
              <a:t>, DMD, </a:t>
            </a:r>
            <a:r>
              <a:rPr lang="en-US" sz="1000" i="1" dirty="0" err="1" smtClean="0">
                <a:solidFill>
                  <a:schemeClr val="tx2"/>
                </a:solidFill>
              </a:rPr>
              <a:t>Cholakis</a:t>
            </a:r>
            <a:r>
              <a:rPr lang="en-US" sz="1000" i="1" dirty="0" smtClean="0">
                <a:solidFill>
                  <a:schemeClr val="tx2"/>
                </a:solidFill>
              </a:rPr>
              <a:t> Dental Group, </a:t>
            </a:r>
            <a:r>
              <a:rPr lang="en-US" sz="1000" i="1" dirty="0" err="1" smtClean="0">
                <a:solidFill>
                  <a:schemeClr val="tx2"/>
                </a:solidFill>
              </a:rPr>
              <a:t>Winnepeg</a:t>
            </a:r>
            <a:r>
              <a:rPr lang="en-US" sz="1000" i="1" dirty="0" smtClean="0">
                <a:solidFill>
                  <a:schemeClr val="tx2"/>
                </a:solidFill>
              </a:rPr>
              <a:t>, Manitoba, Canada</a:t>
            </a:r>
            <a:endParaRPr lang="en-US" sz="1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74" y="1276096"/>
            <a:ext cx="11033910" cy="420482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890216" y="4640002"/>
            <a:ext cx="2232248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Clinical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impression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3122464" y="3861048"/>
            <a:ext cx="1728192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Online 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ordering</a:t>
            </a:r>
            <a:r>
              <a:rPr lang="en-US" sz="1600" baseline="30000" dirty="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4770135" y="4886224"/>
            <a:ext cx="2088802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Sophisticated 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design software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6526936" y="933075"/>
            <a:ext cx="1959744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Treatment team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review/approval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7708651" y="5459555"/>
            <a:ext cx="1892549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Ready to use for final prosthetics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9185116" y="1586405"/>
            <a:ext cx="1921048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Final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prosthesis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334566" y="286744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Easy ordering procedure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4566" y="570082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* To ensure proper placement and alignment, a diagnostic tooth set-up must always be </a:t>
            </a:r>
            <a:r>
              <a:rPr lang="en-US" sz="1000" dirty="0" smtClean="0">
                <a:solidFill>
                  <a:schemeClr val="tx2"/>
                </a:solidFill>
              </a:rPr>
              <a:t>provided.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717686" y="3600450"/>
            <a:ext cx="1773380" cy="1773380"/>
          </a:xfrm>
          <a:prstGeom prst="ellipse">
            <a:avLst/>
          </a:prstGeom>
          <a:noFill/>
          <a:ln w="73025">
            <a:solidFill>
              <a:schemeClr val="bg1"/>
            </a:solidFill>
          </a:ln>
          <a:effectLst>
            <a:outerShdw blurRad="254000" dist="76200" dir="270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24075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ev9838_wide_color-change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t="10779" r="7078" b="12609"/>
          <a:stretch/>
        </p:blipFill>
        <p:spPr>
          <a:xfrm>
            <a:off x="-151877" y="-493295"/>
            <a:ext cx="12430038" cy="6421822"/>
          </a:xfrm>
          <a:prstGeom prst="rect">
            <a:avLst/>
          </a:prstGeom>
        </p:spPr>
      </p:pic>
      <p:pic>
        <p:nvPicPr>
          <p:cNvPr id="5" name="Bildobjekt 4" descr="ATLANTIS Conus brochure_26no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757" y="3299934"/>
            <a:ext cx="2628593" cy="2628593"/>
          </a:xfrm>
          <a:prstGeom prst="rect">
            <a:avLst/>
          </a:prstGeom>
        </p:spPr>
      </p:pic>
      <p:sp>
        <p:nvSpPr>
          <p:cNvPr id="6" name="Rektangel 16"/>
          <p:cNvSpPr/>
          <p:nvPr/>
        </p:nvSpPr>
        <p:spPr bwMode="auto">
          <a:xfrm>
            <a:off x="-1097321" y="1539971"/>
            <a:ext cx="7030878" cy="1925124"/>
          </a:xfrm>
          <a:prstGeom prst="rect">
            <a:avLst/>
          </a:prstGeom>
          <a:solidFill>
            <a:schemeClr val="bg2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Rubrik 3"/>
          <p:cNvSpPr txBox="1">
            <a:spLocks/>
          </p:cNvSpPr>
          <p:nvPr/>
        </p:nvSpPr>
        <p:spPr bwMode="auto">
          <a:xfrm>
            <a:off x="1109021" y="1035916"/>
            <a:ext cx="48245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9pPr>
          </a:lstStyle>
          <a:p>
            <a:r>
              <a:rPr lang="en-US" sz="4800" dirty="0" smtClean="0">
                <a:solidFill>
                  <a:schemeClr val="tx2"/>
                </a:solidFill>
              </a:rPr>
              <a:t>A little friction is a good thing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 smtClean="0"/>
              <a:t>Dentsply</a:t>
            </a:r>
            <a:r>
              <a:rPr lang="en-US" dirty="0" smtClean="0"/>
              <a:t> Sirona 2016. </a:t>
            </a:r>
            <a:r>
              <a:rPr lang="en-US" dirty="0" err="1" smtClean="0"/>
              <a:t>Dentsply</a:t>
            </a:r>
            <a:r>
              <a:rPr lang="en-US" dirty="0" smtClean="0"/>
              <a:t> Sirona does not waive any right to its trademarks by not using the symbols ® or ™.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18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innehåll 7" descr="ATLANTIS Conus presentation_draf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" t="21974" r="22163" b="17761"/>
          <a:stretch/>
        </p:blipFill>
        <p:spPr bwMode="auto">
          <a:xfrm flipH="1">
            <a:off x="-58996" y="-29498"/>
            <a:ext cx="12346245" cy="540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1016" y="1899804"/>
            <a:ext cx="4903282" cy="123107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Atlantis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400" dirty="0" smtClean="0">
                <a:solidFill>
                  <a:schemeClr val="tx2"/>
                </a:solidFill>
              </a:rPr>
              <a:t>Conus concept</a:t>
            </a:r>
            <a:r>
              <a:rPr lang="en-US" sz="2600" dirty="0">
                <a:solidFill>
                  <a:schemeClr val="tx2"/>
                </a:solidFill>
              </a:rPr>
              <a:t/>
            </a:r>
            <a:br>
              <a:rPr lang="en-US" sz="2600" dirty="0">
                <a:solidFill>
                  <a:schemeClr val="tx2"/>
                </a:solidFill>
              </a:rPr>
            </a:br>
            <a:r>
              <a:rPr lang="en-US" sz="2600" dirty="0">
                <a:solidFill>
                  <a:schemeClr val="tx2"/>
                </a:solidFill>
              </a:rPr>
              <a:t>A little friction is a good thing</a:t>
            </a:r>
          </a:p>
        </p:txBody>
      </p:sp>
      <p:pic>
        <p:nvPicPr>
          <p:cNvPr id="10" name="Bildobjekt 10" descr="ATLANTIS Conus presentation_2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7" t="21857" r="55104" b="14984"/>
          <a:stretch/>
        </p:blipFill>
        <p:spPr>
          <a:xfrm>
            <a:off x="8360746" y="2094357"/>
            <a:ext cx="3501060" cy="33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2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ATLANTIS Conus presentation_draf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19" y="-667479"/>
            <a:ext cx="12354128" cy="6557824"/>
          </a:xfrm>
          <a:prstGeom prst="rect">
            <a:avLst/>
          </a:prstGeom>
        </p:spPr>
      </p:pic>
      <p:sp>
        <p:nvSpPr>
          <p:cNvPr id="8" name="Rektangel 16"/>
          <p:cNvSpPr/>
          <p:nvPr/>
        </p:nvSpPr>
        <p:spPr bwMode="auto">
          <a:xfrm>
            <a:off x="5304098" y="282487"/>
            <a:ext cx="8412205" cy="1467219"/>
          </a:xfrm>
          <a:prstGeom prst="rect">
            <a:avLst/>
          </a:prstGeom>
          <a:solidFill>
            <a:schemeClr val="bg2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Platshållare för innehåll 8"/>
          <p:cNvSpPr txBox="1">
            <a:spLocks/>
          </p:cNvSpPr>
          <p:nvPr/>
        </p:nvSpPr>
        <p:spPr>
          <a:xfrm>
            <a:off x="5675413" y="603471"/>
            <a:ext cx="6844086" cy="825252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Font typeface="Arial" pitchFamily="34" charset="0"/>
              <a:buChar char="•"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12800" indent="-3683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68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129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The Atlantis Conus concept 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– a conometric solution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3" descr="ATLANTIS Conus presentation_draf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199" y="-632297"/>
            <a:ext cx="12869135" cy="665874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6094" y="637382"/>
            <a:ext cx="11530012" cy="1001712"/>
          </a:xfrm>
        </p:spPr>
        <p:txBody>
          <a:bodyPr/>
          <a:lstStyle/>
          <a:p>
            <a:r>
              <a:rPr lang="en-US" dirty="0" smtClean="0"/>
              <a:t>Save time and increase profitability</a:t>
            </a:r>
            <a:endParaRPr lang="en-US" dirty="0"/>
          </a:p>
        </p:txBody>
      </p:sp>
      <p:sp>
        <p:nvSpPr>
          <p:cNvPr id="5" name="Platshållare för innehåll 8"/>
          <p:cNvSpPr txBox="1">
            <a:spLocks/>
          </p:cNvSpPr>
          <p:nvPr/>
        </p:nvSpPr>
        <p:spPr>
          <a:xfrm>
            <a:off x="387229" y="1226467"/>
            <a:ext cx="4671154" cy="1818289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Font typeface="Arial" pitchFamily="34" charset="0"/>
              <a:buChar char="•"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12800" indent="-3683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68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129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A patient-specific, digital solution planned from the restorative perspective.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3" name="Bildobjekt 2" descr="ATLANTIS Conus presentation_draft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631" y="-314218"/>
            <a:ext cx="12475676" cy="6305869"/>
          </a:xfrm>
          <a:prstGeom prst="rect">
            <a:avLst/>
          </a:prstGeom>
        </p:spPr>
      </p:pic>
      <p:grpSp>
        <p:nvGrpSpPr>
          <p:cNvPr id="42" name="Grupp 41"/>
          <p:cNvGrpSpPr/>
          <p:nvPr/>
        </p:nvGrpSpPr>
        <p:grpSpPr>
          <a:xfrm>
            <a:off x="3919773" y="4844471"/>
            <a:ext cx="3024336" cy="936104"/>
            <a:chOff x="1354138" y="2204864"/>
            <a:chExt cx="2808312" cy="936104"/>
          </a:xfrm>
        </p:grpSpPr>
        <p:sp>
          <p:nvSpPr>
            <p:cNvPr id="44" name="Rektangel 43"/>
            <p:cNvSpPr/>
            <p:nvPr/>
          </p:nvSpPr>
          <p:spPr bwMode="auto">
            <a:xfrm>
              <a:off x="1354138" y="2204864"/>
              <a:ext cx="2808312" cy="936104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textruta 44"/>
            <p:cNvSpPr txBox="1"/>
            <p:nvPr/>
          </p:nvSpPr>
          <p:spPr>
            <a:xfrm>
              <a:off x="2000954" y="2453954"/>
              <a:ext cx="1692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</a:rPr>
                <a:t>An option of a </a:t>
              </a:r>
              <a:r>
                <a:rPr lang="en-US" sz="1600" dirty="0">
                  <a:solidFill>
                    <a:schemeClr val="tx2"/>
                  </a:solidFill>
                </a:rPr>
                <a:t>m</a:t>
              </a:r>
              <a:r>
                <a:rPr lang="en-US" sz="1600" dirty="0" smtClean="0">
                  <a:solidFill>
                    <a:schemeClr val="tx2"/>
                  </a:solidFill>
                </a:rPr>
                <a:t>etal framework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6" name="Grupp 45"/>
          <p:cNvGrpSpPr/>
          <p:nvPr/>
        </p:nvGrpSpPr>
        <p:grpSpPr>
          <a:xfrm>
            <a:off x="8424645" y="4718103"/>
            <a:ext cx="3096344" cy="1061380"/>
            <a:chOff x="1354138" y="2204864"/>
            <a:chExt cx="3096344" cy="1061380"/>
          </a:xfrm>
        </p:grpSpPr>
        <p:sp>
          <p:nvSpPr>
            <p:cNvPr id="47" name="Rektangel 46"/>
            <p:cNvSpPr/>
            <p:nvPr/>
          </p:nvSpPr>
          <p:spPr bwMode="auto">
            <a:xfrm>
              <a:off x="1354138" y="2204864"/>
              <a:ext cx="3096344" cy="1061380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textruta 47"/>
            <p:cNvSpPr txBox="1"/>
            <p:nvPr/>
          </p:nvSpPr>
          <p:spPr>
            <a:xfrm>
              <a:off x="1504926" y="2497118"/>
              <a:ext cx="272953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Reduction of prosthesis body for esthetic result</a:t>
              </a:r>
            </a:p>
          </p:txBody>
        </p:sp>
      </p:grpSp>
      <p:grpSp>
        <p:nvGrpSpPr>
          <p:cNvPr id="49" name="Grupp 48"/>
          <p:cNvGrpSpPr/>
          <p:nvPr/>
        </p:nvGrpSpPr>
        <p:grpSpPr>
          <a:xfrm>
            <a:off x="4799856" y="1630566"/>
            <a:ext cx="3456384" cy="936104"/>
            <a:chOff x="1354138" y="2204864"/>
            <a:chExt cx="2808312" cy="936104"/>
          </a:xfrm>
        </p:grpSpPr>
        <p:sp>
          <p:nvSpPr>
            <p:cNvPr id="50" name="Rektangel 49"/>
            <p:cNvSpPr/>
            <p:nvPr/>
          </p:nvSpPr>
          <p:spPr bwMode="auto">
            <a:xfrm>
              <a:off x="1354138" y="2204864"/>
              <a:ext cx="2808312" cy="936104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ruta 50"/>
            <p:cNvSpPr txBox="1"/>
            <p:nvPr/>
          </p:nvSpPr>
          <p:spPr>
            <a:xfrm>
              <a:off x="1471151" y="2497118"/>
              <a:ext cx="26575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</a:rPr>
                <a:t>Compensation for </a:t>
              </a:r>
              <a:r>
                <a:rPr lang="en-US" sz="1600" dirty="0">
                  <a:solidFill>
                    <a:schemeClr val="tx2"/>
                  </a:solidFill>
                </a:rPr>
                <a:t>malposition</a:t>
              </a:r>
            </a:p>
          </p:txBody>
        </p:sp>
      </p:grpSp>
      <p:grpSp>
        <p:nvGrpSpPr>
          <p:cNvPr id="55" name="Grupp 54"/>
          <p:cNvGrpSpPr/>
          <p:nvPr/>
        </p:nvGrpSpPr>
        <p:grpSpPr>
          <a:xfrm>
            <a:off x="800939" y="2370665"/>
            <a:ext cx="2555878" cy="936104"/>
            <a:chOff x="1354138" y="2204864"/>
            <a:chExt cx="2808313" cy="936104"/>
          </a:xfrm>
        </p:grpSpPr>
        <p:sp>
          <p:nvSpPr>
            <p:cNvPr id="56" name="Rektangel 55"/>
            <p:cNvSpPr/>
            <p:nvPr/>
          </p:nvSpPr>
          <p:spPr bwMode="auto">
            <a:xfrm>
              <a:off x="1354138" y="2204864"/>
              <a:ext cx="2808312" cy="936104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textruta 56"/>
            <p:cNvSpPr txBox="1"/>
            <p:nvPr/>
          </p:nvSpPr>
          <p:spPr>
            <a:xfrm>
              <a:off x="1354139" y="2497118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</a:rPr>
                <a:t>A palate-free option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8" name="Grupp 57"/>
          <p:cNvGrpSpPr/>
          <p:nvPr/>
        </p:nvGrpSpPr>
        <p:grpSpPr>
          <a:xfrm>
            <a:off x="9356683" y="2078411"/>
            <a:ext cx="1890212" cy="936104"/>
            <a:chOff x="1354138" y="2204864"/>
            <a:chExt cx="2808312" cy="936104"/>
          </a:xfrm>
        </p:grpSpPr>
        <p:sp>
          <p:nvSpPr>
            <p:cNvPr id="59" name="Rektangel 58"/>
            <p:cNvSpPr/>
            <p:nvPr/>
          </p:nvSpPr>
          <p:spPr bwMode="auto">
            <a:xfrm>
              <a:off x="1354138" y="2204864"/>
              <a:ext cx="2808312" cy="936104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textruta 59"/>
            <p:cNvSpPr txBox="1"/>
            <p:nvPr/>
          </p:nvSpPr>
          <p:spPr>
            <a:xfrm>
              <a:off x="1504926" y="2497118"/>
              <a:ext cx="26575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Tension-free fit</a:t>
              </a:r>
            </a:p>
          </p:txBody>
        </p:sp>
      </p:grpSp>
      <p:grpSp>
        <p:nvGrpSpPr>
          <p:cNvPr id="64" name="Grupp 63"/>
          <p:cNvGrpSpPr/>
          <p:nvPr/>
        </p:nvGrpSpPr>
        <p:grpSpPr>
          <a:xfrm>
            <a:off x="514439" y="4221088"/>
            <a:ext cx="2700176" cy="1061380"/>
            <a:chOff x="1354138" y="2204864"/>
            <a:chExt cx="3096344" cy="1061380"/>
          </a:xfrm>
        </p:grpSpPr>
        <p:sp>
          <p:nvSpPr>
            <p:cNvPr id="65" name="Rektangel 64"/>
            <p:cNvSpPr/>
            <p:nvPr/>
          </p:nvSpPr>
          <p:spPr bwMode="auto">
            <a:xfrm>
              <a:off x="1354138" y="2204864"/>
              <a:ext cx="3096344" cy="1061380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textruta 65"/>
            <p:cNvSpPr txBox="1"/>
            <p:nvPr/>
          </p:nvSpPr>
          <p:spPr>
            <a:xfrm>
              <a:off x="1504926" y="2497118"/>
              <a:ext cx="272953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Parallel </a:t>
              </a:r>
              <a:r>
                <a:rPr lang="en-US" sz="1600" dirty="0" smtClean="0">
                  <a:solidFill>
                    <a:schemeClr val="tx2"/>
                  </a:solidFill>
                </a:rPr>
                <a:t>patient</a:t>
              </a:r>
              <a:r>
                <a:rPr lang="en-US" sz="1600" dirty="0">
                  <a:solidFill>
                    <a:schemeClr val="tx2"/>
                  </a:solidFill>
                </a:rPr>
                <a:t>-specific abutments</a:t>
              </a:r>
            </a:p>
          </p:txBody>
        </p:sp>
      </p:grpSp>
      <p:sp>
        <p:nvSpPr>
          <p:cNvPr id="23" name="Rubrik 1"/>
          <p:cNvSpPr txBox="1">
            <a:spLocks/>
          </p:cNvSpPr>
          <p:nvPr/>
        </p:nvSpPr>
        <p:spPr bwMode="auto">
          <a:xfrm>
            <a:off x="341644" y="172614"/>
            <a:ext cx="99900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9pPr>
          </a:lstStyle>
          <a:p>
            <a:r>
              <a:rPr lang="en-US" sz="2800" b="0" dirty="0" smtClean="0">
                <a:solidFill>
                  <a:schemeClr val="accent1"/>
                </a:solidFill>
              </a:rPr>
              <a:t>A solution that provides you with:</a:t>
            </a:r>
            <a:endParaRPr lang="en-US" sz="28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ATLANTIS Conus presentation_draft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3623" y="-500511"/>
            <a:ext cx="12534689" cy="6444984"/>
          </a:xfrm>
          <a:prstGeom prst="rect">
            <a:avLst/>
          </a:prstGeom>
        </p:spPr>
      </p:pic>
      <p:sp>
        <p:nvSpPr>
          <p:cNvPr id="4" name="Rubrik 1"/>
          <p:cNvSpPr txBox="1">
            <a:spLocks/>
          </p:cNvSpPr>
          <p:nvPr/>
        </p:nvSpPr>
        <p:spPr bwMode="auto">
          <a:xfrm>
            <a:off x="341644" y="172614"/>
            <a:ext cx="99900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chemeClr val="accent1"/>
                </a:solidFill>
              </a:rPr>
              <a:t>P</a:t>
            </a:r>
            <a:r>
              <a:rPr lang="en-US" sz="2800" b="0" dirty="0" smtClean="0">
                <a:solidFill>
                  <a:schemeClr val="accent1"/>
                </a:solidFill>
              </a:rPr>
              <a:t>atients will receive: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9" name="Grupp 8"/>
          <p:cNvGrpSpPr/>
          <p:nvPr/>
        </p:nvGrpSpPr>
        <p:grpSpPr>
          <a:xfrm>
            <a:off x="1144886" y="2367620"/>
            <a:ext cx="2808312" cy="1709452"/>
            <a:chOff x="1354138" y="2204864"/>
            <a:chExt cx="2808312" cy="1709452"/>
          </a:xfrm>
        </p:grpSpPr>
        <p:sp>
          <p:nvSpPr>
            <p:cNvPr id="8" name="Rektangel 7"/>
            <p:cNvSpPr/>
            <p:nvPr/>
          </p:nvSpPr>
          <p:spPr bwMode="auto">
            <a:xfrm>
              <a:off x="1354138" y="2204864"/>
              <a:ext cx="2808312" cy="1709452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ruta 6"/>
            <p:cNvSpPr txBox="1"/>
            <p:nvPr/>
          </p:nvSpPr>
          <p:spPr>
            <a:xfrm>
              <a:off x="1504926" y="2497118"/>
              <a:ext cx="24482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A stable yet removable prosthesis</a:t>
              </a:r>
              <a:r>
                <a:rPr lang="en-US" sz="1600" dirty="0" smtClean="0">
                  <a:solidFill>
                    <a:schemeClr val="tx2"/>
                  </a:solidFill>
                </a:rPr>
                <a:t>, offering </a:t>
              </a:r>
              <a:r>
                <a:rPr lang="en-US" sz="1600" dirty="0">
                  <a:solidFill>
                    <a:schemeClr val="tx2"/>
                  </a:solidFill>
                </a:rPr>
                <a:t>the perception </a:t>
              </a:r>
              <a:r>
                <a:rPr lang="en-US" sz="1600" dirty="0" smtClean="0">
                  <a:solidFill>
                    <a:schemeClr val="tx2"/>
                  </a:solidFill>
                </a:rPr>
                <a:t>and security </a:t>
              </a:r>
              <a:r>
                <a:rPr lang="en-US" sz="1600" dirty="0">
                  <a:solidFill>
                    <a:schemeClr val="tx2"/>
                  </a:solidFill>
                </a:rPr>
                <a:t>of a fixed restoration</a:t>
              </a:r>
            </a:p>
          </p:txBody>
        </p:sp>
      </p:grpSp>
      <p:grpSp>
        <p:nvGrpSpPr>
          <p:cNvPr id="10" name="Grupp 9"/>
          <p:cNvGrpSpPr/>
          <p:nvPr/>
        </p:nvGrpSpPr>
        <p:grpSpPr>
          <a:xfrm>
            <a:off x="1144886" y="4951045"/>
            <a:ext cx="2808312" cy="936104"/>
            <a:chOff x="1354138" y="2204864"/>
            <a:chExt cx="2808312" cy="936104"/>
          </a:xfrm>
        </p:grpSpPr>
        <p:sp>
          <p:nvSpPr>
            <p:cNvPr id="11" name="Rektangel 10"/>
            <p:cNvSpPr/>
            <p:nvPr/>
          </p:nvSpPr>
          <p:spPr bwMode="auto">
            <a:xfrm>
              <a:off x="1354138" y="2204864"/>
              <a:ext cx="2808312" cy="936104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ruta 11"/>
            <p:cNvSpPr txBox="1"/>
            <p:nvPr/>
          </p:nvSpPr>
          <p:spPr>
            <a:xfrm>
              <a:off x="1504926" y="2497118"/>
              <a:ext cx="2448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</a:rPr>
                <a:t>A cost-effective solution 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3" name="Grupp 12"/>
          <p:cNvGrpSpPr/>
          <p:nvPr/>
        </p:nvGrpSpPr>
        <p:grpSpPr>
          <a:xfrm>
            <a:off x="6204435" y="4834455"/>
            <a:ext cx="3096344" cy="1061380"/>
            <a:chOff x="1354138" y="2204864"/>
            <a:chExt cx="3096344" cy="1061380"/>
          </a:xfrm>
        </p:grpSpPr>
        <p:sp>
          <p:nvSpPr>
            <p:cNvPr id="14" name="Rektangel 13"/>
            <p:cNvSpPr/>
            <p:nvPr/>
          </p:nvSpPr>
          <p:spPr bwMode="auto">
            <a:xfrm>
              <a:off x="1354138" y="2204864"/>
              <a:ext cx="3096344" cy="106138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ruta 14"/>
            <p:cNvSpPr txBox="1"/>
            <p:nvPr/>
          </p:nvSpPr>
          <p:spPr>
            <a:xfrm>
              <a:off x="1504926" y="2497118"/>
              <a:ext cx="272953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</a:rPr>
                <a:t>Desirable phonetic function and esthetic results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sp>
        <p:nvSpPr>
          <p:cNvPr id="17" name="Rektangel 16"/>
          <p:cNvSpPr/>
          <p:nvPr/>
        </p:nvSpPr>
        <p:spPr bwMode="auto">
          <a:xfrm>
            <a:off x="4943872" y="1752600"/>
            <a:ext cx="3024336" cy="936104"/>
          </a:xfrm>
          <a:prstGeom prst="rect">
            <a:avLst/>
          </a:prstGeom>
          <a:solidFill>
            <a:schemeClr val="bg2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5106259" y="2044854"/>
            <a:ext cx="2861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An easy-to-clean prosthesis</a:t>
            </a: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19" name="Grupp 18"/>
          <p:cNvGrpSpPr/>
          <p:nvPr/>
        </p:nvGrpSpPr>
        <p:grpSpPr>
          <a:xfrm>
            <a:off x="8544272" y="2947628"/>
            <a:ext cx="2952328" cy="1489484"/>
            <a:chOff x="1354138" y="2204864"/>
            <a:chExt cx="2952328" cy="1489484"/>
          </a:xfrm>
        </p:grpSpPr>
        <p:sp>
          <p:nvSpPr>
            <p:cNvPr id="20" name="Rektangel 19"/>
            <p:cNvSpPr/>
            <p:nvPr/>
          </p:nvSpPr>
          <p:spPr bwMode="auto">
            <a:xfrm>
              <a:off x="1354138" y="2204864"/>
              <a:ext cx="2952328" cy="1489484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ruta 20"/>
            <p:cNvSpPr txBox="1"/>
            <p:nvPr/>
          </p:nvSpPr>
          <p:spPr>
            <a:xfrm>
              <a:off x="1504926" y="2497118"/>
              <a:ext cx="26575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</a:rPr>
                <a:t>Optimal chewing function and sense of taste thanks </a:t>
              </a:r>
              <a:br>
                <a:rPr lang="en-US" sz="1600" dirty="0" smtClean="0">
                  <a:solidFill>
                    <a:schemeClr val="tx2"/>
                  </a:solidFill>
                </a:rPr>
              </a:br>
              <a:r>
                <a:rPr lang="en-US" sz="1600" dirty="0" smtClean="0">
                  <a:solidFill>
                    <a:schemeClr val="tx2"/>
                  </a:solidFill>
                </a:rPr>
                <a:t>to the free-palate option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6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ATLANTIS Conus brochure_27ok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399"/>
            <a:ext cx="12192000" cy="6858000"/>
          </a:xfrm>
          <a:prstGeom prst="rect">
            <a:avLst/>
          </a:prstGeom>
        </p:spPr>
      </p:pic>
      <p:sp>
        <p:nvSpPr>
          <p:cNvPr id="8" name="Rektangel 16"/>
          <p:cNvSpPr/>
          <p:nvPr/>
        </p:nvSpPr>
        <p:spPr bwMode="auto">
          <a:xfrm>
            <a:off x="4107294" y="375630"/>
            <a:ext cx="8412205" cy="1467219"/>
          </a:xfrm>
          <a:prstGeom prst="rect">
            <a:avLst/>
          </a:prstGeom>
          <a:solidFill>
            <a:schemeClr val="bg2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8269" y="841137"/>
            <a:ext cx="11530012" cy="1001712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Deliver the best of both worlds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Platshållare för innehåll 8"/>
          <p:cNvSpPr txBox="1">
            <a:spLocks/>
          </p:cNvSpPr>
          <p:nvPr/>
        </p:nvSpPr>
        <p:spPr>
          <a:xfrm>
            <a:off x="4251930" y="1252612"/>
            <a:ext cx="9620934" cy="825252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Font typeface="Arial" pitchFamily="34" charset="0"/>
              <a:buChar char="•"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12800" indent="-3683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68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129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–Why </a:t>
            </a:r>
            <a:r>
              <a:rPr lang="en-US" sz="2400" dirty="0">
                <a:solidFill>
                  <a:schemeClr val="tx2"/>
                </a:solidFill>
              </a:rPr>
              <a:t>choose between stability </a:t>
            </a:r>
            <a:r>
              <a:rPr lang="en-US" sz="2400" dirty="0" smtClean="0">
                <a:solidFill>
                  <a:schemeClr val="tx2"/>
                </a:solidFill>
              </a:rPr>
              <a:t>and easy </a:t>
            </a:r>
            <a:r>
              <a:rPr lang="en-US" sz="2400" dirty="0">
                <a:solidFill>
                  <a:schemeClr val="tx2"/>
                </a:solidFill>
              </a:rPr>
              <a:t>maintenance?</a:t>
            </a:r>
          </a:p>
        </p:txBody>
      </p:sp>
    </p:spTree>
    <p:extLst>
      <p:ext uri="{BB962C8B-B14F-4D97-AF65-F5344CB8AC3E}">
        <p14:creationId xmlns:p14="http://schemas.microsoft.com/office/powerpoint/2010/main" val="25378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/>
        </p:nvCxnSpPr>
        <p:spPr bwMode="auto">
          <a:xfrm>
            <a:off x="5951984" y="1268760"/>
            <a:ext cx="0" cy="43204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ruta 5"/>
          <p:cNvSpPr txBox="1"/>
          <p:nvPr/>
        </p:nvSpPr>
        <p:spPr>
          <a:xfrm>
            <a:off x="983432" y="1340768"/>
            <a:ext cx="45365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“By offering the </a:t>
            </a:r>
            <a:r>
              <a:rPr lang="en-US" dirty="0" smtClean="0">
                <a:solidFill>
                  <a:srgbClr val="FFFFFF"/>
                </a:solidFill>
              </a:rPr>
              <a:t>Atlantis Conus </a:t>
            </a:r>
            <a:r>
              <a:rPr lang="en-US" dirty="0">
                <a:solidFill>
                  <a:srgbClr val="FFFFFF"/>
                </a:solidFill>
              </a:rPr>
              <a:t>concept to my patients,</a:t>
            </a:r>
          </a:p>
          <a:p>
            <a:r>
              <a:rPr lang="en-US" dirty="0">
                <a:solidFill>
                  <a:srgbClr val="FFFFFF"/>
                </a:solidFill>
              </a:rPr>
              <a:t>I am able to provide a cost-effective solution that delivers</a:t>
            </a:r>
          </a:p>
          <a:p>
            <a:r>
              <a:rPr lang="en-US" dirty="0">
                <a:solidFill>
                  <a:srgbClr val="FFFFFF"/>
                </a:solidFill>
              </a:rPr>
              <a:t>the benefits of a removable and the functional attributes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rgbClr val="FFFFFF"/>
                </a:solidFill>
              </a:rPr>
              <a:t>of a fixed prosthesis.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</a:rPr>
              <a:t>Arnold Rosen, DDS, MBA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</a:rPr>
              <a:t>Private practice, Boston, Massachusetts, </a:t>
            </a:r>
            <a:r>
              <a:rPr lang="en-US" sz="1200" dirty="0" smtClean="0">
                <a:solidFill>
                  <a:srgbClr val="FFFFFF"/>
                </a:solidFill>
              </a:rPr>
              <a:t>USA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160" y="733267"/>
            <a:ext cx="4472488" cy="4472488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7446764" y="5462178"/>
            <a:ext cx="3511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US" sz="1050" dirty="0" smtClean="0">
                <a:solidFill>
                  <a:srgbClr val="FFFFFF"/>
                </a:solidFill>
              </a:rPr>
              <a:t>* Results </a:t>
            </a:r>
            <a:r>
              <a:rPr lang="en-US" sz="1050" dirty="0">
                <a:solidFill>
                  <a:srgbClr val="FFFFFF"/>
                </a:solidFill>
              </a:rPr>
              <a:t>from a survey of clinicians in North America, Germany, Spain and </a:t>
            </a:r>
            <a:r>
              <a:rPr lang="en-US" sz="1050" dirty="0" smtClean="0">
                <a:solidFill>
                  <a:srgbClr val="FFFFFF"/>
                </a:solidFill>
              </a:rPr>
              <a:t>France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ATLANTIS Conus presentation_draft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816" y="-1080075"/>
            <a:ext cx="12521312" cy="704186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can have both</a:t>
            </a:r>
            <a:endParaRPr lang="en-US" dirty="0"/>
          </a:p>
        </p:txBody>
      </p:sp>
      <p:sp>
        <p:nvSpPr>
          <p:cNvPr id="4" name="textruta 3"/>
          <p:cNvSpPr txBox="1"/>
          <p:nvPr/>
        </p:nvSpPr>
        <p:spPr>
          <a:xfrm>
            <a:off x="1915622" y="273298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</a:rPr>
              <a:t>Fixed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bridge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289338" y="273298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</a:rPr>
              <a:t>Removable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overdenture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4410672" y="220203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Stability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Comfort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Esthetics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+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Easy maintenance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Cost effectiveness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0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16-9_new logo_Implants-Template">
  <a:themeElements>
    <a:clrScheme name="Brugerdefineret 2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49A0D8"/>
      </a:accent4>
      <a:accent5>
        <a:srgbClr val="FDC56B"/>
      </a:accent5>
      <a:accent6>
        <a:srgbClr val="D9D7D7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_16_9_fin.potx" id="{8347E96F-7458-4ED4-BA18-4B03D72AA2B0}" vid="{CB7F50BA-1587-4910-816B-B8EF6FC894DB}"/>
    </a:ext>
  </a:extLst>
</a:theme>
</file>

<file path=ppt/theme/theme2.xml><?xml version="1.0" encoding="utf-8"?>
<a:theme xmlns:a="http://schemas.openxmlformats.org/drawingml/2006/main" name="Office Theme">
  <a:themeElements>
    <a:clrScheme name="SD 2016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1142AA"/>
      </a:accent4>
      <a:accent5>
        <a:srgbClr val="FDC56B"/>
      </a:accent5>
      <a:accent6>
        <a:srgbClr val="49A0D8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SD 2016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1142AA"/>
      </a:accent4>
      <a:accent5>
        <a:srgbClr val="FDC56B"/>
      </a:accent5>
      <a:accent6>
        <a:srgbClr val="49A0D8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21798CA81CC141B9C04E105AC0449A" ma:contentTypeVersion="4" ma:contentTypeDescription="Create a new document." ma:contentTypeScope="" ma:versionID="12767c4ac3957ea158c8df6c7df7133a">
  <xsd:schema xmlns:xsd="http://www.w3.org/2001/XMLSchema" xmlns:xs="http://www.w3.org/2001/XMLSchema" xmlns:p="http://schemas.microsoft.com/office/2006/metadata/properties" xmlns:ns1="http://schemas.microsoft.com/sharepoint/v3" xmlns:ns2="0d6f2f7c-2d4a-4bd8-8446-d22239876416" xmlns:ns3="dd1728fc-9460-4dd0-a268-f9a3c3818728" targetNamespace="http://schemas.microsoft.com/office/2006/metadata/properties" ma:root="true" ma:fieldsID="6cc12e2157edc13ae6418c529581ae69" ns1:_="" ns2:_="" ns3:_="">
    <xsd:import namespace="http://schemas.microsoft.com/sharepoint/v3"/>
    <xsd:import namespace="0d6f2f7c-2d4a-4bd8-8446-d22239876416"/>
    <xsd:import namespace="dd1728fc-9460-4dd0-a268-f9a3c381872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Category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f2f7c-2d4a-4bd8-8446-d22239876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728fc-9460-4dd0-a268-f9a3c3818728" elementFormDefault="qualified">
    <xsd:import namespace="http://schemas.microsoft.com/office/2006/documentManagement/types"/>
    <xsd:import namespace="http://schemas.microsoft.com/office/infopath/2007/PartnerControls"/>
    <xsd:element name="Category" ma:index="11" nillable="true" ma:displayName="Category" ma:list="{1525767e-5eac-4c06-befd-04fac09ab255}" ma:internalName="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dd1728fc-9460-4dd0-a268-f9a3c3818728">4</Category>
    <PublishingExpirationDate xmlns="http://schemas.microsoft.com/sharepoint/v3" xsi:nil="true"/>
    <PublishingStartDate xmlns="http://schemas.microsoft.com/sharepoint/v3" xsi:nil="true"/>
    <SharedWithUsers xmlns="0d6f2f7c-2d4a-4bd8-8446-d22239876416">
      <UserInfo>
        <DisplayName>Morris, Carol</DisplayName>
        <AccountId>3978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58BACF0-2A03-4FA6-B906-60683CE271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5A059B-E038-434A-BC0C-E3E671DDBC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6f2f7c-2d4a-4bd8-8446-d22239876416"/>
    <ds:schemaRef ds:uri="dd1728fc-9460-4dd0-a268-f9a3c38187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48B98E-646E-4220-B738-71A39C0B56C1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2006/documentManagement/types"/>
    <ds:schemaRef ds:uri="0d6f2f7c-2d4a-4bd8-8446-d22239876416"/>
    <ds:schemaRef ds:uri="http://purl.org/dc/elements/1.1/"/>
    <ds:schemaRef ds:uri="http://schemas.microsoft.com/office/infopath/2007/PartnerControls"/>
    <ds:schemaRef ds:uri="dd1728fc-9460-4dd0-a268-f9a3c381872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Presentation_16-9_new logo_Implants-Template</Template>
  <TotalTime>0</TotalTime>
  <Words>1378</Words>
  <Application>Microsoft Office PowerPoint</Application>
  <PresentationFormat>Widescreen</PresentationFormat>
  <Paragraphs>184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Wingdings</vt:lpstr>
      <vt:lpstr>Presentation_16-9_new logo_Implants-Template</vt:lpstr>
      <vt:lpstr>For better, safer, faster dental care</vt:lpstr>
      <vt:lpstr>Atlantis  Conus concept A little friction is a good thing</vt:lpstr>
      <vt:lpstr>PowerPoint Presentation</vt:lpstr>
      <vt:lpstr>Save time and increase profitability</vt:lpstr>
      <vt:lpstr> </vt:lpstr>
      <vt:lpstr>PowerPoint Presentation</vt:lpstr>
      <vt:lpstr>Deliver the best of both worlds</vt:lpstr>
      <vt:lpstr>PowerPoint Presentation</vt:lpstr>
      <vt:lpstr>You can have both</vt:lpstr>
      <vt:lpstr>Freedom to choose your implant system</vt:lpstr>
      <vt:lpstr>PowerPoint Presentation</vt:lpstr>
      <vt:lpstr>Easy maintenance, even as patients grow older </vt:lpstr>
      <vt:lpstr>PowerPoint Presentation</vt:lpstr>
      <vt:lpstr>Regain lost time </vt:lpstr>
      <vt:lpstr>Comparison to other edentulous solutions</vt:lpstr>
      <vt:lpstr>PowerPoint Presentation</vt:lpstr>
      <vt:lpstr>PowerPoint Presentation</vt:lpstr>
      <vt:lpstr>Thank You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2016-08-17T15:41:24Z</dcterms:created>
  <dcterms:modified xsi:type="dcterms:W3CDTF">2017-03-14T14:22:12Z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ContentTypeId">
    <vt:lpwstr>0x010100DD21798CA81CC141B9C04E105AC0449A</vt:lpwstr>
  </property>
</Properties>
</file>