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300" r:id="rId5"/>
    <p:sldId id="343" r:id="rId6"/>
    <p:sldId id="349" r:id="rId7"/>
    <p:sldId id="350" r:id="rId8"/>
    <p:sldId id="351" r:id="rId9"/>
    <p:sldId id="308" r:id="rId10"/>
    <p:sldId id="347" r:id="rId11"/>
    <p:sldId id="352" r:id="rId12"/>
    <p:sldId id="309" r:id="rId13"/>
    <p:sldId id="310" r:id="rId14"/>
    <p:sldId id="311" r:id="rId15"/>
    <p:sldId id="313" r:id="rId16"/>
    <p:sldId id="315" r:id="rId17"/>
    <p:sldId id="316" r:id="rId18"/>
    <p:sldId id="318" r:id="rId19"/>
    <p:sldId id="319" r:id="rId20"/>
    <p:sldId id="321" r:id="rId21"/>
    <p:sldId id="324" r:id="rId22"/>
    <p:sldId id="371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yst layout 1 - Markerin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yst layout 2 - Markerin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yst layout 3 - Markerin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yst layout 2 - Markerin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81" autoAdjust="0"/>
    <p:restoredTop sz="85167" autoAdjust="0"/>
  </p:normalViewPr>
  <p:slideViewPr>
    <p:cSldViewPr snapToGrid="0" showGuides="1">
      <p:cViewPr varScale="1">
        <p:scale>
          <a:sx n="74" d="100"/>
          <a:sy n="74" d="100"/>
        </p:scale>
        <p:origin x="43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-354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4657A-DB7C-4792-8F38-D90C0C51FA15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580E4-869C-47B4-97E2-9E4FBD178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031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37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All suprastructures</a:t>
            </a:r>
            <a:r>
              <a:rPr lang="sv-SE" baseline="0" dirty="0" smtClean="0"/>
              <a:t> are designed based on the final tooth set-up.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8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bg1"/>
                </a:solidFill>
              </a:rPr>
              <a:t>Combines screw-retained stability with removable prosthetic convenience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76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r>
              <a:rPr lang="sv-SE" dirty="0" smtClean="0"/>
              <a:t>Will be </a:t>
            </a:r>
            <a:r>
              <a:rPr lang="sv-SE" dirty="0" err="1" smtClean="0"/>
              <a:t>updated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speakers </a:t>
            </a:r>
            <a:r>
              <a:rPr lang="sv-SE" dirty="0" err="1" smtClean="0"/>
              <a:t>notes</a:t>
            </a:r>
            <a:r>
              <a:rPr lang="sv-SE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51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r>
              <a:rPr lang="sv-SE" dirty="0" smtClean="0"/>
              <a:t>Will be </a:t>
            </a:r>
            <a:r>
              <a:rPr lang="sv-SE" dirty="0" err="1" smtClean="0"/>
              <a:t>updated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speakers </a:t>
            </a:r>
            <a:r>
              <a:rPr lang="sv-SE" dirty="0" err="1" smtClean="0"/>
              <a:t>notes</a:t>
            </a:r>
            <a:r>
              <a:rPr lang="sv-SE" dirty="0" smtClean="0"/>
              <a:t>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71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r>
              <a:rPr lang="sv-SE" dirty="0" smtClean="0"/>
              <a:t>Will be </a:t>
            </a:r>
            <a:r>
              <a:rPr lang="sv-SE" dirty="0" err="1" smtClean="0"/>
              <a:t>updated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speakers </a:t>
            </a:r>
            <a:r>
              <a:rPr lang="sv-SE" dirty="0" err="1" smtClean="0"/>
              <a:t>notes</a:t>
            </a:r>
            <a:r>
              <a:rPr lang="sv-SE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84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06357" y="4715153"/>
            <a:ext cx="4984962" cy="5000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01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r>
              <a:rPr lang="sv-SE" dirty="0" smtClean="0"/>
              <a:t>Will be </a:t>
            </a:r>
            <a:r>
              <a:rPr lang="sv-SE" dirty="0" err="1" smtClean="0"/>
              <a:t>updated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speakers </a:t>
            </a:r>
            <a:r>
              <a:rPr lang="sv-SE" dirty="0" err="1" smtClean="0"/>
              <a:t>notes</a:t>
            </a:r>
            <a:r>
              <a:rPr lang="sv-SE" dirty="0" smtClean="0"/>
              <a:t>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3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70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r>
              <a:rPr lang="sv-SE" dirty="0" smtClean="0"/>
              <a:t>Will be </a:t>
            </a:r>
            <a:r>
              <a:rPr lang="sv-SE" dirty="0" err="1" smtClean="0"/>
              <a:t>updated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speakers </a:t>
            </a:r>
            <a:r>
              <a:rPr lang="sv-SE" dirty="0" err="1" smtClean="0"/>
              <a:t>notes</a:t>
            </a:r>
            <a:r>
              <a:rPr lang="sv-SE" dirty="0" smtClean="0"/>
              <a:t>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73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r>
              <a:rPr lang="sv-SE" dirty="0" smtClean="0"/>
              <a:t>Will be </a:t>
            </a:r>
            <a:r>
              <a:rPr lang="sv-SE" dirty="0" err="1" smtClean="0"/>
              <a:t>updated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speakers </a:t>
            </a:r>
            <a:r>
              <a:rPr lang="sv-SE" dirty="0" err="1" smtClean="0"/>
              <a:t>notes</a:t>
            </a:r>
            <a:r>
              <a:rPr lang="sv-SE" dirty="0" smtClean="0"/>
              <a:t>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9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26"/>
            <a:endParaRPr lang="en-US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97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71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96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263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535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596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6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2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87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Atlantis is an open solution available for all major implant systems.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42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16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889" indent="-285726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2907" indent="-228581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070" indent="-228581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232" indent="-228581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395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559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8722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5884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9842EAE-53A2-4545-A754-19F2D7A8BD93}" type="slidenum">
              <a:rPr lang="en-US" sz="1200">
                <a:solidFill>
                  <a:prstClr val="black"/>
                </a:solidFill>
              </a:rPr>
              <a:pPr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49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r>
              <a:rPr lang="sv-SE" dirty="0" smtClean="0"/>
              <a:t>Will be </a:t>
            </a:r>
            <a:r>
              <a:rPr lang="sv-SE" dirty="0" err="1" smtClean="0"/>
              <a:t>updated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speakers </a:t>
            </a:r>
            <a:r>
              <a:rPr lang="sv-SE" dirty="0" err="1" smtClean="0"/>
              <a:t>notes</a:t>
            </a:r>
            <a:r>
              <a:rPr lang="sv-SE" dirty="0" smtClean="0"/>
              <a:t>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294C48-FC0D-4E4D-A7A3-D8C91E7D216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47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419792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0" y="5419792"/>
            <a:ext cx="12183576" cy="1438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pic>
        <p:nvPicPr>
          <p:cNvPr id="19" name="Billed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00" y="5651195"/>
            <a:ext cx="11530013" cy="91494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221" y="5972130"/>
            <a:ext cx="1505262" cy="42799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30200" y="2094357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 rotWithShape="1">
          <a:blip r:embed="rId4"/>
          <a:srcRect t="40461" r="82808" b="6382"/>
          <a:stretch/>
        </p:blipFill>
        <p:spPr>
          <a:xfrm>
            <a:off x="284953" y="5978941"/>
            <a:ext cx="825791" cy="410577"/>
          </a:xfrm>
          <a:prstGeom prst="rect">
            <a:avLst/>
          </a:prstGeom>
        </p:spPr>
      </p:pic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75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dsholder til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333" y="5822462"/>
            <a:ext cx="2116667" cy="608548"/>
          </a:xfrm>
          <a:blipFill>
            <a:blip r:embed="rId2"/>
            <a:srcRect/>
            <a:stretch>
              <a:fillRect l="-332002" t="-56194" r="3" b="2"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85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D - Syst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333" y="5822462"/>
            <a:ext cx="2116667" cy="608548"/>
          </a:xfrm>
          <a:blipFill>
            <a:blip r:embed="rId2"/>
            <a:srcRect/>
            <a:stretch>
              <a:fillRect l="-332002" t="-56194" r="3" b="2"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2738" y="1806576"/>
            <a:ext cx="11646651" cy="760162"/>
          </a:xfr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236537" indent="0">
              <a:buNone/>
              <a:defRPr sz="4400">
                <a:solidFill>
                  <a:schemeClr val="bg1"/>
                </a:solidFill>
              </a:defRPr>
            </a:lvl2pPr>
            <a:lvl3pPr marL="457200" indent="0">
              <a:buNone/>
              <a:defRPr sz="4400">
                <a:solidFill>
                  <a:schemeClr val="bg1"/>
                </a:solidFill>
              </a:defRPr>
            </a:lvl3pPr>
            <a:lvl4pPr marL="693737" indent="0">
              <a:buNone/>
              <a:defRPr sz="4400">
                <a:solidFill>
                  <a:schemeClr val="bg1"/>
                </a:solidFill>
              </a:defRPr>
            </a:lvl4pPr>
            <a:lvl5pPr marL="693737" indent="0"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insert section title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2822" y="555626"/>
            <a:ext cx="11646651" cy="760162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236537" indent="0">
              <a:buNone/>
              <a:defRPr sz="4400">
                <a:solidFill>
                  <a:schemeClr val="bg1"/>
                </a:solidFill>
              </a:defRPr>
            </a:lvl2pPr>
            <a:lvl3pPr marL="457200" indent="0">
              <a:buNone/>
              <a:defRPr sz="4400">
                <a:solidFill>
                  <a:schemeClr val="bg1"/>
                </a:solidFill>
              </a:defRPr>
            </a:lvl3pPr>
            <a:lvl4pPr marL="693737" indent="0">
              <a:buNone/>
              <a:defRPr sz="4400">
                <a:solidFill>
                  <a:schemeClr val="bg1"/>
                </a:solidFill>
              </a:defRPr>
            </a:lvl4pPr>
            <a:lvl5pPr marL="693737" indent="0"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insert product name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39696DB6-6BAD-4DC1-ACAD-107D76622412}" type="datetime1">
              <a:rPr lang="da-DK" smtClean="0"/>
              <a:t>14-03-2017</a:t>
            </a:fld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88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9229"/>
            <a:ext cx="9566837" cy="2052768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  <p:sp>
        <p:nvSpPr>
          <p:cNvPr id="2" name="Rektangel 1"/>
          <p:cNvSpPr/>
          <p:nvPr userDrawn="1"/>
        </p:nvSpPr>
        <p:spPr>
          <a:xfrm>
            <a:off x="9370165" y="5861278"/>
            <a:ext cx="2821836" cy="569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887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">
    <p:bg>
      <p:bgPr>
        <a:gradFill flip="none" rotWithShape="1">
          <a:gsLst>
            <a:gs pos="0">
              <a:schemeClr val="bg2"/>
            </a:gs>
            <a:gs pos="21000">
              <a:schemeClr val="bg2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0201" y="555625"/>
            <a:ext cx="3640668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2000" b="0" dirty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 smtClean="0"/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5092700" y="1822450"/>
            <a:ext cx="2006600" cy="2633663"/>
            <a:chOff x="2335" y="1148"/>
            <a:chExt cx="1264" cy="1659"/>
          </a:xfrm>
        </p:grpSpPr>
        <p:sp>
          <p:nvSpPr>
            <p:cNvPr id="10" name="Freeform 18"/>
            <p:cNvSpPr>
              <a:spLocks/>
            </p:cNvSpPr>
            <p:nvPr userDrawn="1"/>
          </p:nvSpPr>
          <p:spPr bwMode="auto">
            <a:xfrm>
              <a:off x="2335" y="1148"/>
              <a:ext cx="1264" cy="1050"/>
            </a:xfrm>
            <a:custGeom>
              <a:avLst/>
              <a:gdLst>
                <a:gd name="T0" fmla="*/ 197 w 672"/>
                <a:gd name="T1" fmla="*/ 0 h 557"/>
                <a:gd name="T2" fmla="*/ 670 w 672"/>
                <a:gd name="T3" fmla="*/ 430 h 557"/>
                <a:gd name="T4" fmla="*/ 652 w 672"/>
                <a:gd name="T5" fmla="*/ 557 h 557"/>
                <a:gd name="T6" fmla="*/ 306 w 672"/>
                <a:gd name="T7" fmla="*/ 354 h 557"/>
                <a:gd name="T8" fmla="*/ 306 w 672"/>
                <a:gd name="T9" fmla="*/ 354 h 557"/>
                <a:gd name="T10" fmla="*/ 0 w 672"/>
                <a:gd name="T11" fmla="*/ 67 h 557"/>
                <a:gd name="T12" fmla="*/ 0 w 672"/>
                <a:gd name="T13" fmla="*/ 1 h 557"/>
                <a:gd name="T14" fmla="*/ 197 w 672"/>
                <a:gd name="T15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557">
                  <a:moveTo>
                    <a:pt x="197" y="0"/>
                  </a:moveTo>
                  <a:cubicBezTo>
                    <a:pt x="476" y="0"/>
                    <a:pt x="672" y="177"/>
                    <a:pt x="670" y="430"/>
                  </a:cubicBezTo>
                  <a:cubicBezTo>
                    <a:pt x="670" y="486"/>
                    <a:pt x="663" y="516"/>
                    <a:pt x="652" y="557"/>
                  </a:cubicBezTo>
                  <a:cubicBezTo>
                    <a:pt x="609" y="439"/>
                    <a:pt x="489" y="392"/>
                    <a:pt x="306" y="354"/>
                  </a:cubicBezTo>
                  <a:cubicBezTo>
                    <a:pt x="306" y="354"/>
                    <a:pt x="306" y="354"/>
                    <a:pt x="306" y="354"/>
                  </a:cubicBezTo>
                  <a:cubicBezTo>
                    <a:pt x="44" y="291"/>
                    <a:pt x="0" y="223"/>
                    <a:pt x="0" y="6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98" y="0"/>
                    <a:pt x="197" y="0"/>
                  </a:cubicBezTo>
                </a:path>
              </a:pathLst>
            </a:custGeom>
            <a:solidFill>
              <a:srgbClr val="55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19"/>
            <p:cNvSpPr>
              <a:spLocks/>
            </p:cNvSpPr>
            <p:nvPr userDrawn="1"/>
          </p:nvSpPr>
          <p:spPr bwMode="auto">
            <a:xfrm>
              <a:off x="2335" y="1923"/>
              <a:ext cx="1025" cy="884"/>
            </a:xfrm>
            <a:custGeom>
              <a:avLst/>
              <a:gdLst>
                <a:gd name="T0" fmla="*/ 545 w 545"/>
                <a:gd name="T1" fmla="*/ 286 h 469"/>
                <a:gd name="T2" fmla="*/ 260 w 545"/>
                <a:gd name="T3" fmla="*/ 100 h 469"/>
                <a:gd name="T4" fmla="*/ 0 w 545"/>
                <a:gd name="T5" fmla="*/ 0 h 469"/>
                <a:gd name="T6" fmla="*/ 0 w 545"/>
                <a:gd name="T7" fmla="*/ 391 h 469"/>
                <a:gd name="T8" fmla="*/ 250 w 545"/>
                <a:gd name="T9" fmla="*/ 469 h 469"/>
                <a:gd name="T10" fmla="*/ 545 w 545"/>
                <a:gd name="T11" fmla="*/ 28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469">
                  <a:moveTo>
                    <a:pt x="545" y="286"/>
                  </a:moveTo>
                  <a:cubicBezTo>
                    <a:pt x="545" y="192"/>
                    <a:pt x="496" y="153"/>
                    <a:pt x="260" y="100"/>
                  </a:cubicBezTo>
                  <a:cubicBezTo>
                    <a:pt x="116" y="68"/>
                    <a:pt x="57" y="33"/>
                    <a:pt x="0" y="0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79" y="440"/>
                    <a:pt x="191" y="469"/>
                    <a:pt x="250" y="469"/>
                  </a:cubicBezTo>
                  <a:cubicBezTo>
                    <a:pt x="449" y="469"/>
                    <a:pt x="545" y="382"/>
                    <a:pt x="545" y="286"/>
                  </a:cubicBezTo>
                </a:path>
              </a:pathLst>
            </a:custGeom>
            <a:solidFill>
              <a:srgbClr val="55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6381447" cy="1909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US" dirty="0" err="1" smtClean="0"/>
              <a:t>Dentsply</a:t>
            </a:r>
            <a:r>
              <a:rPr lang="en-US" dirty="0" smtClean="0"/>
              <a:t> Sirona 2016. </a:t>
            </a:r>
            <a:r>
              <a:rPr lang="en-US" dirty="0" err="1" smtClean="0"/>
              <a:t>Dentsply</a:t>
            </a:r>
            <a:r>
              <a:rPr lang="en-US" dirty="0" smtClean="0"/>
              <a:t> Sirona does not waive any right to its trademarks by not using the symbols  or .</a:t>
            </a:r>
            <a:endParaRPr lang="en-GB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469538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419792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0" y="5419792"/>
            <a:ext cx="12183576" cy="1438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621338" cy="376755"/>
          </a:xfrm>
        </p:spPr>
        <p:txBody>
          <a:bodyPr anchor="ctr" anchorCtr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30200" y="2094357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00" y="5651195"/>
            <a:ext cx="11530013" cy="91494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221" y="5972130"/>
            <a:ext cx="1505262" cy="427995"/>
          </a:xfrm>
          <a:prstGeom prst="rect">
            <a:avLst/>
          </a:prstGeom>
        </p:spPr>
      </p:pic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4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330200" y="2813461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26" y="5480502"/>
            <a:ext cx="12191975" cy="95050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  <p:grpSp>
        <p:nvGrpSpPr>
          <p:cNvPr id="3" name="Gruppe 2"/>
          <p:cNvGrpSpPr/>
          <p:nvPr userDrawn="1"/>
        </p:nvGrpSpPr>
        <p:grpSpPr>
          <a:xfrm>
            <a:off x="-27279783" y="-3540034"/>
            <a:ext cx="39478305" cy="3113045"/>
            <a:chOff x="0" y="-1705702"/>
            <a:chExt cx="12192000" cy="961395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00" y="-1535009"/>
              <a:ext cx="11530013" cy="91494"/>
            </a:xfrm>
            <a:prstGeom prst="rect">
              <a:avLst/>
            </a:prstGeom>
          </p:spPr>
        </p:pic>
        <p:pic>
          <p:nvPicPr>
            <p:cNvPr id="19" name="Billede 18"/>
            <p:cNvPicPr>
              <a:picLocks noChangeAspect="1"/>
            </p:cNvPicPr>
            <p:nvPr userDrawn="1"/>
          </p:nvPicPr>
          <p:blipFill>
            <a:blip r:embed="rId4" cstate="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4221" y="-1214074"/>
              <a:ext cx="1505262" cy="427995"/>
            </a:xfrm>
            <a:prstGeom prst="rect">
              <a:avLst/>
            </a:prstGeom>
          </p:spPr>
        </p:pic>
        <p:sp>
          <p:nvSpPr>
            <p:cNvPr id="2" name="Rektangel 1"/>
            <p:cNvSpPr/>
            <p:nvPr userDrawn="1"/>
          </p:nvSpPr>
          <p:spPr>
            <a:xfrm>
              <a:off x="0" y="-1705702"/>
              <a:ext cx="12192000" cy="961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dirty="0" err="1" smtClean="0"/>
            </a:p>
          </p:txBody>
        </p:sp>
      </p:grpSp>
      <p:sp>
        <p:nvSpPr>
          <p:cNvPr id="1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461000" cy="376755"/>
          </a:xfrm>
        </p:spPr>
        <p:txBody>
          <a:bodyPr anchor="ctr" anchorCtr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53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 smtClean="0"/>
              <a:t>Click on the icon to insert a picture</a:t>
            </a:r>
            <a:endParaRPr lang="en-GB" dirty="0"/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26" y="5480502"/>
            <a:ext cx="12191975" cy="95050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 smtClean="0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330200" y="2813461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461000" cy="376755"/>
          </a:xfrm>
        </p:spPr>
        <p:txBody>
          <a:bodyPr anchor="ctr" anchorCtr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99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200" y="555626"/>
            <a:ext cx="11529599" cy="100171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Agenda/Program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1200" y="1584995"/>
            <a:ext cx="11529599" cy="3943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smtClean="0"/>
              <a:t>Click to edit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 dirty="0" err="1" smtClean="0"/>
              <a:t>Dentsply</a:t>
            </a:r>
            <a:r>
              <a:rPr lang="en-GB" dirty="0" smtClean="0"/>
              <a:t> </a:t>
            </a:r>
            <a:r>
              <a:rPr lang="en-GB" dirty="0" err="1" smtClean="0"/>
              <a:t>Sirona</a:t>
            </a:r>
            <a:r>
              <a:rPr lang="en-GB" dirty="0" smtClean="0"/>
              <a:t> 2016</a:t>
            </a:r>
            <a:endParaRPr lang="en-GB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25" y="6350490"/>
            <a:ext cx="1091888" cy="3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0201" y="1584995"/>
            <a:ext cx="11530011" cy="39433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</a:lstStyle>
          <a:p>
            <a:r>
              <a:rPr lang="en-GB" dirty="0" smtClean="0"/>
              <a:t>Click to edit</a:t>
            </a:r>
          </a:p>
          <a:p>
            <a:pPr lvl="1"/>
            <a:r>
              <a:rPr lang="en-GB" dirty="0" smtClean="0"/>
              <a:t>Click to edit</a:t>
            </a:r>
          </a:p>
          <a:p>
            <a:pPr lvl="2"/>
            <a:r>
              <a:rPr lang="en-GB" dirty="0" smtClean="0"/>
              <a:t>Click to edit</a:t>
            </a:r>
          </a:p>
          <a:p>
            <a:pPr lvl="3"/>
            <a:r>
              <a:rPr lang="en-GB" dirty="0" smtClean="0"/>
              <a:t>Click to edit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25" y="6350490"/>
            <a:ext cx="1091888" cy="3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0201" y="1576974"/>
            <a:ext cx="5621337" cy="3943350"/>
          </a:xfrm>
        </p:spPr>
        <p:txBody>
          <a:bodyPr/>
          <a:lstStyle/>
          <a:p>
            <a:r>
              <a:rPr lang="en-GB" dirty="0" smtClean="0"/>
              <a:t>Click to edit</a:t>
            </a:r>
          </a:p>
          <a:p>
            <a:pPr lvl="1"/>
            <a:r>
              <a:rPr lang="en-GB" dirty="0" smtClean="0"/>
              <a:t>Click to edit</a:t>
            </a:r>
          </a:p>
          <a:p>
            <a:pPr lvl="2"/>
            <a:r>
              <a:rPr lang="en-GB" dirty="0" smtClean="0"/>
              <a:t>Click to edit</a:t>
            </a:r>
          </a:p>
          <a:p>
            <a:pPr lvl="3"/>
            <a:r>
              <a:rPr lang="en-GB" dirty="0" smtClean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0463" y="1576974"/>
            <a:ext cx="5619749" cy="3943350"/>
          </a:xfrm>
        </p:spPr>
        <p:txBody>
          <a:bodyPr/>
          <a:lstStyle/>
          <a:p>
            <a:r>
              <a:rPr lang="en-GB" dirty="0" smtClean="0"/>
              <a:t>Click to edit</a:t>
            </a:r>
          </a:p>
          <a:p>
            <a:pPr lvl="1"/>
            <a:r>
              <a:rPr lang="en-GB" dirty="0" smtClean="0"/>
              <a:t>Click to edit</a:t>
            </a:r>
          </a:p>
          <a:p>
            <a:pPr lvl="2"/>
            <a:r>
              <a:rPr lang="en-GB" dirty="0" smtClean="0"/>
              <a:t>Click to edit</a:t>
            </a:r>
          </a:p>
          <a:p>
            <a:pPr lvl="3"/>
            <a:r>
              <a:rPr lang="en-GB" dirty="0" smtClean="0"/>
              <a:t>Click to edit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25" y="6350490"/>
            <a:ext cx="1091888" cy="3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6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dsholder til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333" y="5822462"/>
            <a:ext cx="2116667" cy="608548"/>
          </a:xfrm>
          <a:blipFill>
            <a:blip r:embed="rId2"/>
            <a:srcRect/>
            <a:stretch>
              <a:fillRect l="-332002" t="-56194" r="3" b="2"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61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dsholder til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075333" y="5822462"/>
            <a:ext cx="2116667" cy="608548"/>
          </a:xfrm>
          <a:blipFill>
            <a:blip r:embed="rId2"/>
            <a:srcRect/>
            <a:stretch>
              <a:fillRect l="-332002" t="-56194" r="3" b="2"/>
            </a:stretch>
          </a:blipFill>
        </p:spPr>
        <p:txBody>
          <a:bodyPr/>
          <a:lstStyle>
            <a:lvl1pPr algn="r"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70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201" y="555626"/>
            <a:ext cx="11530012" cy="10017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201" y="1620667"/>
            <a:ext cx="11530012" cy="3943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level</a:t>
            </a:r>
            <a:r>
              <a:rPr lang="da-DK" dirty="0" smtClean="0"/>
              <a:t> A</a:t>
            </a:r>
          </a:p>
          <a:p>
            <a:pPr lvl="1"/>
            <a:r>
              <a:rPr lang="da-DK" dirty="0" smtClean="0"/>
              <a:t>Level B</a:t>
            </a:r>
          </a:p>
          <a:p>
            <a:pPr lvl="2"/>
            <a:r>
              <a:rPr lang="da-DK" dirty="0" smtClean="0"/>
              <a:t>Level C</a:t>
            </a:r>
          </a:p>
          <a:p>
            <a:pPr lvl="3"/>
            <a:r>
              <a:rPr lang="da-DK" dirty="0" smtClean="0"/>
              <a:t>Level D</a:t>
            </a:r>
          </a:p>
          <a:p>
            <a:pPr lvl="4"/>
            <a:r>
              <a:rPr lang="da-DK" dirty="0" smtClean="0"/>
              <a:t>Level E</a:t>
            </a:r>
          </a:p>
          <a:p>
            <a:pPr lvl="5"/>
            <a:r>
              <a:rPr lang="da-DK" dirty="0" smtClean="0"/>
              <a:t>Level F</a:t>
            </a:r>
          </a:p>
          <a:p>
            <a:pPr lvl="6"/>
            <a:r>
              <a:rPr lang="da-DK" dirty="0" smtClean="0"/>
              <a:t>Level G</a:t>
            </a:r>
          </a:p>
          <a:p>
            <a:pPr lvl="7"/>
            <a:r>
              <a:rPr lang="da-DK" dirty="0" smtClean="0"/>
              <a:t>Level H</a:t>
            </a:r>
          </a:p>
          <a:p>
            <a:pPr lvl="8"/>
            <a:r>
              <a:rPr lang="da-DK" dirty="0" smtClean="0"/>
              <a:t>Level I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14-03-2017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 smtClean="0"/>
              <a:t>Dentsply Sirona 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Billede 10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01" y="6088857"/>
            <a:ext cx="11530012" cy="54000"/>
          </a:xfrm>
          <a:prstGeom prst="rect">
            <a:avLst/>
          </a:prstGeom>
        </p:spPr>
      </p:pic>
      <p:pic>
        <p:nvPicPr>
          <p:cNvPr id="8" name="Billed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25" y="6350490"/>
            <a:ext cx="1091888" cy="3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66" r:id="rId5"/>
    <p:sldLayoutId id="2147483663" r:id="rId6"/>
    <p:sldLayoutId id="2147483664" r:id="rId7"/>
    <p:sldLayoutId id="2147483661" r:id="rId8"/>
    <p:sldLayoutId id="2147483662" r:id="rId9"/>
    <p:sldLayoutId id="2147483669" r:id="rId10"/>
    <p:sldLayoutId id="2147483682" r:id="rId11"/>
    <p:sldLayoutId id="2147483675" r:id="rId12"/>
    <p:sldLayoutId id="214748366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2888" indent="-24288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693738" indent="-23653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8" userDrawn="1">
          <p15:clr>
            <a:srgbClr val="F26B43"/>
          </p15:clr>
        </p15:guide>
        <p15:guide id="2" pos="7471" userDrawn="1">
          <p15:clr>
            <a:srgbClr val="F26B43"/>
          </p15:clr>
        </p15:guide>
        <p15:guide id="3" orient="horz" pos="350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pos="3749" userDrawn="1">
          <p15:clr>
            <a:srgbClr val="F26B43"/>
          </p15:clr>
        </p15:guide>
        <p15:guide id="6" orient="horz" pos="1150" userDrawn="1">
          <p15:clr>
            <a:srgbClr val="F26B43"/>
          </p15:clr>
        </p15:guide>
        <p15:guide id="7" orient="horz" pos="3634" userDrawn="1">
          <p15:clr>
            <a:srgbClr val="F26B43"/>
          </p15:clr>
        </p15:guide>
        <p15:guide id="8" pos="3931" userDrawn="1">
          <p15:clr>
            <a:srgbClr val="F26B43"/>
          </p15:clr>
        </p15:guide>
        <p15:guide id="9" pos="74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38" t="589" r="17505" b="9234"/>
          <a:stretch/>
        </p:blipFill>
        <p:spPr>
          <a:xfrm>
            <a:off x="0" y="0"/>
            <a:ext cx="12192000" cy="5419792"/>
          </a:xfr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30200" y="1789556"/>
            <a:ext cx="5613400" cy="2828164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Atlantis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err="1">
                <a:solidFill>
                  <a:schemeClr val="tx2"/>
                </a:solidFill>
              </a:rPr>
              <a:t>S</a:t>
            </a:r>
            <a:r>
              <a:rPr lang="en-US" sz="3600" dirty="0" err="1" smtClean="0">
                <a:solidFill>
                  <a:schemeClr val="tx2"/>
                </a:solidFill>
              </a:rPr>
              <a:t>uprastructures</a:t>
            </a:r>
            <a:r>
              <a:rPr lang="en-US" sz="3600" dirty="0" smtClean="0">
                <a:solidFill>
                  <a:schemeClr val="tx2"/>
                </a:solidFill>
              </a:rPr>
              <a:t> </a:t>
            </a:r>
            <a:br>
              <a:rPr lang="en-US" sz="3600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– Beyond CAD/CAM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"/>
          <a:stretch/>
        </p:blipFill>
        <p:spPr>
          <a:xfrm>
            <a:off x="5862313" y="2559050"/>
            <a:ext cx="3738887" cy="2598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Engineered for high precision</a:t>
            </a:r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11225" r="4822" b="3540"/>
          <a:stretch/>
        </p:blipFill>
        <p:spPr>
          <a:xfrm>
            <a:off x="620038" y="2559050"/>
            <a:ext cx="4826066" cy="2598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401213" y="1557339"/>
            <a:ext cx="919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Milling </a:t>
            </a:r>
            <a:r>
              <a:rPr lang="en-US" sz="2400" dirty="0">
                <a:solidFill>
                  <a:schemeClr val="tx2"/>
                </a:solidFill>
              </a:rPr>
              <a:t>strategies for </a:t>
            </a:r>
            <a:r>
              <a:rPr lang="en-US" sz="2400" dirty="0" smtClean="0">
                <a:solidFill>
                  <a:schemeClr val="tx2"/>
                </a:solidFill>
              </a:rPr>
              <a:t>Atlantis </a:t>
            </a:r>
            <a:r>
              <a:rPr lang="en-US" sz="2400" dirty="0" err="1" smtClean="0">
                <a:solidFill>
                  <a:schemeClr val="tx2"/>
                </a:solidFill>
              </a:rPr>
              <a:t>suprastructures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have been optimized to produce a precise and passive fit.</a:t>
            </a:r>
            <a:endParaRPr lang="sv-SE" sz="240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providing tension-free fit</a:t>
            </a:r>
            <a:endParaRPr lang="sv-SE" dirty="0"/>
          </a:p>
        </p:txBody>
      </p:sp>
      <p:pic>
        <p:nvPicPr>
          <p:cNvPr id="13" name="Picture 6" descr="tension gau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2" y="2585027"/>
            <a:ext cx="3665138" cy="2161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DSC_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" y="2559050"/>
            <a:ext cx="3678276" cy="2151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30201" y="1557338"/>
            <a:ext cx="10633885" cy="136815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None/>
              <a:defRPr sz="3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800" baseline="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•"/>
              <a:defRPr sz="2400" baseline="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000" baseline="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 baseline="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</a:rPr>
              <a:t>The precise and passive fit of </a:t>
            </a:r>
            <a:r>
              <a:rPr lang="en-US" sz="2400" dirty="0" smtClean="0">
                <a:solidFill>
                  <a:schemeClr val="tx2"/>
                </a:solidFill>
              </a:rPr>
              <a:t>Atlantis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suprastructures</a:t>
            </a:r>
            <a:r>
              <a:rPr lang="en-US" sz="2400" dirty="0" smtClean="0">
                <a:solidFill>
                  <a:schemeClr val="tx2"/>
                </a:solidFill>
              </a:rPr>
              <a:t> are in accordance </a:t>
            </a:r>
            <a:r>
              <a:rPr lang="en-US" sz="2400" dirty="0">
                <a:solidFill>
                  <a:schemeClr val="tx2"/>
                </a:solidFill>
              </a:rPr>
              <a:t>with the Sheffield Fit Test* </a:t>
            </a:r>
            <a:r>
              <a:rPr lang="en-US" sz="2400" dirty="0" smtClean="0">
                <a:solidFill>
                  <a:schemeClr val="tx2"/>
                </a:solidFill>
              </a:rPr>
              <a:t>by </a:t>
            </a:r>
            <a:r>
              <a:rPr lang="en-US" sz="2400" dirty="0">
                <a:solidFill>
                  <a:schemeClr val="tx2"/>
                </a:solidFill>
              </a:rPr>
              <a:t>the University of Sheffield, </a:t>
            </a:r>
            <a:r>
              <a:rPr lang="en-US" sz="2400" dirty="0" smtClean="0">
                <a:solidFill>
                  <a:schemeClr val="tx2"/>
                </a:solidFill>
              </a:rPr>
              <a:t>UK </a:t>
            </a:r>
            <a:endParaRPr lang="sv-SE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201" y="545103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*White GE. The Sheffield fitting </a:t>
            </a:r>
            <a:r>
              <a:rPr lang="en-US" sz="1400" i="1" dirty="0" smtClean="0">
                <a:solidFill>
                  <a:schemeClr val="tx2"/>
                </a:solidFill>
              </a:rPr>
              <a:t>test. Osseointegrated </a:t>
            </a:r>
            <a:r>
              <a:rPr lang="en-US" sz="1400" i="1" dirty="0">
                <a:solidFill>
                  <a:schemeClr val="tx2"/>
                </a:solidFill>
              </a:rPr>
              <a:t>Dental Technology </a:t>
            </a:r>
            <a:r>
              <a:rPr lang="en-US" sz="1400" i="1" dirty="0" smtClean="0">
                <a:solidFill>
                  <a:schemeClr val="tx2"/>
                </a:solidFill>
              </a:rPr>
              <a:t>1993:61. </a:t>
            </a:r>
            <a:br>
              <a:rPr lang="en-US" sz="1400" i="1" dirty="0" smtClean="0">
                <a:solidFill>
                  <a:schemeClr val="tx2"/>
                </a:solidFill>
              </a:rPr>
            </a:br>
            <a:r>
              <a:rPr lang="en-US" sz="1400" i="1" dirty="0" smtClean="0">
                <a:solidFill>
                  <a:schemeClr val="tx2"/>
                </a:solidFill>
              </a:rPr>
              <a:t>Quintessence </a:t>
            </a:r>
            <a:r>
              <a:rPr lang="en-US" sz="1400" i="1" dirty="0">
                <a:solidFill>
                  <a:schemeClr val="tx2"/>
                </a:solidFill>
              </a:rPr>
              <a:t>Publishing Co Ltd, London.</a:t>
            </a:r>
            <a:endParaRPr lang="en-US" sz="1400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Restorative flexibility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68187" y="1717758"/>
            <a:ext cx="9263580" cy="3656627"/>
            <a:chOff x="4346269" y="2598218"/>
            <a:chExt cx="6120679" cy="2416025"/>
          </a:xfrm>
        </p:grpSpPr>
        <p:pic>
          <p:nvPicPr>
            <p:cNvPr id="18" name="Picture 2" descr="\\w0134fs01\Users$\diomn467\My Documents\ES Healthcare n.v\03C_Presentations\workfile\abutment.implant level2.jpg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2" t="4880" r="12317" b="2580"/>
            <a:stretch>
              <a:fillRect/>
            </a:stretch>
          </p:blipFill>
          <p:spPr bwMode="auto">
            <a:xfrm>
              <a:off x="6593860" y="2598218"/>
              <a:ext cx="1800000" cy="180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Placeholder 8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7" t="380" r="-477" b="-380"/>
            <a:stretch/>
          </p:blipFill>
          <p:spPr bwMode="auto">
            <a:xfrm>
              <a:off x="4650213" y="2598218"/>
              <a:ext cx="1800000" cy="180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\\w0134fs01\Users$\diomn467\My Documents\ES Healthcare n.v\03C_Presentations\workfile\abutment.implant level2.jpg"/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2" t="37616" r="45495" b="15217"/>
            <a:stretch/>
          </p:blipFill>
          <p:spPr bwMode="auto">
            <a:xfrm>
              <a:off x="8537505" y="2598218"/>
              <a:ext cx="1800000" cy="180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46269" y="4668538"/>
              <a:ext cx="2407888" cy="345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1400" i="1" dirty="0" smtClean="0">
                  <a:solidFill>
                    <a:schemeClr val="tx2"/>
                  </a:solidFill>
                </a:rPr>
                <a:t>Implant level </a:t>
              </a:r>
              <a:r>
                <a:rPr lang="nl-BE" sz="1400" i="1" dirty="0">
                  <a:solidFill>
                    <a:schemeClr val="tx2"/>
                  </a:solidFill>
                </a:rPr>
                <a:t>–</a:t>
              </a:r>
              <a:br>
                <a:rPr lang="nl-BE" sz="1400" i="1" dirty="0">
                  <a:solidFill>
                    <a:schemeClr val="tx2"/>
                  </a:solidFill>
                </a:rPr>
              </a:br>
              <a:r>
                <a:rPr lang="en-US" sz="1400" i="1" dirty="0">
                  <a:solidFill>
                    <a:schemeClr val="tx2"/>
                  </a:solidFill>
                </a:rPr>
                <a:t>internal and </a:t>
              </a:r>
              <a:r>
                <a:rPr lang="en-US" sz="1400" i="1" dirty="0" smtClean="0">
                  <a:solidFill>
                    <a:schemeClr val="tx2"/>
                  </a:solidFill>
                </a:rPr>
                <a:t>external  connection</a:t>
              </a:r>
              <a:endParaRPr lang="en-US" sz="1400" i="1" dirty="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511636" y="4668538"/>
              <a:ext cx="1939089" cy="345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tx2"/>
                  </a:solidFill>
                </a:rPr>
                <a:t>Combination </a:t>
              </a:r>
              <a:r>
                <a:rPr lang="en-US" sz="1400" i="1" dirty="0" smtClean="0">
                  <a:solidFill>
                    <a:schemeClr val="tx2"/>
                  </a:solidFill>
                </a:rPr>
                <a:t>of abutment </a:t>
              </a:r>
            </a:p>
            <a:p>
              <a:pPr algn="ctr"/>
              <a:r>
                <a:rPr lang="en-US" sz="1400" i="1" dirty="0" smtClean="0">
                  <a:solidFill>
                    <a:schemeClr val="tx2"/>
                  </a:solidFill>
                </a:rPr>
                <a:t>and implant level</a:t>
              </a:r>
              <a:endParaRPr lang="nl-BE" sz="1200" i="1" dirty="0">
                <a:solidFill>
                  <a:schemeClr val="tx2"/>
                </a:solidFill>
              </a:endParaRPr>
            </a:p>
          </p:txBody>
        </p:sp>
        <p:sp>
          <p:nvSpPr>
            <p:cNvPr id="21" name="Text Placeholder 15"/>
            <p:cNvSpPr txBox="1">
              <a:spLocks/>
            </p:cNvSpPr>
            <p:nvPr/>
          </p:nvSpPr>
          <p:spPr bwMode="auto">
            <a:xfrm>
              <a:off x="8315432" y="4668538"/>
              <a:ext cx="2151516" cy="273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13487C"/>
                </a:buClr>
                <a:buNone/>
                <a:defRPr sz="3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13487C"/>
                </a:buClr>
                <a:buChar char="–"/>
                <a:defRPr sz="2800" baseline="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13487C"/>
                </a:buClr>
                <a:buChar char="•"/>
                <a:defRPr sz="2400" baseline="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13487C"/>
                </a:buClr>
                <a:buChar char="–"/>
                <a:defRPr sz="2000" baseline="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13487C"/>
                </a:buClr>
                <a:buChar char="»"/>
                <a:defRPr sz="2000" baseline="0"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13487C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13487C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13487C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rgbClr val="13487C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nl-BE" sz="1400" i="1" dirty="0" smtClean="0">
                  <a:solidFill>
                    <a:schemeClr val="tx2"/>
                  </a:solidFill>
                </a:rPr>
                <a:t>Abutment </a:t>
              </a:r>
              <a:r>
                <a:rPr lang="nl-BE" sz="1400" i="1" dirty="0">
                  <a:solidFill>
                    <a:schemeClr val="tx2"/>
                  </a:solidFill>
                </a:rPr>
                <a:t>l</a:t>
              </a:r>
              <a:r>
                <a:rPr lang="nl-BE" sz="1400" i="1" dirty="0" smtClean="0">
                  <a:solidFill>
                    <a:schemeClr val="tx2"/>
                  </a:solidFill>
                </a:rPr>
                <a:t>evel</a:t>
              </a:r>
              <a:endParaRPr lang="nl-BE" sz="1400" i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19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97" y="1131692"/>
            <a:ext cx="3386220" cy="2110318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12" y="3835507"/>
            <a:ext cx="3802439" cy="1677254"/>
          </a:xfrm>
          <a:prstGeom prst="rect">
            <a:avLst/>
          </a:prstGeom>
        </p:spPr>
      </p:pic>
      <p:pic>
        <p:nvPicPr>
          <p:cNvPr id="10" name="Picture 2" descr="\\se-tec-c040.astratech.net\Users$\semfi\My Documents\1214578-ATLANTIS_ISUS_bar_2-GPM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12" y="1054746"/>
            <a:ext cx="4006881" cy="218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range of implant </a:t>
            </a:r>
            <a:r>
              <a:rPr lang="en-US" dirty="0" err="1" smtClean="0"/>
              <a:t>suprastructures</a:t>
            </a:r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8135360" y="313880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Atlantis Bar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4504165" y="3058422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Atlantis 2in1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4520347" y="537422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Atlantis Bridge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7726436" y="5390695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Atlantis Hybrid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31" y="3689556"/>
            <a:ext cx="3206089" cy="20311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413421" y="1803200"/>
            <a:ext cx="3767959" cy="615553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Removable</a:t>
            </a:r>
            <a:r>
              <a:rPr lang="en-US" sz="1600" dirty="0" smtClean="0">
                <a:solidFill>
                  <a:schemeClr val="bg1"/>
                </a:solidFill>
              </a:rPr>
              <a:t> prostheses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413421" y="4242017"/>
            <a:ext cx="3767959" cy="615553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Fixed</a:t>
            </a:r>
            <a:r>
              <a:rPr lang="en-US" sz="1600" dirty="0" smtClean="0">
                <a:solidFill>
                  <a:schemeClr val="bg1"/>
                </a:solidFill>
              </a:rPr>
              <a:t> prostheses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81" y="2720110"/>
            <a:ext cx="5082864" cy="316828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Atlantis 2in1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30201" y="1576974"/>
            <a:ext cx="6182894" cy="3943350"/>
          </a:xfrm>
        </p:spPr>
        <p:txBody>
          <a:bodyPr/>
          <a:lstStyle/>
          <a:p>
            <a:r>
              <a:rPr lang="en-US" dirty="0" smtClean="0"/>
              <a:t>Primary and secondary implant </a:t>
            </a:r>
            <a:r>
              <a:rPr lang="en-US" dirty="0" err="1" smtClean="0"/>
              <a:t>suprastructures</a:t>
            </a:r>
            <a:r>
              <a:rPr lang="en-US" dirty="0" smtClean="0"/>
              <a:t> with conical friction design</a:t>
            </a:r>
          </a:p>
          <a:p>
            <a:r>
              <a:rPr lang="en-US" dirty="0" smtClean="0"/>
              <a:t>Secondary construction - hybrid or bridge</a:t>
            </a:r>
          </a:p>
          <a:p>
            <a:r>
              <a:rPr lang="sv-SE" dirty="0" smtClean="0"/>
              <a:t>Design is based on the tooth set-up</a:t>
            </a:r>
            <a:endParaRPr lang="en-US" dirty="0" smtClean="0"/>
          </a:p>
          <a:p>
            <a:r>
              <a:rPr lang="en-US" dirty="0" smtClean="0"/>
              <a:t>Available in titanium</a:t>
            </a:r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8714666" y="849293"/>
            <a:ext cx="376795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Removable prosthesis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Atlantis Bar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30201" y="1576974"/>
            <a:ext cx="6182894" cy="3943350"/>
          </a:xfrm>
        </p:spPr>
        <p:txBody>
          <a:bodyPr/>
          <a:lstStyle/>
          <a:p>
            <a:r>
              <a:rPr lang="en-US" dirty="0" smtClean="0"/>
              <a:t>Standard bar profiles for attached dentures</a:t>
            </a:r>
          </a:p>
          <a:p>
            <a:pPr lvl="1"/>
            <a:r>
              <a:rPr lang="en-US" dirty="0" smtClean="0"/>
              <a:t>Custom bar design with attachments </a:t>
            </a:r>
            <a:br>
              <a:rPr lang="en-US" dirty="0" smtClean="0"/>
            </a:br>
            <a:r>
              <a:rPr lang="en-US" dirty="0" smtClean="0"/>
              <a:t>provisions and/or conical friction design</a:t>
            </a:r>
          </a:p>
          <a:p>
            <a:pPr lvl="1"/>
            <a:r>
              <a:rPr lang="en-US" dirty="0" smtClean="0"/>
              <a:t>Design is based on the tooth set-up</a:t>
            </a:r>
          </a:p>
          <a:p>
            <a:pPr lvl="1"/>
            <a:r>
              <a:rPr lang="en-US" dirty="0" smtClean="0"/>
              <a:t>Available in titanium or cobalt-chrome</a:t>
            </a:r>
            <a:endParaRPr lang="en-US" dirty="0"/>
          </a:p>
        </p:txBody>
      </p:sp>
      <p:pic>
        <p:nvPicPr>
          <p:cNvPr id="10" name="Picture 2" descr="\\se-tec-c040.astratech.net\Users$\semfi\My Documents\1214578-ATLANTIS_ISUS_bar_2-GPM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31" y="2573043"/>
            <a:ext cx="6700341" cy="365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98623" y="1096790"/>
            <a:ext cx="376795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Removable prosthesis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4"/>
          <a:stretch/>
        </p:blipFill>
        <p:spPr>
          <a:xfrm>
            <a:off x="7171080" y="1770351"/>
            <a:ext cx="5256584" cy="3395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Atlantis Bridge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30201" y="1424763"/>
            <a:ext cx="6102682" cy="3943350"/>
          </a:xfrm>
        </p:spPr>
        <p:txBody>
          <a:bodyPr/>
          <a:lstStyle/>
          <a:p>
            <a:r>
              <a:rPr lang="en-US" dirty="0" smtClean="0"/>
              <a:t>Ceramic or composite layering techniques</a:t>
            </a:r>
          </a:p>
          <a:p>
            <a:r>
              <a:rPr lang="en-US" dirty="0" smtClean="0"/>
              <a:t>Design is based on the tooth set-up</a:t>
            </a:r>
          </a:p>
          <a:p>
            <a:r>
              <a:rPr lang="en-US" dirty="0" smtClean="0"/>
              <a:t>High gloss surface option</a:t>
            </a:r>
          </a:p>
          <a:p>
            <a:r>
              <a:rPr lang="en-US" dirty="0" smtClean="0"/>
              <a:t>Available in titanium or cobalt-chrome</a:t>
            </a:r>
            <a:endParaRPr lang="en-US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5255194" y="2539586"/>
            <a:ext cx="6745461" cy="282852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None/>
              <a:defRPr sz="3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800" baseline="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•"/>
              <a:defRPr sz="2400" baseline="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000" baseline="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 baseline="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200150" lvl="1" indent="-457200">
              <a:buFont typeface="Arial" pitchFamily="34" charset="0"/>
              <a:buChar char="•"/>
            </a:pP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3" y="3677622"/>
            <a:ext cx="4432851" cy="2808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4666" y="849293"/>
            <a:ext cx="376795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Fixed prosthesis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89034" y="50449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Angulated Screw Access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for Atlantis Bridge </a:t>
            </a:r>
            <a:r>
              <a:rPr lang="en-US" dirty="0">
                <a:solidFill>
                  <a:schemeClr val="tx2"/>
                </a:solidFill>
              </a:rPr>
              <a:t>and </a:t>
            </a:r>
            <a:r>
              <a:rPr lang="en-US" dirty="0" smtClean="0">
                <a:solidFill>
                  <a:schemeClr val="tx2"/>
                </a:solidFill>
              </a:rPr>
              <a:t>Hybrid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335807" y="1174480"/>
            <a:ext cx="5904656" cy="340729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None/>
              <a:defRPr sz="3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800" baseline="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•"/>
              <a:defRPr sz="2400" baseline="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000" baseline="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 baseline="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Wrap-around technique with 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full retention surface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Wrap-on technique with basal/ lingual 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high gloss surface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Design is based on the tooth set-up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Available in titanium or cobalt-chrome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Atlantis Hybrid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4" y="4017652"/>
            <a:ext cx="4600447" cy="2030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4"/>
          <a:stretch/>
        </p:blipFill>
        <p:spPr>
          <a:xfrm>
            <a:off x="7171080" y="1770351"/>
            <a:ext cx="5256584" cy="3395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14666" y="849293"/>
            <a:ext cx="376795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Fixed prosthesis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9034" y="50449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Angulated Screw Access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for Atlantis Bridge </a:t>
            </a:r>
            <a:r>
              <a:rPr lang="en-US" dirty="0">
                <a:solidFill>
                  <a:schemeClr val="tx2"/>
                </a:solidFill>
              </a:rPr>
              <a:t>and </a:t>
            </a:r>
            <a:r>
              <a:rPr lang="en-US" dirty="0" smtClean="0">
                <a:solidFill>
                  <a:schemeClr val="tx2"/>
                </a:solidFill>
              </a:rPr>
              <a:t>Hybrid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3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57" y="68222"/>
            <a:ext cx="4266277" cy="451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Angulated Screw </a:t>
            </a:r>
            <a:r>
              <a:rPr lang="en-US" dirty="0"/>
              <a:t>A</a:t>
            </a:r>
            <a:r>
              <a:rPr lang="en-US" dirty="0" smtClean="0"/>
              <a:t>ccess</a:t>
            </a:r>
            <a:endParaRPr lang="sv-S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30200" y="1576974"/>
            <a:ext cx="5629535" cy="3943350"/>
          </a:xfrm>
        </p:spPr>
        <p:txBody>
          <a:bodyPr/>
          <a:lstStyle/>
          <a:p>
            <a:r>
              <a:rPr lang="en-US" dirty="0" smtClean="0"/>
              <a:t>Optimally position the prosthetic </a:t>
            </a:r>
            <a:r>
              <a:rPr lang="en-US" dirty="0"/>
              <a:t>screw access channel to be angled up to </a:t>
            </a:r>
            <a:r>
              <a:rPr lang="en-US" dirty="0" smtClean="0"/>
              <a:t>30º off </a:t>
            </a:r>
            <a:r>
              <a:rPr lang="en-US" dirty="0"/>
              <a:t>the </a:t>
            </a:r>
            <a:r>
              <a:rPr lang="en-US" dirty="0" smtClean="0"/>
              <a:t>implant/abutment </a:t>
            </a:r>
            <a:r>
              <a:rPr lang="en-US" dirty="0"/>
              <a:t>axis, for optimal esthetics and function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Available for Atlantis Bridge and Hybrid</a:t>
            </a:r>
          </a:p>
          <a:p>
            <a:endParaRPr lang="sv-SE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686432" y="4379150"/>
            <a:ext cx="3767959" cy="923330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pPr marL="0" lvl="1"/>
            <a:r>
              <a:rPr lang="en-US" dirty="0">
                <a:solidFill>
                  <a:schemeClr val="bg1"/>
                </a:solidFill>
              </a:rPr>
              <a:t>Simple restorative procedure with reduced </a:t>
            </a:r>
            <a:r>
              <a:rPr lang="en-US" dirty="0" err="1">
                <a:solidFill>
                  <a:schemeClr val="bg1"/>
                </a:solidFill>
              </a:rPr>
              <a:t>chairtime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9" name="Picture 5" descr="V:\Sales&amp;Marketing\Management\21_ISUS_Atlantis_integration\Angulated Screw Access\Pictures Patrik\ASA 2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10298" r="26271" b="14095"/>
          <a:stretch/>
        </p:blipFill>
        <p:spPr bwMode="auto">
          <a:xfrm>
            <a:off x="1067260" y="3431690"/>
            <a:ext cx="3550024" cy="262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Angulated Screw Access</a:t>
            </a:r>
            <a:endParaRPr lang="sv-SE" dirty="0"/>
          </a:p>
        </p:txBody>
      </p:sp>
      <p:sp>
        <p:nvSpPr>
          <p:cNvPr id="15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smtClean="0"/>
              <a:t>Screwdriver has a specific Hexalobular design</a:t>
            </a:r>
            <a:endParaRPr lang="sv-SE" dirty="0"/>
          </a:p>
        </p:txBody>
      </p:sp>
      <p:pic>
        <p:nvPicPr>
          <p:cNvPr id="3074" name="Picture 2" descr="V:\Sales&amp;Marketing\Management\21_ISUS_Atlantis_integration\Angulated Screw Access\Pictures Patrik\Screw head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71020" y="1701005"/>
            <a:ext cx="2244726" cy="464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V:\Sales&amp;Marketing\Management\21_ISUS_Atlantis_integration\Angulated Screw Access\Pictures Patrik\Screw head sectio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259" y="139523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:\Sales&amp;Marketing\Management\21_ISUS_Atlantis_integration\Angulated Screw Access\Pictures Patrik\Angl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02" y="1026281"/>
            <a:ext cx="5472608" cy="730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488488" y="260648"/>
            <a:ext cx="1570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Futura Std Medium" pitchFamily="34" charset="0"/>
              </a:rPr>
              <a:t>Product development</a:t>
            </a:r>
            <a:endParaRPr lang="nl-BE" sz="1600" dirty="0">
              <a:solidFill>
                <a:schemeClr val="bg1"/>
              </a:solidFill>
              <a:latin typeface="Futura Std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45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Comprehensive solutions for all phases of implant therapy</a:t>
            </a:r>
            <a:endParaRPr lang="sv-SE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/>
          <a:stretch/>
        </p:blipFill>
        <p:spPr>
          <a:xfrm>
            <a:off x="584044" y="1557338"/>
            <a:ext cx="10727357" cy="3840572"/>
          </a:xfrm>
        </p:spPr>
      </p:pic>
    </p:spTree>
    <p:extLst>
      <p:ext uri="{BB962C8B-B14F-4D97-AF65-F5344CB8AC3E}">
        <p14:creationId xmlns:p14="http://schemas.microsoft.com/office/powerpoint/2010/main" val="3099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10" y="1644606"/>
            <a:ext cx="1867176" cy="2488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Atlantis is good business</a:t>
            </a:r>
            <a:br>
              <a:rPr lang="en-US" dirty="0" smtClean="0"/>
            </a:br>
            <a:r>
              <a:rPr lang="en-US" dirty="0" smtClean="0"/>
              <a:t>– increased practice and laboratory efficiency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4592" y="2085675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134779"/>
                </a:solidFill>
                <a:latin typeface="Futura Std Book" pitchFamily="34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4982" y="2073128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134779"/>
                </a:solidFill>
                <a:latin typeface="Futura Std Book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4592" y="3849311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134779"/>
                </a:solidFill>
                <a:latin typeface="Futura Std Book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7174" y="2177920"/>
            <a:ext cx="3251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An implant- or abutment-level impression is taken by the clinician </a:t>
            </a:r>
            <a:r>
              <a:rPr lang="en-US" sz="1600" dirty="0" smtClean="0">
                <a:solidFill>
                  <a:schemeClr val="tx2"/>
                </a:solidFill>
              </a:rPr>
              <a:t>and </a:t>
            </a:r>
            <a:r>
              <a:rPr lang="en-US" sz="1600" dirty="0">
                <a:solidFill>
                  <a:schemeClr val="tx2"/>
                </a:solidFill>
              </a:rPr>
              <a:t>sent to the dental laboratory </a:t>
            </a:r>
            <a:r>
              <a:rPr lang="en-US" sz="1600" dirty="0" smtClean="0">
                <a:solidFill>
                  <a:schemeClr val="tx2"/>
                </a:solidFill>
              </a:rPr>
              <a:t>with </a:t>
            </a:r>
            <a:r>
              <a:rPr lang="en-US" sz="1600" dirty="0">
                <a:solidFill>
                  <a:schemeClr val="tx2"/>
                </a:solidFill>
              </a:rPr>
              <a:t>a request for an </a:t>
            </a:r>
            <a:r>
              <a:rPr lang="en-US" sz="1600" dirty="0" smtClean="0">
                <a:solidFill>
                  <a:schemeClr val="tx2"/>
                </a:solidFill>
              </a:rPr>
              <a:t>Atlantis </a:t>
            </a:r>
            <a:r>
              <a:rPr lang="en-US" sz="1600" dirty="0" err="1" smtClean="0">
                <a:solidFill>
                  <a:schemeClr val="tx2"/>
                </a:solidFill>
              </a:rPr>
              <a:t>suprastructure</a:t>
            </a:r>
            <a:r>
              <a:rPr lang="en-US" sz="1600" dirty="0">
                <a:solidFill>
                  <a:schemeClr val="tx2"/>
                </a:solidFill>
              </a:rPr>
              <a:t>. 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174" y="3936579"/>
            <a:ext cx="3297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The order is entered by </a:t>
            </a:r>
            <a:r>
              <a:rPr lang="en-US" sz="1600" dirty="0" smtClean="0">
                <a:solidFill>
                  <a:schemeClr val="tx2"/>
                </a:solidFill>
              </a:rPr>
              <a:t/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the </a:t>
            </a:r>
            <a:r>
              <a:rPr lang="en-US" sz="1600" dirty="0">
                <a:solidFill>
                  <a:schemeClr val="tx2"/>
                </a:solidFill>
              </a:rPr>
              <a:t>dental technician using </a:t>
            </a:r>
            <a:r>
              <a:rPr lang="en-US" sz="1600" dirty="0" smtClean="0">
                <a:solidFill>
                  <a:schemeClr val="tx2"/>
                </a:solidFill>
              </a:rPr>
              <a:t/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Atlantis </a:t>
            </a:r>
            <a:r>
              <a:rPr lang="en-US" sz="1600" dirty="0" err="1" smtClean="0">
                <a:solidFill>
                  <a:schemeClr val="tx2"/>
                </a:solidFill>
              </a:rPr>
              <a:t>WebOrder</a:t>
            </a:r>
            <a:r>
              <a:rPr lang="en-US" sz="1600" dirty="0">
                <a:solidFill>
                  <a:schemeClr val="tx2"/>
                </a:solidFill>
              </a:rPr>
              <a:t>. </a:t>
            </a:r>
            <a:r>
              <a:rPr lang="en-US" sz="1600" dirty="0" smtClean="0">
                <a:solidFill>
                  <a:schemeClr val="tx2"/>
                </a:solidFill>
              </a:rPr>
              <a:t>Case </a:t>
            </a:r>
            <a:r>
              <a:rPr lang="en-US" sz="1600" dirty="0">
                <a:solidFill>
                  <a:schemeClr val="tx2"/>
                </a:solidFill>
              </a:rPr>
              <a:t>models and materials </a:t>
            </a:r>
            <a:r>
              <a:rPr lang="en-US" sz="1600" dirty="0" smtClean="0">
                <a:solidFill>
                  <a:schemeClr val="tx2"/>
                </a:solidFill>
              </a:rPr>
              <a:t>are </a:t>
            </a:r>
            <a:r>
              <a:rPr lang="en-US" sz="1600" dirty="0">
                <a:solidFill>
                  <a:schemeClr val="tx2"/>
                </a:solidFill>
              </a:rPr>
              <a:t>shipped to </a:t>
            </a:r>
            <a:r>
              <a:rPr lang="en-US" sz="1600" dirty="0" err="1" smtClean="0">
                <a:solidFill>
                  <a:schemeClr val="tx2"/>
                </a:solidFill>
              </a:rPr>
              <a:t>Dentsply</a:t>
            </a:r>
            <a:r>
              <a:rPr lang="en-US" sz="1600" dirty="0" smtClean="0">
                <a:solidFill>
                  <a:schemeClr val="tx2"/>
                </a:solidFill>
              </a:rPr>
              <a:t> Sirona Implants</a:t>
            </a:r>
            <a:r>
              <a:rPr lang="en-US" sz="1600" dirty="0">
                <a:solidFill>
                  <a:schemeClr val="tx2"/>
                </a:solidFill>
              </a:rPr>
              <a:t>. 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1927" y="2177830"/>
            <a:ext cx="2461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After review and final approval of the design in </a:t>
            </a:r>
            <a:r>
              <a:rPr lang="en-US" sz="1600" dirty="0" smtClean="0">
                <a:solidFill>
                  <a:schemeClr val="tx2"/>
                </a:solidFill>
              </a:rPr>
              <a:t>Atlantis Viewer</a:t>
            </a:r>
            <a:r>
              <a:rPr lang="en-US" sz="1600" dirty="0">
                <a:solidFill>
                  <a:schemeClr val="tx2"/>
                </a:solidFill>
              </a:rPr>
              <a:t>, the suprastructure is milled. 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1927" y="3930641"/>
            <a:ext cx="3105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The </a:t>
            </a:r>
            <a:r>
              <a:rPr lang="en-US" sz="1600" dirty="0" smtClean="0">
                <a:solidFill>
                  <a:schemeClr val="tx2"/>
                </a:solidFill>
              </a:rPr>
              <a:t>Atlantis </a:t>
            </a:r>
            <a:r>
              <a:rPr lang="en-US" sz="1600" dirty="0" err="1" smtClean="0">
                <a:solidFill>
                  <a:schemeClr val="tx2"/>
                </a:solidFill>
              </a:rPr>
              <a:t>suprastructure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is shipped to </a:t>
            </a:r>
            <a:r>
              <a:rPr lang="en-US" sz="1600" dirty="0" smtClean="0">
                <a:solidFill>
                  <a:schemeClr val="tx2"/>
                </a:solidFill>
              </a:rPr>
              <a:t>the dental laboratory. Laboratory then </a:t>
            </a:r>
            <a:r>
              <a:rPr lang="en-US" sz="1600" dirty="0">
                <a:solidFill>
                  <a:schemeClr val="tx2"/>
                </a:solidFill>
              </a:rPr>
              <a:t>produces the final prosthetic solution and sends the complete case back to the clinician. 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4982" y="382325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134779"/>
                </a:solidFill>
                <a:latin typeface="Futura Std Book" pitchFamily="34" charset="0"/>
              </a:rPr>
              <a:t>4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98" y="3785704"/>
            <a:ext cx="2020938" cy="15429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384" y="3785704"/>
            <a:ext cx="1998488" cy="1998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66" y="1728276"/>
            <a:ext cx="2380029" cy="23800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21988" y="253256"/>
            <a:ext cx="376795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Fully </a:t>
            </a:r>
            <a:r>
              <a:rPr lang="en-US" dirty="0" smtClean="0">
                <a:solidFill>
                  <a:srgbClr val="FFFFFF"/>
                </a:solidFill>
              </a:rPr>
              <a:t>integrated process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38" y="301451"/>
            <a:ext cx="4464496" cy="55436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1. Initiating the order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An implant/abutment level impression is taken by the clinician and sent to the dental technician with a request for Atlantis </a:t>
            </a:r>
            <a:r>
              <a:rPr lang="en-US" dirty="0" err="1" smtClean="0"/>
              <a:t>suprastructures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2. Entering the order</a:t>
            </a:r>
            <a:endParaRPr lang="en-US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>
          <a:xfrm>
            <a:off x="330202" y="1576974"/>
            <a:ext cx="4910231" cy="3943350"/>
          </a:xfrm>
        </p:spPr>
        <p:txBody>
          <a:bodyPr/>
          <a:lstStyle/>
          <a:p>
            <a:r>
              <a:rPr lang="en-US" dirty="0" smtClean="0"/>
              <a:t>The order is entered by </a:t>
            </a:r>
            <a:br>
              <a:rPr lang="en-US" dirty="0" smtClean="0"/>
            </a:br>
            <a:r>
              <a:rPr lang="en-US" dirty="0" smtClean="0"/>
              <a:t>the dental technician in Atlantis </a:t>
            </a:r>
            <a:r>
              <a:rPr lang="en-US" dirty="0" err="1" smtClean="0"/>
              <a:t>WebOrder</a:t>
            </a:r>
            <a:r>
              <a:rPr lang="en-US" dirty="0" smtClean="0"/>
              <a:t>. Case models and materials can be shipped to </a:t>
            </a:r>
            <a:br>
              <a:rPr lang="en-US" dirty="0" smtClean="0"/>
            </a:br>
            <a:r>
              <a:rPr lang="en-US" dirty="0" err="1" smtClean="0"/>
              <a:t>Dentsply</a:t>
            </a:r>
            <a:r>
              <a:rPr lang="en-US" dirty="0" smtClean="0"/>
              <a:t> Sirona Implants.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07" y="555626"/>
            <a:ext cx="568863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1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Designing the </a:t>
            </a:r>
            <a:r>
              <a:rPr lang="en-US" dirty="0" err="1" smtClean="0"/>
              <a:t>suprastructure</a:t>
            </a:r>
            <a:endParaRPr lang="en-US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Atlantis </a:t>
            </a:r>
            <a:r>
              <a:rPr lang="en-US" dirty="0" err="1" smtClean="0"/>
              <a:t>suprastructures</a:t>
            </a:r>
            <a:r>
              <a:rPr lang="en-US" dirty="0" smtClean="0"/>
              <a:t> are milled only after review and final approval of the CAD design, in Atlantis Viewer.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45" y="469565"/>
            <a:ext cx="5886400" cy="5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7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4. Shipping the case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Once produced, the Atlantis </a:t>
            </a:r>
            <a:r>
              <a:rPr lang="en-US" dirty="0" err="1" smtClean="0"/>
              <a:t>suprastructure</a:t>
            </a:r>
            <a:r>
              <a:rPr lang="en-US" dirty="0" smtClean="0"/>
              <a:t> is shipped to the dental laboratory. The laboratory then produces the final prosthetic solution and sends the complete case back to the clinician.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65" y="1333675"/>
            <a:ext cx="4320480" cy="32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Designed for </a:t>
            </a:r>
            <a:r>
              <a:rPr lang="en-US" b="1" dirty="0" smtClean="0"/>
              <a:t>clinical practice</a:t>
            </a:r>
            <a:r>
              <a:rPr lang="en-US" dirty="0" smtClean="0"/>
              <a:t> success</a:t>
            </a:r>
            <a:endParaRPr lang="en-US" dirty="0"/>
          </a:p>
        </p:txBody>
      </p:sp>
      <p:pic>
        <p:nvPicPr>
          <p:cNvPr id="7" name="Bildobjekt 7" descr="middle patie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t="5188"/>
          <a:stretch/>
        </p:blipFill>
        <p:spPr>
          <a:xfrm>
            <a:off x="7325958" y="1086522"/>
            <a:ext cx="4428290" cy="4816884"/>
          </a:xfrm>
          <a:prstGeom prst="rect">
            <a:avLst/>
          </a:prstGeom>
        </p:spPr>
      </p:pic>
      <p:sp>
        <p:nvSpPr>
          <p:cNvPr id="9" name="Platshållare för innehåll 3"/>
          <p:cNvSpPr txBox="1">
            <a:spLocks/>
          </p:cNvSpPr>
          <p:nvPr/>
        </p:nvSpPr>
        <p:spPr>
          <a:xfrm>
            <a:off x="427060" y="1456278"/>
            <a:ext cx="5544616" cy="4343400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Font typeface="Arial" pitchFamily="34" charset="0"/>
              <a:buChar char="•"/>
              <a:defRPr sz="3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12800" indent="-3683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800" baseline="0">
                <a:solidFill>
                  <a:srgbClr val="000000"/>
                </a:solidFill>
                <a:latin typeface="+mn-lt"/>
              </a:defRPr>
            </a:lvl2pPr>
            <a:lvl3pPr marL="1168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•"/>
              <a:defRPr sz="2400" baseline="0">
                <a:solidFill>
                  <a:srgbClr val="000000"/>
                </a:solidFill>
                <a:latin typeface="+mn-lt"/>
              </a:defRPr>
            </a:lvl3pPr>
            <a:lvl4pPr marL="16129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000" baseline="0">
                <a:solidFill>
                  <a:srgbClr val="000000"/>
                </a:solidFill>
                <a:latin typeface="+mn-lt"/>
              </a:defRPr>
            </a:lvl4pPr>
            <a:lvl5pPr marL="2057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 baseline="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chemeClr val="tx2"/>
                </a:solidFill>
              </a:rPr>
              <a:t>Angulated </a:t>
            </a:r>
            <a:r>
              <a:rPr lang="en-US" sz="2000" dirty="0">
                <a:solidFill>
                  <a:schemeClr val="tx2"/>
                </a:solidFill>
              </a:rPr>
              <a:t>screw access for optimal </a:t>
            </a: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function </a:t>
            </a:r>
            <a:r>
              <a:rPr lang="en-US" sz="2000" dirty="0">
                <a:solidFill>
                  <a:schemeClr val="tx2"/>
                </a:solidFill>
              </a:rPr>
              <a:t>and </a:t>
            </a:r>
            <a:r>
              <a:rPr lang="en-US" sz="2000" dirty="0" smtClean="0">
                <a:solidFill>
                  <a:schemeClr val="tx2"/>
                </a:solidFill>
              </a:rPr>
              <a:t>esthetics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Simple </a:t>
            </a:r>
            <a:r>
              <a:rPr lang="en-US" sz="2000" dirty="0">
                <a:solidFill>
                  <a:schemeClr val="tx2"/>
                </a:solidFill>
              </a:rPr>
              <a:t>restorative procedure with </a:t>
            </a: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reduced </a:t>
            </a:r>
            <a:r>
              <a:rPr lang="en-US" sz="2000" dirty="0">
                <a:solidFill>
                  <a:schemeClr val="tx2"/>
                </a:solidFill>
              </a:rPr>
              <a:t>chairtime</a:t>
            </a:r>
          </a:p>
          <a:p>
            <a:r>
              <a:rPr lang="sv-SE" sz="2000" dirty="0" smtClean="0">
                <a:solidFill>
                  <a:schemeClr val="tx2"/>
                </a:solidFill>
              </a:rPr>
              <a:t>Comprehensive warranty program*</a:t>
            </a:r>
            <a:endParaRPr lang="sv-SE" sz="20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201" y="5626407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tx2"/>
                </a:solidFill>
              </a:rPr>
              <a:t>*Subject to the terms and conditions of the ATLANTIS abutments warranty</a:t>
            </a:r>
          </a:p>
        </p:txBody>
      </p:sp>
    </p:spTree>
    <p:extLst>
      <p:ext uri="{BB962C8B-B14F-4D97-AF65-F5344CB8AC3E}">
        <p14:creationId xmlns:p14="http://schemas.microsoft.com/office/powerpoint/2010/main" val="291740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Developed for </a:t>
            </a:r>
            <a:r>
              <a:rPr lang="en-US" b="1" dirty="0" smtClean="0"/>
              <a:t>dental laboratory</a:t>
            </a:r>
            <a:r>
              <a:rPr lang="en-US" dirty="0" smtClean="0"/>
              <a:t> efficiency</a:t>
            </a:r>
            <a:endParaRPr lang="en-US" dirty="0"/>
          </a:p>
        </p:txBody>
      </p:sp>
      <p:pic>
        <p:nvPicPr>
          <p:cNvPr id="6" name="Bildobjekt 2" descr="1209703-Atllantis final restoration-GMC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7" t="4583" r="1008" b="-4583"/>
          <a:stretch/>
        </p:blipFill>
        <p:spPr>
          <a:xfrm>
            <a:off x="7175350" y="1387674"/>
            <a:ext cx="4399878" cy="4567067"/>
          </a:xfrm>
          <a:prstGeom prst="rect">
            <a:avLst/>
          </a:prstGeom>
        </p:spPr>
      </p:pic>
      <p:sp>
        <p:nvSpPr>
          <p:cNvPr id="8" name="Platshållare för innehåll 3"/>
          <p:cNvSpPr txBox="1">
            <a:spLocks/>
          </p:cNvSpPr>
          <p:nvPr/>
        </p:nvSpPr>
        <p:spPr>
          <a:xfrm>
            <a:off x="330201" y="1305552"/>
            <a:ext cx="5832648" cy="4343400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Font typeface="Arial" pitchFamily="34" charset="0"/>
              <a:buChar char="•"/>
              <a:defRPr sz="3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12800" indent="-3683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800" baseline="0">
                <a:solidFill>
                  <a:srgbClr val="000000"/>
                </a:solidFill>
                <a:latin typeface="+mn-lt"/>
              </a:defRPr>
            </a:lvl2pPr>
            <a:lvl3pPr marL="1168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•"/>
              <a:defRPr sz="2400" baseline="0">
                <a:solidFill>
                  <a:srgbClr val="000000"/>
                </a:solidFill>
                <a:latin typeface="+mn-lt"/>
              </a:defRPr>
            </a:lvl3pPr>
            <a:lvl4pPr marL="16129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–"/>
              <a:defRPr sz="2000" baseline="0">
                <a:solidFill>
                  <a:srgbClr val="000000"/>
                </a:solidFill>
                <a:latin typeface="+mn-lt"/>
              </a:defRPr>
            </a:lvl4pPr>
            <a:lvl5pPr marL="2057400" indent="-2667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 baseline="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chemeClr val="tx2"/>
                </a:solidFill>
              </a:rPr>
              <a:t>Eliminate </a:t>
            </a:r>
            <a:r>
              <a:rPr lang="en-US" sz="2000" dirty="0">
                <a:solidFill>
                  <a:schemeClr val="tx2"/>
                </a:solidFill>
              </a:rPr>
              <a:t>the time needed for designing </a:t>
            </a: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and </a:t>
            </a:r>
            <a:r>
              <a:rPr lang="en-US" sz="2000" dirty="0">
                <a:solidFill>
                  <a:schemeClr val="tx2"/>
                </a:solidFill>
              </a:rPr>
              <a:t>modifying frameworks—frees up skilled technicians´ time for other tasks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No </a:t>
            </a:r>
            <a:r>
              <a:rPr lang="en-US" sz="2000" dirty="0">
                <a:solidFill>
                  <a:schemeClr val="tx2"/>
                </a:solidFill>
              </a:rPr>
              <a:t>need for investment in and maintenance of additional equipment and software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Simplified </a:t>
            </a:r>
            <a:r>
              <a:rPr lang="en-US" sz="2000" dirty="0">
                <a:solidFill>
                  <a:schemeClr val="tx2"/>
                </a:solidFill>
              </a:rPr>
              <a:t>and efficient online ordering process</a:t>
            </a:r>
          </a:p>
        </p:txBody>
      </p:sp>
    </p:spTree>
    <p:extLst>
      <p:ext uri="{BB962C8B-B14F-4D97-AF65-F5344CB8AC3E}">
        <p14:creationId xmlns:p14="http://schemas.microsoft.com/office/powerpoint/2010/main" val="2439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time for more advanced tasks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30201" y="1557338"/>
            <a:ext cx="5621337" cy="39433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Conventional laboratory procedures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Master cast with analogs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Control index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Bite registration/ articulation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Teeth set-up/ wax-up</a:t>
            </a:r>
          </a:p>
          <a:p>
            <a:r>
              <a:rPr lang="en-US" sz="1800" dirty="0" smtClean="0">
                <a:solidFill>
                  <a:schemeClr val="accent1"/>
                </a:solidFill>
              </a:rPr>
              <a:t>Silicone reference key</a:t>
            </a:r>
          </a:p>
          <a:p>
            <a:r>
              <a:rPr lang="en-US" sz="1800" dirty="0" smtClean="0">
                <a:solidFill>
                  <a:schemeClr val="accent1"/>
                </a:solidFill>
              </a:rPr>
              <a:t>Bar wax-up/  pre-fabricated component</a:t>
            </a:r>
          </a:p>
          <a:p>
            <a:r>
              <a:rPr lang="en-US" sz="1800" dirty="0" smtClean="0">
                <a:solidFill>
                  <a:schemeClr val="accent1"/>
                </a:solidFill>
              </a:rPr>
              <a:t>Shaping the </a:t>
            </a:r>
            <a:r>
              <a:rPr lang="en-US" sz="1800" dirty="0" err="1" smtClean="0">
                <a:solidFill>
                  <a:schemeClr val="accent1"/>
                </a:solidFill>
              </a:rPr>
              <a:t>suprastructure</a:t>
            </a:r>
            <a:endParaRPr lang="en-US" sz="1800" dirty="0" smtClean="0">
              <a:solidFill>
                <a:schemeClr val="accent1"/>
              </a:solidFill>
            </a:endParaRPr>
          </a:p>
          <a:p>
            <a:r>
              <a:rPr lang="en-US" sz="1800" dirty="0" smtClean="0">
                <a:solidFill>
                  <a:schemeClr val="accent1"/>
                </a:solidFill>
              </a:rPr>
              <a:t>Casting, finishing, fitting (soldering)</a:t>
            </a:r>
          </a:p>
          <a:p>
            <a:r>
              <a:rPr lang="en-US" sz="1800" dirty="0" smtClean="0">
                <a:solidFill>
                  <a:schemeClr val="accent1"/>
                </a:solidFill>
              </a:rPr>
              <a:t>Polishing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Integration of retainer elements</a:t>
            </a:r>
          </a:p>
          <a:p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Denture finishing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40463" y="1557338"/>
            <a:ext cx="5619749" cy="39433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Atlantis </a:t>
            </a:r>
            <a:r>
              <a:rPr lang="en-US" sz="2400" dirty="0" err="1" smtClean="0">
                <a:solidFill>
                  <a:schemeClr val="accent2"/>
                </a:solidFill>
              </a:rPr>
              <a:t>suprastructure</a:t>
            </a:r>
            <a:r>
              <a:rPr lang="en-US" sz="2400" dirty="0" smtClean="0">
                <a:solidFill>
                  <a:schemeClr val="accent2"/>
                </a:solidFill>
              </a:rPr>
              <a:t> manufacturing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Master cast with analogs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Control index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Bite registration/ articulation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Teeth set-up/ wax-up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….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….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….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….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….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Integration of retainer elements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Denture finishing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Production workflow</a:t>
            </a:r>
            <a:endParaRPr lang="nl-B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Dental laboratory order	</a:t>
            </a:r>
            <a:endParaRPr lang="nl-BE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48" y="1465245"/>
            <a:ext cx="4708724" cy="344171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882" y="1575676"/>
            <a:ext cx="4978020" cy="344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30848" y="5023254"/>
            <a:ext cx="470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Atlantis WebOrder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9031" y="5017393"/>
            <a:ext cx="4978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Stone model with soft tissue</a:t>
            </a:r>
          </a:p>
          <a:p>
            <a:pPr algn="ctr"/>
            <a:r>
              <a:rPr lang="nl-BE" dirty="0" smtClean="0">
                <a:solidFill>
                  <a:schemeClr val="tx2"/>
                </a:solidFill>
              </a:rPr>
              <a:t>Implant replicas</a:t>
            </a:r>
          </a:p>
        </p:txBody>
      </p:sp>
    </p:spTree>
    <p:extLst>
      <p:ext uri="{BB962C8B-B14F-4D97-AF65-F5344CB8AC3E}">
        <p14:creationId xmlns:p14="http://schemas.microsoft.com/office/powerpoint/2010/main" val="104334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solutions from </a:t>
            </a:r>
            <a:r>
              <a:rPr lang="en-US" dirty="0" err="1" smtClean="0"/>
              <a:t>Dentsply</a:t>
            </a:r>
            <a:r>
              <a:rPr lang="en-US" dirty="0" smtClean="0"/>
              <a:t> Sirona Implants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4" b="16855"/>
          <a:stretch/>
        </p:blipFill>
        <p:spPr>
          <a:xfrm>
            <a:off x="1083355" y="1601816"/>
            <a:ext cx="2480798" cy="173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0F428202-E651-4E74-B76B-10E156F9CBE7" descr="F4CAD1C9-A6EE-4083-94E8-3D8469F1A49D@typograf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918" y="1303162"/>
            <a:ext cx="4674965" cy="355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\\astratech.net\dfs\Dep\MD\PRODUCT MGT\ATLANTIS\6. MARKETING MANAGEMENT_1301\PRESENTATIONS\ATLANTIS PPTX\ATLANTIS Abutments\Sales Presentation\DRAFT\Images from flyer\ATLANTIS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05" y="1429505"/>
            <a:ext cx="3023926" cy="298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587" y="3832717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Computer guided implant </a:t>
            </a:r>
            <a:r>
              <a:rPr lang="en-US" sz="1800" dirty="0" smtClean="0">
                <a:solidFill>
                  <a:schemeClr val="tx2"/>
                </a:solidFill>
              </a:rPr>
              <a:t>treatment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70583" y="4941292"/>
            <a:ext cx="4996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</a:t>
            </a:r>
            <a:r>
              <a:rPr lang="en-US" sz="1800" dirty="0" smtClean="0">
                <a:solidFill>
                  <a:schemeClr val="tx2"/>
                </a:solidFill>
              </a:rPr>
              <a:t>atient-specific prosthetic solutions </a:t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>- beyond CAD/CAM</a:t>
            </a:r>
            <a:endParaRPr lang="sv-SE" sz="1800" dirty="0" err="1" smtClean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074279"/>
            <a:ext cx="389284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 all </a:t>
            </a:r>
            <a:r>
              <a:rPr lang="en-US" dirty="0" smtClean="0">
                <a:solidFill>
                  <a:srgbClr val="FFFFFF"/>
                </a:solidFill>
              </a:rPr>
              <a:t>major implant </a:t>
            </a:r>
            <a:r>
              <a:rPr lang="en-US" dirty="0">
                <a:solidFill>
                  <a:srgbClr val="FFFFFF"/>
                </a:solidFill>
              </a:rPr>
              <a:t>systems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587" y="3504944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</a:rPr>
              <a:t>Simplant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70583" y="457196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Atlantis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Order Intake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 smtClean="0"/>
              <a:t>Stone model with soft tissue</a:t>
            </a:r>
          </a:p>
          <a:p>
            <a:r>
              <a:rPr lang="nl-BE" dirty="0" smtClean="0"/>
              <a:t>New or undamaged analogues</a:t>
            </a:r>
          </a:p>
          <a:p>
            <a:r>
              <a:rPr lang="nl-BE" dirty="0" smtClean="0"/>
              <a:t>Diagnostic wax-up or Design Guidance</a:t>
            </a:r>
          </a:p>
          <a:p>
            <a:r>
              <a:rPr lang="nl-BE" dirty="0" smtClean="0"/>
              <a:t>Atlantis WebOrder ticket</a:t>
            </a:r>
            <a:endParaRPr lang="nl-BE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6" t="5239" r="-3929" b="-5239"/>
          <a:stretch/>
        </p:blipFill>
        <p:spPr bwMode="auto">
          <a:xfrm>
            <a:off x="5856575" y="2160231"/>
            <a:ext cx="5159896" cy="392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43" y="144340"/>
            <a:ext cx="2070583" cy="207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446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8" descr="V:\Sales&amp;Marketing\Management\21_ISUS_Atlantis_integration\Production Tour\WeTransfer-GA0QD3MK\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7" b="20073"/>
          <a:stretch/>
        </p:blipFill>
        <p:spPr bwMode="auto">
          <a:xfrm>
            <a:off x="0" y="0"/>
            <a:ext cx="12192000" cy="59020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30" b="15152"/>
          <a:stretch/>
        </p:blipFill>
        <p:spPr>
          <a:xfrm>
            <a:off x="4439816" y="2317751"/>
            <a:ext cx="3168651" cy="239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3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Incoming QC</a:t>
            </a:r>
            <a:endParaRPr lang="nl-BE" dirty="0"/>
          </a:p>
        </p:txBody>
      </p:sp>
      <p:grpSp>
        <p:nvGrpSpPr>
          <p:cNvPr id="6" name="Group 5"/>
          <p:cNvGrpSpPr/>
          <p:nvPr/>
        </p:nvGrpSpPr>
        <p:grpSpPr>
          <a:xfrm>
            <a:off x="1435794" y="1187741"/>
            <a:ext cx="9453205" cy="4536504"/>
            <a:chOff x="223104" y="1319961"/>
            <a:chExt cx="9628793" cy="4620767"/>
          </a:xfrm>
        </p:grpSpPr>
        <p:pic>
          <p:nvPicPr>
            <p:cNvPr id="7" name="Picture 2" descr="\\w0134fs01\Users$\diomn467\My Documents\ES Healthcare n.v\07C_Pictures\vuile analogen Degudent Austria\BESCHADIGING ANALAAOG-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60"/>
            <a:stretch/>
          </p:blipFill>
          <p:spPr bwMode="auto">
            <a:xfrm>
              <a:off x="5981466" y="1319961"/>
              <a:ext cx="3870431" cy="462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\\w0134fs01\Users$\diomn467\My Documents\ES Healthcare n.v\07C_Pictures\vuile analogen Degudent Austria\BESCHADIGING ANALAAOG-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11"/>
            <a:stretch>
              <a:fillRect/>
            </a:stretch>
          </p:blipFill>
          <p:spPr bwMode="auto">
            <a:xfrm>
              <a:off x="223104" y="1426607"/>
              <a:ext cx="5173984" cy="440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7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548680"/>
            <a:ext cx="763703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76725" y="527906"/>
            <a:ext cx="10354700" cy="5133342"/>
            <a:chOff x="119336" y="836712"/>
            <a:chExt cx="11910552" cy="590465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940" y="857225"/>
              <a:ext cx="3818268" cy="2859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6" y="857225"/>
              <a:ext cx="3818268" cy="2859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232" y="836712"/>
              <a:ext cx="3845656" cy="2880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6" y="3847830"/>
              <a:ext cx="3863305" cy="2893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912" y="3847830"/>
              <a:ext cx="3863304" cy="2893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652" y="3847830"/>
              <a:ext cx="3863304" cy="2893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048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5" r="16565" b="-705"/>
          <a:stretch/>
        </p:blipFill>
        <p:spPr bwMode="auto">
          <a:xfrm>
            <a:off x="9600610" y="262708"/>
            <a:ext cx="2905409" cy="219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5"/>
          <p:cNvSpPr txBox="1"/>
          <p:nvPr/>
        </p:nvSpPr>
        <p:spPr>
          <a:xfrm>
            <a:off x="1323625" y="2437932"/>
            <a:ext cx="3837517" cy="369328"/>
          </a:xfrm>
          <a:prstGeom prst="rect">
            <a:avLst/>
          </a:prstGeom>
          <a:noFill/>
        </p:spPr>
        <p:txBody>
          <a:bodyPr lIns="91432" tIns="45718" rIns="91432" bIns="45718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tx2"/>
                </a:solidFill>
              </a:rPr>
              <a:t>1</a:t>
            </a:r>
            <a:r>
              <a:rPr lang="en-GB" baseline="30000" dirty="0" smtClean="0">
                <a:solidFill>
                  <a:schemeClr val="tx2"/>
                </a:solidFill>
              </a:rPr>
              <a:t>st</a:t>
            </a:r>
            <a:r>
              <a:rPr lang="en-GB" dirty="0" smtClean="0">
                <a:solidFill>
                  <a:schemeClr val="tx2"/>
                </a:solidFill>
              </a:rPr>
              <a:t> Scan 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= 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Mouth situation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kstvak 9"/>
          <p:cNvSpPr txBox="1"/>
          <p:nvPr/>
        </p:nvSpPr>
        <p:spPr>
          <a:xfrm>
            <a:off x="2405497" y="2897391"/>
            <a:ext cx="7704856" cy="369328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</a:bodyPr>
          <a:lstStyle/>
          <a:p>
            <a:pPr algn="ctr">
              <a:defRPr/>
            </a:pPr>
            <a:r>
              <a:rPr lang="en-GB" dirty="0" smtClean="0">
                <a:solidFill>
                  <a:schemeClr val="tx2"/>
                </a:solidFill>
              </a:rPr>
              <a:t>3</a:t>
            </a:r>
            <a:r>
              <a:rPr lang="en-GB" baseline="30000" dirty="0" smtClean="0">
                <a:solidFill>
                  <a:schemeClr val="tx2"/>
                </a:solidFill>
              </a:rPr>
              <a:t>rd</a:t>
            </a:r>
            <a:r>
              <a:rPr lang="en-GB" dirty="0" smtClean="0">
                <a:solidFill>
                  <a:schemeClr val="tx2"/>
                </a:solidFill>
              </a:rPr>
              <a:t> Scan 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= 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Prosthetic </a:t>
            </a:r>
            <a:r>
              <a:rPr lang="en-GB" dirty="0" smtClean="0">
                <a:solidFill>
                  <a:schemeClr val="tx2"/>
                </a:solidFill>
              </a:rPr>
              <a:t>situation or “Design Guidance”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9" name="Picture Placeholder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r="16583"/>
          <a:stretch>
            <a:fillRect/>
          </a:stretch>
        </p:blipFill>
        <p:spPr bwMode="auto">
          <a:xfrm>
            <a:off x="6239462" y="3368345"/>
            <a:ext cx="287568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r="16583"/>
          <a:stretch>
            <a:fillRect/>
          </a:stretch>
        </p:blipFill>
        <p:spPr bwMode="auto">
          <a:xfrm>
            <a:off x="3242387" y="262711"/>
            <a:ext cx="288332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3"/>
          <p:cNvSpPr txBox="1"/>
          <p:nvPr/>
        </p:nvSpPr>
        <p:spPr>
          <a:xfrm>
            <a:off x="7758709" y="2437931"/>
            <a:ext cx="4259856" cy="369328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tx2"/>
                </a:solidFill>
              </a:rPr>
              <a:t>2</a:t>
            </a:r>
            <a:r>
              <a:rPr lang="en-GB" baseline="30000" dirty="0" smtClean="0">
                <a:solidFill>
                  <a:schemeClr val="tx2"/>
                </a:solidFill>
              </a:rPr>
              <a:t>nd</a:t>
            </a:r>
            <a:r>
              <a:rPr lang="en-GB" dirty="0" smtClean="0">
                <a:solidFill>
                  <a:schemeClr val="tx2"/>
                </a:solidFill>
              </a:rPr>
              <a:t> Scan 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= 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Implant </a:t>
            </a:r>
            <a:r>
              <a:rPr lang="en-GB" dirty="0" smtClean="0">
                <a:solidFill>
                  <a:schemeClr val="tx2"/>
                </a:solidFill>
              </a:rPr>
              <a:t>p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osition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 t="17735" r="9289" b="5707"/>
          <a:stretch/>
        </p:blipFill>
        <p:spPr>
          <a:xfrm>
            <a:off x="161930" y="262711"/>
            <a:ext cx="3080457" cy="21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16035" r="10191" b="8587"/>
          <a:stretch/>
        </p:blipFill>
        <p:spPr>
          <a:xfrm>
            <a:off x="6520149" y="262708"/>
            <a:ext cx="3080456" cy="21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4598" r="8128" b="7849"/>
          <a:stretch/>
        </p:blipFill>
        <p:spPr>
          <a:xfrm>
            <a:off x="3102374" y="3368345"/>
            <a:ext cx="313708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4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27" y="180951"/>
            <a:ext cx="11983145" cy="2657499"/>
            <a:chOff x="47328" y="2867224"/>
            <a:chExt cx="11983145" cy="2781300"/>
          </a:xfrm>
          <a:solidFill>
            <a:srgbClr val="134779"/>
          </a:solidFill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9522" y="2867224"/>
              <a:ext cx="3790951" cy="27813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8" y="2871987"/>
              <a:ext cx="3810000" cy="27717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738" y="2886274"/>
              <a:ext cx="4600575" cy="27432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hevron 10"/>
            <p:cNvSpPr/>
            <p:nvPr/>
          </p:nvSpPr>
          <p:spPr bwMode="auto">
            <a:xfrm>
              <a:off x="3575720" y="3645806"/>
              <a:ext cx="281608" cy="1224136"/>
            </a:xfrm>
            <a:prstGeom prst="chevron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38" tIns="45719" rIns="91438" bIns="45719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nl-B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 bwMode="auto">
            <a:xfrm>
              <a:off x="8190656" y="3645806"/>
              <a:ext cx="281608" cy="1224136"/>
            </a:xfrm>
            <a:prstGeom prst="chevron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38" tIns="45719" rIns="91438" bIns="45719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nl-BE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52998" y="2938983"/>
            <a:ext cx="9505052" cy="3035578"/>
            <a:chOff x="479380" y="2745124"/>
            <a:chExt cx="11272381" cy="3600000"/>
          </a:xfrm>
          <a:solidFill>
            <a:srgbClr val="134779"/>
          </a:solidFill>
        </p:grpSpPr>
        <p:sp>
          <p:nvSpPr>
            <p:cNvPr id="14" name="Chevron 13"/>
            <p:cNvSpPr/>
            <p:nvPr/>
          </p:nvSpPr>
          <p:spPr bwMode="auto">
            <a:xfrm>
              <a:off x="5955196" y="3933056"/>
              <a:ext cx="281608" cy="1224136"/>
            </a:xfrm>
            <a:prstGeom prst="chevron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38" tIns="45719" rIns="91438" bIns="45719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nl-BE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80" y="2745124"/>
              <a:ext cx="5071065" cy="36000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042" y="2745124"/>
              <a:ext cx="5295719" cy="36000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233316" y="268261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Diagnostic Teeth set-up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33316" y="55128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Design Guidance</a:t>
            </a:r>
          </a:p>
        </p:txBody>
      </p:sp>
      <p:pic>
        <p:nvPicPr>
          <p:cNvPr id="19" name="Bild 8" descr="Logo_Atlantis.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6597" b="-23341"/>
          <a:stretch/>
        </p:blipFill>
        <p:spPr>
          <a:xfrm>
            <a:off x="10346622" y="6370552"/>
            <a:ext cx="1573480" cy="37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3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Scanning</a:t>
            </a:r>
            <a:endParaRPr lang="sv-SE" dirty="0"/>
          </a:p>
        </p:txBody>
      </p:sp>
      <p:grpSp>
        <p:nvGrpSpPr>
          <p:cNvPr id="4" name="Group 3"/>
          <p:cNvGrpSpPr/>
          <p:nvPr/>
        </p:nvGrpSpPr>
        <p:grpSpPr>
          <a:xfrm>
            <a:off x="4075585" y="1396233"/>
            <a:ext cx="7485970" cy="4051489"/>
            <a:chOff x="521550" y="735546"/>
            <a:chExt cx="8157033" cy="4414677"/>
          </a:xfrm>
        </p:grpSpPr>
        <p:sp>
          <p:nvSpPr>
            <p:cNvPr id="5" name="Tekstvak 7"/>
            <p:cNvSpPr txBox="1"/>
            <p:nvPr/>
          </p:nvSpPr>
          <p:spPr>
            <a:xfrm>
              <a:off x="1115616" y="4471107"/>
              <a:ext cx="2857500" cy="679116"/>
            </a:xfrm>
            <a:prstGeom prst="rect">
              <a:avLst/>
            </a:prstGeom>
            <a:noFill/>
          </p:spPr>
          <p:txBody>
            <a:bodyPr lIns="68577" tIns="34289" rIns="68577" bIns="34289">
              <a:spAutoFit/>
            </a:bodyPr>
            <a:lstStyle/>
            <a:p>
              <a:pPr algn="ctr">
                <a:defRPr/>
              </a:pPr>
              <a:r>
                <a:rPr lang="en-GB" sz="1800" dirty="0">
                  <a:solidFill>
                    <a:schemeClr val="tx2"/>
                  </a:solidFill>
                </a:rPr>
                <a:t>Scan </a:t>
              </a:r>
              <a:r>
                <a:rPr lang="en-GB" sz="1800" dirty="0" smtClean="0">
                  <a:solidFill>
                    <a:schemeClr val="tx2"/>
                  </a:solidFill>
                </a:rPr>
                <a:t>master model with implant analogues</a:t>
              </a:r>
              <a:endParaRPr lang="en-GB" sz="1800" dirty="0">
                <a:solidFill>
                  <a:schemeClr val="tx2"/>
                </a:solidFill>
              </a:endParaRPr>
            </a:p>
          </p:txBody>
        </p:sp>
        <p:sp>
          <p:nvSpPr>
            <p:cNvPr id="6" name="Rechthoek 8"/>
            <p:cNvSpPr/>
            <p:nvPr/>
          </p:nvSpPr>
          <p:spPr>
            <a:xfrm>
              <a:off x="5490102" y="4461961"/>
              <a:ext cx="2383680" cy="679116"/>
            </a:xfrm>
            <a:prstGeom prst="rect">
              <a:avLst/>
            </a:prstGeom>
          </p:spPr>
          <p:txBody>
            <a:bodyPr wrap="square" lIns="68577" tIns="34289" rIns="68577" bIns="34289">
              <a:spAutoFit/>
            </a:bodyPr>
            <a:lstStyle/>
            <a:p>
              <a:pPr algn="ctr">
                <a:defRPr/>
              </a:pPr>
              <a:r>
                <a:rPr lang="de-DE" sz="1800" dirty="0">
                  <a:solidFill>
                    <a:schemeClr val="tx2"/>
                  </a:solidFill>
                </a:rPr>
                <a:t>Scan </a:t>
              </a:r>
              <a:r>
                <a:rPr lang="de-DE" sz="1800" dirty="0" err="1">
                  <a:solidFill>
                    <a:schemeClr val="tx2"/>
                  </a:solidFill>
                </a:rPr>
                <a:t>cylinder</a:t>
              </a:r>
              <a:r>
                <a:rPr lang="de-DE" sz="1800" dirty="0">
                  <a:solidFill>
                    <a:schemeClr val="tx2"/>
                  </a:solidFill>
                </a:rPr>
                <a:t> </a:t>
              </a:r>
              <a:r>
                <a:rPr lang="de-DE" sz="1800" dirty="0" err="1" smtClean="0">
                  <a:solidFill>
                    <a:schemeClr val="tx2"/>
                  </a:solidFill>
                </a:rPr>
                <a:t>with</a:t>
              </a:r>
              <a:r>
                <a:rPr lang="de-DE" sz="1800" dirty="0" smtClean="0">
                  <a:solidFill>
                    <a:schemeClr val="tx2"/>
                  </a:solidFill>
                </a:rPr>
                <a:t> </a:t>
              </a:r>
              <a:r>
                <a:rPr lang="de-DE" sz="1800" dirty="0" err="1" smtClean="0">
                  <a:solidFill>
                    <a:schemeClr val="tx2"/>
                  </a:solidFill>
                </a:rPr>
                <a:t>reference</a:t>
              </a:r>
              <a:r>
                <a:rPr lang="de-DE" sz="1800" dirty="0" smtClean="0">
                  <a:solidFill>
                    <a:schemeClr val="tx2"/>
                  </a:solidFill>
                </a:rPr>
                <a:t> </a:t>
              </a:r>
              <a:r>
                <a:rPr lang="de-DE" sz="1800" dirty="0" err="1" smtClean="0">
                  <a:solidFill>
                    <a:schemeClr val="tx2"/>
                  </a:solidFill>
                </a:rPr>
                <a:t>points</a:t>
              </a:r>
              <a:endParaRPr lang="en-GB" sz="1800" dirty="0">
                <a:solidFill>
                  <a:schemeClr val="tx2"/>
                </a:solidFill>
              </a:endParaRPr>
            </a:p>
          </p:txBody>
        </p:sp>
        <p:pic>
          <p:nvPicPr>
            <p:cNvPr id="7" name="Picture 6" descr="\\w0134fs01\Depts\Sales&amp;Marketing\Public\Marketing Cédric\Scanning\Scanner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0" r="41960"/>
            <a:stretch>
              <a:fillRect/>
            </a:stretch>
          </p:blipFill>
          <p:spPr bwMode="auto">
            <a:xfrm>
              <a:off x="521550" y="735546"/>
              <a:ext cx="3672408" cy="3693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\\w0134fs01\Depts\Sales&amp;Marketing\Public\Marketing Cédric\Scanning\Scanner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6" t="9680"/>
            <a:stretch>
              <a:fillRect/>
            </a:stretch>
          </p:blipFill>
          <p:spPr bwMode="auto">
            <a:xfrm>
              <a:off x="4416170" y="735546"/>
              <a:ext cx="4262413" cy="3693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Grafik 14" descr="Labor_Situation_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152" y="1231601"/>
            <a:ext cx="3312369" cy="4175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4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9" descr="V:\Sales&amp;Marketing\Management\21_ISUS_Atlantis_integration\Production Tour\WeTransfer-GA0QD3MK\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" b="10794"/>
          <a:stretch/>
        </p:blipFill>
        <p:spPr bwMode="auto">
          <a:xfrm>
            <a:off x="0" y="0"/>
            <a:ext cx="12388947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V:\Sales&amp;Marketing\Management\21_ISUS_Atlantis_integration\Production Tour\WeTransfer-GA0QD3MK\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8449" b="9526"/>
          <a:stretch/>
        </p:blipFill>
        <p:spPr bwMode="auto">
          <a:xfrm>
            <a:off x="914847" y="1928292"/>
            <a:ext cx="4091049" cy="3256756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9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8" descr="V:\Sales&amp;Marketing\Management\21_ISUS_Atlantis_integration\Production Tour\WeTransfer-GA0QD3MK\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5" y="188641"/>
            <a:ext cx="7272808" cy="484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962" y="-17091"/>
            <a:ext cx="4138472" cy="1998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981201"/>
            <a:ext cx="4138473" cy="18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740" y="3707531"/>
            <a:ext cx="4138472" cy="208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15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928" y="334694"/>
            <a:ext cx="9793088" cy="549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" y="2366246"/>
            <a:ext cx="11978400" cy="262246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" y="1686272"/>
            <a:ext cx="6410509" cy="403862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/>
          <a:stretch/>
        </p:blipFill>
        <p:spPr>
          <a:xfrm>
            <a:off x="5657849" y="1340956"/>
            <a:ext cx="6390125" cy="4204683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81819" y="2935730"/>
            <a:ext cx="15121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1999</a:t>
            </a:r>
            <a:endParaRPr lang="en-US" sz="1800" b="1" dirty="0">
              <a:solidFill>
                <a:schemeClr val="accent1"/>
              </a:solidFill>
            </a:endParaRPr>
          </a:p>
          <a:p>
            <a:r>
              <a:rPr lang="en-US" sz="1100" dirty="0" smtClean="0">
                <a:solidFill>
                  <a:schemeClr val="tx2"/>
                </a:solidFill>
              </a:rPr>
              <a:t>First patient-specific abutment delivered –</a:t>
            </a:r>
          </a:p>
          <a:p>
            <a:r>
              <a:rPr lang="en-US" sz="1100" dirty="0" smtClean="0">
                <a:solidFill>
                  <a:schemeClr val="tx2"/>
                </a:solidFill>
              </a:rPr>
              <a:t>in titanium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1727011" y="5106079"/>
            <a:ext cx="87676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2005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sz="1100" dirty="0">
                <a:solidFill>
                  <a:schemeClr val="tx2"/>
                </a:solidFill>
              </a:rPr>
              <a:t>First </a:t>
            </a:r>
            <a:r>
              <a:rPr lang="en-US" sz="1100" dirty="0" smtClean="0">
                <a:solidFill>
                  <a:schemeClr val="tx2"/>
                </a:solidFill>
              </a:rPr>
              <a:t>bar</a:t>
            </a:r>
            <a:br>
              <a:rPr lang="en-US" sz="1100" dirty="0" smtClean="0">
                <a:solidFill>
                  <a:schemeClr val="tx2"/>
                </a:solidFill>
              </a:rPr>
            </a:br>
            <a:r>
              <a:rPr lang="en-US" sz="1100" dirty="0" smtClean="0">
                <a:solidFill>
                  <a:schemeClr val="tx2"/>
                </a:solidFill>
              </a:rPr>
              <a:t>delivered – </a:t>
            </a:r>
          </a:p>
          <a:p>
            <a:r>
              <a:rPr lang="en-US" sz="1100" dirty="0" smtClean="0">
                <a:solidFill>
                  <a:schemeClr val="tx2"/>
                </a:solidFill>
              </a:rPr>
              <a:t>In titanium 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4151784" y="1407707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2009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sz="1100" dirty="0">
                <a:solidFill>
                  <a:schemeClr val="tx2"/>
                </a:solidFill>
              </a:rPr>
              <a:t>Lab-based </a:t>
            </a:r>
            <a:r>
              <a:rPr lang="en-US" sz="1100" dirty="0" smtClean="0">
                <a:solidFill>
                  <a:schemeClr val="tx2"/>
                </a:solidFill>
              </a:rPr>
              <a:t>scanning</a:t>
            </a:r>
            <a:br>
              <a:rPr lang="en-US" sz="1100" dirty="0" smtClean="0">
                <a:solidFill>
                  <a:schemeClr val="tx2"/>
                </a:solidFill>
              </a:rPr>
            </a:br>
            <a:r>
              <a:rPr lang="en-US" sz="1100" dirty="0" smtClean="0">
                <a:solidFill>
                  <a:schemeClr val="tx2"/>
                </a:solidFill>
              </a:rPr>
              <a:t>for Atlantis abutments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7448760" y="1657110"/>
            <a:ext cx="1152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2011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sz="1100" dirty="0">
                <a:solidFill>
                  <a:schemeClr val="tx2"/>
                </a:solidFill>
              </a:rPr>
              <a:t>2in1 </a:t>
            </a:r>
            <a:r>
              <a:rPr lang="en-US" sz="1100" dirty="0" smtClean="0">
                <a:solidFill>
                  <a:schemeClr val="tx2"/>
                </a:solidFill>
              </a:rPr>
              <a:t>suprastructure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10197471" y="1063957"/>
            <a:ext cx="1728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2014</a:t>
            </a:r>
            <a:endParaRPr lang="en-US" sz="1800" b="1" dirty="0">
              <a:solidFill>
                <a:schemeClr val="accent1"/>
              </a:solidFill>
            </a:endParaRPr>
          </a:p>
          <a:p>
            <a:r>
              <a:rPr lang="en-US" sz="1100" dirty="0">
                <a:solidFill>
                  <a:schemeClr val="tx2"/>
                </a:solidFill>
              </a:rPr>
              <a:t>Intraoral </a:t>
            </a:r>
            <a:r>
              <a:rPr lang="en-US" sz="1100" dirty="0" smtClean="0">
                <a:solidFill>
                  <a:schemeClr val="tx2"/>
                </a:solidFill>
              </a:rPr>
              <a:t>scanning</a:t>
            </a:r>
          </a:p>
          <a:p>
            <a:r>
              <a:rPr lang="en-US" sz="1100" dirty="0">
                <a:solidFill>
                  <a:schemeClr val="tx2"/>
                </a:solidFill>
              </a:rPr>
              <a:t>f</a:t>
            </a:r>
            <a:r>
              <a:rPr lang="en-US" sz="1100" dirty="0" smtClean="0">
                <a:solidFill>
                  <a:schemeClr val="tx2"/>
                </a:solidFill>
              </a:rPr>
              <a:t>or Atlantis Abutment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1584082" y="2380194"/>
            <a:ext cx="127155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2004</a:t>
            </a:r>
          </a:p>
          <a:p>
            <a:r>
              <a:rPr lang="en-US" sz="1100" dirty="0" smtClean="0">
                <a:solidFill>
                  <a:schemeClr val="tx2"/>
                </a:solidFill>
              </a:rPr>
              <a:t>Abutments in gold-shaded </a:t>
            </a:r>
            <a:r>
              <a:rPr lang="en-US" sz="1100" dirty="0">
                <a:solidFill>
                  <a:schemeClr val="tx2"/>
                </a:solidFill>
              </a:rPr>
              <a:t>titanium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5231904" y="4335354"/>
            <a:ext cx="1944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2008</a:t>
            </a:r>
            <a:endParaRPr lang="en-US" sz="2000" b="1" dirty="0">
              <a:solidFill>
                <a:schemeClr val="accent1"/>
              </a:solidFill>
            </a:endParaRPr>
          </a:p>
          <a:p>
            <a:r>
              <a:rPr lang="en-US" sz="1100" dirty="0">
                <a:solidFill>
                  <a:schemeClr val="tx2"/>
                </a:solidFill>
              </a:rPr>
              <a:t>Bridge and </a:t>
            </a:r>
            <a:r>
              <a:rPr lang="en-US" sz="1100" dirty="0" smtClean="0">
                <a:solidFill>
                  <a:schemeClr val="tx2"/>
                </a:solidFill>
              </a:rPr>
              <a:t>hybrid for</a:t>
            </a:r>
          </a:p>
          <a:p>
            <a:r>
              <a:rPr lang="en-US" sz="1100" dirty="0" smtClean="0">
                <a:solidFill>
                  <a:schemeClr val="tx2"/>
                </a:solidFill>
              </a:rPr>
              <a:t>Screw-retained restorations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5735960" y="3492744"/>
            <a:ext cx="158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2010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sz="1100" dirty="0" smtClean="0">
                <a:solidFill>
                  <a:schemeClr val="tx2"/>
                </a:solidFill>
              </a:rPr>
              <a:t>Atlantis Editor for abutments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2855640" y="1990448"/>
            <a:ext cx="957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2006</a:t>
            </a:r>
            <a:endParaRPr lang="en-US" sz="2000" b="1" dirty="0">
              <a:solidFill>
                <a:schemeClr val="accent1"/>
              </a:solidFill>
            </a:endParaRPr>
          </a:p>
          <a:p>
            <a:r>
              <a:rPr lang="en-US" sz="1100" dirty="0" smtClean="0">
                <a:solidFill>
                  <a:schemeClr val="tx2"/>
                </a:solidFill>
              </a:rPr>
              <a:t>Abutments in zirconia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7" name="textruta 16"/>
          <p:cNvSpPr txBox="1"/>
          <p:nvPr/>
        </p:nvSpPr>
        <p:spPr>
          <a:xfrm>
            <a:off x="8672473" y="2024115"/>
            <a:ext cx="161258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2012</a:t>
            </a:r>
            <a:endParaRPr lang="en-US" sz="1800" b="1" dirty="0">
              <a:solidFill>
                <a:schemeClr val="accent1"/>
              </a:solidFill>
            </a:endParaRPr>
          </a:p>
          <a:p>
            <a:r>
              <a:rPr lang="en-US" sz="1100" dirty="0" smtClean="0">
                <a:solidFill>
                  <a:schemeClr val="tx2"/>
                </a:solidFill>
              </a:rPr>
              <a:t>Atlantis Core </a:t>
            </a:r>
            <a:r>
              <a:rPr lang="en-US" sz="1100" dirty="0">
                <a:solidFill>
                  <a:schemeClr val="tx2"/>
                </a:solidFill>
              </a:rPr>
              <a:t>file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6930698" y="5102181"/>
            <a:ext cx="13255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2011</a:t>
            </a:r>
            <a:endParaRPr lang="en-US" sz="2000" b="1" dirty="0">
              <a:solidFill>
                <a:schemeClr val="accent1"/>
              </a:solidFill>
            </a:endParaRPr>
          </a:p>
          <a:p>
            <a:r>
              <a:rPr lang="en-US" sz="1100" dirty="0" smtClean="0">
                <a:solidFill>
                  <a:schemeClr val="tx2"/>
                </a:solidFill>
              </a:rPr>
              <a:t>Atlantis</a:t>
            </a:r>
            <a:br>
              <a:rPr lang="en-US" sz="1100" dirty="0" smtClean="0">
                <a:solidFill>
                  <a:schemeClr val="tx2"/>
                </a:solidFill>
              </a:rPr>
            </a:br>
            <a:r>
              <a:rPr lang="en-US" sz="1100" dirty="0" smtClean="0">
                <a:solidFill>
                  <a:schemeClr val="tx2"/>
                </a:solidFill>
              </a:rPr>
              <a:t>Crown </a:t>
            </a:r>
            <a:r>
              <a:rPr lang="en-US" sz="1100" dirty="0">
                <a:solidFill>
                  <a:schemeClr val="tx2"/>
                </a:solidFill>
              </a:rPr>
              <a:t>Abutment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10588737" y="4598125"/>
            <a:ext cx="1627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2015</a:t>
            </a:r>
            <a:endParaRPr lang="en-US" sz="1800" b="1" dirty="0">
              <a:solidFill>
                <a:schemeClr val="accent1"/>
              </a:solidFill>
            </a:endParaRPr>
          </a:p>
          <a:p>
            <a:r>
              <a:rPr lang="en-US" sz="1100" dirty="0" smtClean="0">
                <a:solidFill>
                  <a:schemeClr val="tx2"/>
                </a:solidFill>
              </a:rPr>
              <a:t>Atlantis</a:t>
            </a:r>
            <a:br>
              <a:rPr lang="en-US" sz="1100" dirty="0" smtClean="0">
                <a:solidFill>
                  <a:schemeClr val="tx2"/>
                </a:solidFill>
              </a:rPr>
            </a:br>
            <a:r>
              <a:rPr lang="en-US" sz="1100" dirty="0" smtClean="0">
                <a:solidFill>
                  <a:schemeClr val="tx2"/>
                </a:solidFill>
              </a:rPr>
              <a:t>Conus concept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20" name="textruta 19"/>
          <p:cNvSpPr txBox="1"/>
          <p:nvPr/>
        </p:nvSpPr>
        <p:spPr>
          <a:xfrm>
            <a:off x="8904311" y="5102181"/>
            <a:ext cx="20527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2014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sz="1100" dirty="0">
                <a:solidFill>
                  <a:schemeClr val="tx2"/>
                </a:solidFill>
              </a:rPr>
              <a:t>Angulated </a:t>
            </a:r>
            <a:r>
              <a:rPr lang="en-US" sz="1100" dirty="0" smtClean="0">
                <a:solidFill>
                  <a:schemeClr val="tx2"/>
                </a:solidFill>
              </a:rPr>
              <a:t>screw access</a:t>
            </a:r>
            <a:br>
              <a:rPr lang="en-US" sz="1100" dirty="0" smtClean="0">
                <a:solidFill>
                  <a:schemeClr val="tx2"/>
                </a:solidFill>
              </a:rPr>
            </a:br>
            <a:r>
              <a:rPr lang="en-US" sz="1100" dirty="0" smtClean="0">
                <a:solidFill>
                  <a:schemeClr val="tx2"/>
                </a:solidFill>
              </a:rPr>
              <a:t>for Atlantis Bridge and Hybrid</a:t>
            </a: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59" y="1302209"/>
            <a:ext cx="2366975" cy="23426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45" y="4001726"/>
            <a:ext cx="1529678" cy="1510437"/>
          </a:xfrm>
          <a:prstGeom prst="rect">
            <a:avLst/>
          </a:prstGeom>
        </p:spPr>
      </p:pic>
      <p:sp>
        <p:nvSpPr>
          <p:cNvPr id="23" name="textruta 12"/>
          <p:cNvSpPr txBox="1"/>
          <p:nvPr/>
        </p:nvSpPr>
        <p:spPr>
          <a:xfrm>
            <a:off x="4610716" y="5175945"/>
            <a:ext cx="21070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600" b="1" dirty="0" smtClean="0">
                <a:solidFill>
                  <a:schemeClr val="accent1"/>
                </a:solidFill>
              </a:rPr>
              <a:t>2007</a:t>
            </a:r>
            <a:endParaRPr lang="en-US" sz="2000" b="1" dirty="0">
              <a:solidFill>
                <a:schemeClr val="accent1"/>
              </a:solidFill>
            </a:endParaRPr>
          </a:p>
          <a:p>
            <a:r>
              <a:rPr lang="en-US" sz="1100" dirty="0" smtClean="0">
                <a:solidFill>
                  <a:schemeClr val="tx2"/>
                </a:solidFill>
              </a:rPr>
              <a:t>Atlantis </a:t>
            </a:r>
            <a:r>
              <a:rPr lang="en-US" sz="1100" dirty="0" err="1" smtClean="0">
                <a:solidFill>
                  <a:schemeClr val="tx2"/>
                </a:solidFill>
              </a:rPr>
              <a:t>WebOrder</a:t>
            </a:r>
            <a:r>
              <a:rPr lang="en-US" sz="1100" dirty="0" smtClean="0">
                <a:solidFill>
                  <a:schemeClr val="tx2"/>
                </a:solidFill>
              </a:rPr>
              <a:t/>
            </a:r>
            <a:br>
              <a:rPr lang="en-US" sz="1100" dirty="0" smtClean="0">
                <a:solidFill>
                  <a:schemeClr val="tx2"/>
                </a:solidFill>
              </a:rPr>
            </a:br>
            <a:r>
              <a:rPr lang="en-US" sz="1100" dirty="0" smtClean="0">
                <a:solidFill>
                  <a:schemeClr val="tx2"/>
                </a:solidFill>
              </a:rPr>
              <a:t>online ordering system</a:t>
            </a: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01" y="4078836"/>
            <a:ext cx="1211289" cy="1211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59" y="3066992"/>
            <a:ext cx="1400675" cy="1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itle 3"/>
          <p:cNvSpPr>
            <a:spLocks noGrp="1"/>
          </p:cNvSpPr>
          <p:nvPr>
            <p:ph type="title"/>
          </p:nvPr>
        </p:nvSpPr>
        <p:spPr>
          <a:xfrm>
            <a:off x="330201" y="555626"/>
            <a:ext cx="9141790" cy="728023"/>
          </a:xfrm>
        </p:spPr>
        <p:txBody>
          <a:bodyPr/>
          <a:lstStyle/>
          <a:p>
            <a:r>
              <a:rPr lang="en-US" dirty="0" smtClean="0"/>
              <a:t>Ongoing innovation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03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image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936" y="1374143"/>
            <a:ext cx="5964684" cy="37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2" y="1576974"/>
            <a:ext cx="4327860" cy="3943350"/>
          </a:xfrm>
        </p:spPr>
        <p:txBody>
          <a:bodyPr/>
          <a:lstStyle/>
          <a:p>
            <a:r>
              <a:rPr lang="en-US" dirty="0"/>
              <a:t>Creation of an individual milling strategy</a:t>
            </a:r>
          </a:p>
          <a:p>
            <a:r>
              <a:rPr lang="en-US" dirty="0"/>
              <a:t>Material specific control</a:t>
            </a:r>
          </a:p>
          <a:p>
            <a:r>
              <a:rPr lang="en-US" dirty="0"/>
              <a:t>Material specific corrections</a:t>
            </a:r>
          </a:p>
          <a:p>
            <a:r>
              <a:rPr lang="en-US" dirty="0"/>
              <a:t>CNC operators</a:t>
            </a:r>
          </a:p>
          <a:p>
            <a:r>
              <a:rPr lang="en-US" dirty="0" smtClean="0"/>
              <a:t>In-process </a:t>
            </a:r>
            <a:r>
              <a:rPr lang="en-US" dirty="0"/>
              <a:t>Quality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7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20" y="846609"/>
            <a:ext cx="5673477" cy="378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660" y="846609"/>
            <a:ext cx="5671120" cy="378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5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66" y="422945"/>
            <a:ext cx="7128792" cy="47538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1"/>
          <p:cNvSpPr txBox="1"/>
          <p:nvPr/>
        </p:nvSpPr>
        <p:spPr bwMode="auto">
          <a:xfrm>
            <a:off x="967103" y="3930408"/>
            <a:ext cx="2749467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In-process quality control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10" y="1179016"/>
            <a:ext cx="4103768" cy="273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77" y="70173"/>
            <a:ext cx="540198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V:\Sales&amp;Marketing\Management\21_ISUS_Atlantis_integration\Production Tour\WeTransfer-GA0QD3MK\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573" y="70173"/>
            <a:ext cx="540039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V:\Sales&amp;Marketing\Management\21_ISUS_Atlantis_integration\Production Tour\WeTransfer-GA0QD3MK\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1649" r="14332" b="8947"/>
          <a:stretch/>
        </p:blipFill>
        <p:spPr bwMode="auto">
          <a:xfrm>
            <a:off x="3945281" y="2910201"/>
            <a:ext cx="389209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0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w0134fs01\Users$\diomn467\My Documents\ES Healthcare n.v\07C_Pictures\work-file\Compare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7"/>
          <a:stretch/>
        </p:blipFill>
        <p:spPr bwMode="auto">
          <a:xfrm>
            <a:off x="2669577" y="275536"/>
            <a:ext cx="6696744" cy="536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59" y="952602"/>
            <a:ext cx="4587899" cy="424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b="3636"/>
          <a:stretch>
            <a:fillRect/>
          </a:stretch>
        </p:blipFill>
        <p:spPr bwMode="auto">
          <a:xfrm>
            <a:off x="5679540" y="952601"/>
            <a:ext cx="5511589" cy="4211199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rgbClr val="008AB0">
                <a:gamma/>
                <a:shade val="60000"/>
                <a:invGamma/>
              </a:srgbClr>
            </a:prstShdw>
          </a:effectLst>
        </p:spPr>
      </p:pic>
    </p:spTree>
    <p:extLst>
      <p:ext uri="{BB962C8B-B14F-4D97-AF65-F5344CB8AC3E}">
        <p14:creationId xmlns:p14="http://schemas.microsoft.com/office/powerpoint/2010/main" val="33774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/>
          <p:cNvSpPr txBox="1">
            <a:spLocks/>
          </p:cNvSpPr>
          <p:nvPr/>
        </p:nvSpPr>
        <p:spPr bwMode="auto">
          <a:xfrm>
            <a:off x="498757" y="3732373"/>
            <a:ext cx="660340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3487C"/>
                </a:solidFill>
                <a:latin typeface="Arial" charset="0"/>
              </a:defRPr>
            </a:lvl9pPr>
          </a:lstStyle>
          <a:p>
            <a:r>
              <a:rPr lang="en-US" b="0" kern="0" dirty="0" smtClean="0">
                <a:solidFill>
                  <a:schemeClr val="accent1"/>
                </a:solidFill>
              </a:rPr>
              <a:t>Let’s get connected</a:t>
            </a:r>
            <a:endParaRPr lang="en-US" b="0" kern="0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8757" y="4778718"/>
            <a:ext cx="7032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</a:rPr>
              <a:t>Dentsply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 Sirona Implants’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igital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olutions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provides technologies that make it easier for everyone to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connect 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– streamlining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the workflow for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all of your restorations.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3969572"/>
            <a:chOff x="-6467" y="-87"/>
            <a:chExt cx="12198467" cy="39574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15"/>
            <a:stretch/>
          </p:blipFill>
          <p:spPr>
            <a:xfrm>
              <a:off x="-6467" y="-87"/>
              <a:ext cx="12198467" cy="395749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084" y="488547"/>
              <a:ext cx="1656184" cy="1656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69" y="1059534"/>
              <a:ext cx="1763816" cy="17638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1931" y="308906"/>
              <a:ext cx="1656184" cy="1656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316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43" y="144340"/>
            <a:ext cx="2070583" cy="207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Atlantis CaseSafe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Atlantis Case Safe ensures </a:t>
            </a:r>
            <a:br>
              <a:rPr lang="en-US" dirty="0" smtClean="0"/>
            </a:br>
            <a:r>
              <a:rPr lang="en-US" dirty="0" smtClean="0"/>
              <a:t>efficient order processing and </a:t>
            </a:r>
            <a:br>
              <a:rPr lang="en-US" dirty="0" smtClean="0"/>
            </a:br>
            <a:r>
              <a:rPr lang="en-US" dirty="0" smtClean="0"/>
              <a:t>safe transport of your case materials.</a:t>
            </a:r>
          </a:p>
        </p:txBody>
      </p:sp>
      <p:pic>
        <p:nvPicPr>
          <p:cNvPr id="9" name="Picture 3" descr="\\se-tec-c040.astratech.net\Users$\semfi\My Documents\Images\Picture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r="18831"/>
          <a:stretch/>
        </p:blipFill>
        <p:spPr bwMode="auto">
          <a:xfrm>
            <a:off x="6095207" y="1996016"/>
            <a:ext cx="4018151" cy="3105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684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se-tec-c040.astratech.net\Users$\semfi\My Documents\Pictur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r="4024"/>
          <a:stretch/>
        </p:blipFill>
        <p:spPr bwMode="auto">
          <a:xfrm>
            <a:off x="6812150" y="1002174"/>
            <a:ext cx="5651758" cy="478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Atlantis </a:t>
            </a:r>
            <a:r>
              <a:rPr lang="en-US" dirty="0" err="1" smtClean="0"/>
              <a:t>WebOrder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– the communication platform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30202" y="1576974"/>
            <a:ext cx="6081356" cy="394335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Atlantis orders can be conveniently </a:t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placed by the dental technician </a:t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24/7 online for quick and easy order entry. </a:t>
            </a:r>
            <a:endParaRPr lang="sv-SE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No need to install or upgrade software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Case data remains easily accessible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Consistent workflow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No investment costs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64" y="0"/>
            <a:ext cx="2004349" cy="200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5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Atlantis suprastructure design</a:t>
            </a:r>
            <a:endParaRPr lang="sv-SE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Implant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suprastructures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are designed using </a:t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latest digital technologies </a:t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and “Atlantis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ISUSsoft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.”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Picture 2" descr="N:\Dep\MD\PRODUCT MGT\ATLANTIS™\MARKETING MANAGEMENT_1301\Images\ATLANTIS ISUS\Picture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/>
          <a:stretch/>
        </p:blipFill>
        <p:spPr bwMode="auto">
          <a:xfrm>
            <a:off x="6095207" y="1576974"/>
            <a:ext cx="5221238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759" y="-87517"/>
            <a:ext cx="2737471" cy="270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65" y="1557338"/>
            <a:ext cx="5732626" cy="3221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5089" y="4130120"/>
            <a:ext cx="44841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Atlantis </a:t>
            </a:r>
            <a:r>
              <a:rPr lang="en-US" dirty="0" err="1" smtClean="0">
                <a:solidFill>
                  <a:schemeClr val="accent1"/>
                </a:solidFill>
              </a:rPr>
              <a:t>suprastructures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>
                <a:solidFill>
                  <a:schemeClr val="tx2"/>
                </a:solidFill>
              </a:rPr>
              <a:t>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full range of implant suprastructures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for fixed and removable </a:t>
            </a:r>
            <a:r>
              <a:rPr lang="en-US" sz="2000" dirty="0" smtClean="0">
                <a:solidFill>
                  <a:schemeClr val="tx2"/>
                </a:solidFill>
              </a:rPr>
              <a:t>prostheses.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Restorative freedom </a:t>
            </a: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421287" y="4053007"/>
            <a:ext cx="444063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Atlantis abutments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>
                <a:solidFill>
                  <a:schemeClr val="tx2"/>
                </a:solidFill>
              </a:rPr>
              <a:t>F</a:t>
            </a:r>
            <a:r>
              <a:rPr lang="en-US" sz="2000" dirty="0" smtClean="0">
                <a:solidFill>
                  <a:schemeClr val="tx2"/>
                </a:solidFill>
              </a:rPr>
              <a:t>or cement-,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smtClean="0">
                <a:solidFill>
                  <a:schemeClr val="tx2"/>
                </a:solidFill>
              </a:rPr>
              <a:t>single tooth) screw-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and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attachment-retained restorations.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9" y="980980"/>
            <a:ext cx="5583582" cy="31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51" y="161921"/>
            <a:ext cx="201622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Atlantis Viewer</a:t>
            </a:r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>
            <a:off x="5447928" y="3524815"/>
            <a:ext cx="478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Atlantis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suprastructures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are milled only after review and final approval of the design.</a:t>
            </a:r>
            <a:endParaRPr lang="sv-SE" dirty="0" err="1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1" y="1100548"/>
            <a:ext cx="5886400" cy="5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3"/>
          <a:stretch/>
        </p:blipFill>
        <p:spPr>
          <a:xfrm>
            <a:off x="5846362" y="2106532"/>
            <a:ext cx="7104112" cy="3544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1" y="555626"/>
            <a:ext cx="9216755" cy="1001712"/>
          </a:xfrm>
        </p:spPr>
        <p:txBody>
          <a:bodyPr/>
          <a:lstStyle/>
          <a:p>
            <a:r>
              <a:rPr lang="en-US" dirty="0" smtClean="0"/>
              <a:t>Going beyond CAD/CAM</a:t>
            </a:r>
            <a:endParaRPr lang="sv-SE" dirty="0"/>
          </a:p>
        </p:txBody>
      </p:sp>
      <p:sp>
        <p:nvSpPr>
          <p:cNvPr id="1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Atlantis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suprastructures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provide: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Precision providing tension-free fit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Available for all major implant systems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Wide flexibility in therapy and design options for partially- and fully-edentulous patients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Simplified and efficient on-line ordering 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418" y="-315416"/>
            <a:ext cx="3034286" cy="3030918"/>
          </a:xfrm>
          <a:prstGeom prst="rect">
            <a:avLst/>
          </a:prstGeom>
        </p:spPr>
      </p:pic>
      <p:pic>
        <p:nvPicPr>
          <p:cNvPr id="18" name="Bild 8" descr="Logo_Atlantis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6597" b="-2612"/>
          <a:stretch/>
        </p:blipFill>
        <p:spPr>
          <a:xfrm>
            <a:off x="10346622" y="6370552"/>
            <a:ext cx="1573480" cy="2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 have you covered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Naturally, the implant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suprastructures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solution that offers the greatest freedom is also backed by a comprehensive warranty. If an implant supplier does not honor its warranty due to your use of Atlantis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suprastructures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Dentsply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Sirona Implants will cover both the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suprastructure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and the implants.* </a:t>
            </a:r>
            <a:endParaRPr lang="sv-S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330" y="4742200"/>
            <a:ext cx="5332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2">
                    <a:lumMod val="50000"/>
                  </a:schemeClr>
                </a:solidFill>
              </a:rPr>
              <a:t>*Subject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to the terms and conditions of the </a:t>
            </a:r>
            <a:r>
              <a:rPr lang="en-US" sz="1200" i="1" dirty="0" smtClean="0">
                <a:solidFill>
                  <a:schemeClr val="bg2">
                    <a:lumMod val="50000"/>
                  </a:schemeClr>
                </a:solidFill>
              </a:rPr>
              <a:t>Atlantis </a:t>
            </a:r>
            <a:r>
              <a:rPr lang="en-US" sz="1200" i="1" dirty="0" err="1" smtClean="0">
                <a:solidFill>
                  <a:schemeClr val="bg2">
                    <a:lumMod val="50000"/>
                  </a:schemeClr>
                </a:solidFill>
              </a:rPr>
              <a:t>suprastructures</a:t>
            </a:r>
            <a:r>
              <a:rPr lang="en-US" sz="1200" i="1" dirty="0" smtClean="0">
                <a:solidFill>
                  <a:schemeClr val="bg2">
                    <a:lumMod val="50000"/>
                  </a:schemeClr>
                </a:solidFill>
              </a:rPr>
              <a:t> warranty</a:t>
            </a:r>
            <a:r>
              <a:rPr lang="en-US" sz="1200" i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38" y="2420430"/>
            <a:ext cx="1530497" cy="1454812"/>
          </a:xfrm>
          <a:prstGeom prst="rect">
            <a:avLst/>
          </a:prstGeom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240463" y="3891880"/>
            <a:ext cx="2499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tx2"/>
                </a:solidFill>
              </a:rPr>
              <a:t>10 YEARS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8545513" y="3891879"/>
            <a:ext cx="2499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tx2"/>
                </a:solidFill>
              </a:rPr>
              <a:t>10 YEARS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642460" y="2160551"/>
            <a:ext cx="2415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tx2"/>
                </a:solidFill>
              </a:rPr>
              <a:t>COBOLT-CHROME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57" y="2420430"/>
            <a:ext cx="1530498" cy="1454812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844156" y="2160551"/>
            <a:ext cx="1354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cap="all" dirty="0">
                <a:solidFill>
                  <a:schemeClr val="tx2"/>
                </a:solidFill>
              </a:rPr>
              <a:t>Titanium</a:t>
            </a:r>
          </a:p>
        </p:txBody>
      </p:sp>
    </p:spTree>
    <p:extLst>
      <p:ext uri="{BB962C8B-B14F-4D97-AF65-F5344CB8AC3E}">
        <p14:creationId xmlns:p14="http://schemas.microsoft.com/office/powerpoint/2010/main" val="209753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3012142"/>
            <a:ext cx="4975336" cy="27961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0201" y="407081"/>
            <a:ext cx="11530012" cy="1001712"/>
          </a:xfrm>
        </p:spPr>
        <p:txBody>
          <a:bodyPr/>
          <a:lstStyle/>
          <a:p>
            <a:r>
              <a:rPr lang="en-US" dirty="0" smtClean="0"/>
              <a:t>We have you covered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30201" y="1326812"/>
            <a:ext cx="5715597" cy="37236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2888" indent="-242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06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93738" indent="-2365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06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14400" indent="-2206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914400" indent="-2206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14400" indent="-2206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914400" indent="-2206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914400" indent="-2206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 added assurance that you are receiving genuine Atlantis </a:t>
            </a:r>
            <a:r>
              <a:rPr lang="en-US" dirty="0" err="1" smtClean="0"/>
              <a:t>suprastructures</a:t>
            </a:r>
            <a:r>
              <a:rPr lang="en-US" dirty="0" smtClean="0"/>
              <a:t>, warranty cards are provided with an order identification number for every case delivered.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062" y="1526100"/>
            <a:ext cx="4545083" cy="332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4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70" y="1881064"/>
            <a:ext cx="5069597" cy="3160017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 bwMode="auto">
          <a:xfrm>
            <a:off x="7088534" y="2352581"/>
            <a:ext cx="91440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5447928" y="1341781"/>
            <a:ext cx="0" cy="1151115"/>
          </a:xfrm>
          <a:prstGeom prst="line">
            <a:avLst/>
          </a:prstGeom>
          <a:ln>
            <a:solidFill>
              <a:srgbClr val="00449E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675282" y="4544553"/>
            <a:ext cx="1448936" cy="509705"/>
            <a:chOff x="6269319" y="3900677"/>
            <a:chExt cx="1338155" cy="498369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6269319" y="3900677"/>
              <a:ext cx="858655" cy="498369"/>
            </a:xfrm>
            <a:prstGeom prst="line">
              <a:avLst/>
            </a:prstGeom>
            <a:ln>
              <a:solidFill>
                <a:srgbClr val="00449E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>
              <a:off x="7127974" y="4399046"/>
              <a:ext cx="4795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449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TextBox 2"/>
          <p:cNvSpPr txBox="1"/>
          <p:nvPr/>
        </p:nvSpPr>
        <p:spPr>
          <a:xfrm>
            <a:off x="1652212" y="671043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3C71"/>
                </a:solidFill>
                <a:latin typeface="Futura Medium" pitchFamily="34" charset="0"/>
              </a:rPr>
              <a:t>2005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999" y="5293824"/>
            <a:ext cx="2252027" cy="789332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 flipH="1">
            <a:off x="2681228" y="4401689"/>
            <a:ext cx="1226826" cy="509705"/>
            <a:chOff x="6269319" y="3900677"/>
            <a:chExt cx="1338155" cy="498369"/>
          </a:xfrm>
        </p:grpSpPr>
        <p:cxnSp>
          <p:nvCxnSpPr>
            <p:cNvPr id="61" name="Straight Connector 60"/>
            <p:cNvCxnSpPr/>
            <p:nvPr/>
          </p:nvCxnSpPr>
          <p:spPr bwMode="auto">
            <a:xfrm>
              <a:off x="6269319" y="3900677"/>
              <a:ext cx="858655" cy="498369"/>
            </a:xfrm>
            <a:prstGeom prst="line">
              <a:avLst/>
            </a:prstGeom>
            <a:ln>
              <a:solidFill>
                <a:srgbClr val="00449E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auto">
            <a:xfrm>
              <a:off x="7127974" y="4399046"/>
              <a:ext cx="4795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449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62"/>
          <p:cNvGrpSpPr/>
          <p:nvPr/>
        </p:nvGrpSpPr>
        <p:grpSpPr>
          <a:xfrm rot="12726708">
            <a:off x="3202246" y="1496758"/>
            <a:ext cx="1448936" cy="509705"/>
            <a:chOff x="6269319" y="3900677"/>
            <a:chExt cx="1338155" cy="498369"/>
          </a:xfrm>
        </p:grpSpPr>
        <p:cxnSp>
          <p:nvCxnSpPr>
            <p:cNvPr id="64" name="Straight Connector 63"/>
            <p:cNvCxnSpPr/>
            <p:nvPr/>
          </p:nvCxnSpPr>
          <p:spPr bwMode="auto">
            <a:xfrm>
              <a:off x="6269319" y="3900677"/>
              <a:ext cx="858655" cy="498369"/>
            </a:xfrm>
            <a:prstGeom prst="line">
              <a:avLst/>
            </a:prstGeom>
            <a:ln>
              <a:solidFill>
                <a:srgbClr val="00449E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 bwMode="auto">
            <a:xfrm>
              <a:off x="7127974" y="4399046"/>
              <a:ext cx="4795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449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65"/>
          <p:cNvGrpSpPr/>
          <p:nvPr/>
        </p:nvGrpSpPr>
        <p:grpSpPr>
          <a:xfrm>
            <a:off x="6209515" y="1562602"/>
            <a:ext cx="1273567" cy="809021"/>
            <a:chOff x="6459314" y="2564113"/>
            <a:chExt cx="1054269" cy="530932"/>
          </a:xfrm>
        </p:grpSpPr>
        <p:cxnSp>
          <p:nvCxnSpPr>
            <p:cNvPr id="67" name="Straight Connector 66"/>
            <p:cNvCxnSpPr/>
            <p:nvPr/>
          </p:nvCxnSpPr>
          <p:spPr bwMode="auto">
            <a:xfrm flipV="1">
              <a:off x="6459314" y="2564113"/>
              <a:ext cx="720080" cy="530932"/>
            </a:xfrm>
            <a:prstGeom prst="line">
              <a:avLst/>
            </a:prstGeom>
            <a:ln>
              <a:solidFill>
                <a:srgbClr val="00449E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>
              <a:off x="7179394" y="2564113"/>
              <a:ext cx="33418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449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70" name="Straight Connector 69"/>
          <p:cNvCxnSpPr>
            <a:stCxn id="44" idx="0"/>
          </p:cNvCxnSpPr>
          <p:nvPr/>
        </p:nvCxnSpPr>
        <p:spPr bwMode="auto">
          <a:xfrm flipV="1">
            <a:off x="5201013" y="4401689"/>
            <a:ext cx="88815" cy="892135"/>
          </a:xfrm>
          <a:prstGeom prst="line">
            <a:avLst/>
          </a:prstGeom>
          <a:ln>
            <a:solidFill>
              <a:srgbClr val="00449E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55" y="367474"/>
            <a:ext cx="3075438" cy="10088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4317846"/>
            <a:ext cx="1914148" cy="91135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0" y="4613513"/>
            <a:ext cx="1752604" cy="55473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502432" y="253766"/>
            <a:ext cx="376795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Confidence you can count 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1" y="1132708"/>
            <a:ext cx="2255813" cy="179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35089" y="4538283"/>
            <a:ext cx="44841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Atlantis</a:t>
            </a:r>
            <a:r>
              <a:rPr lang="en-US" b="1" baseline="30000" dirty="0">
                <a:solidFill>
                  <a:schemeClr val="accent1"/>
                </a:solidFill>
              </a:rPr>
              <a:t>® </a:t>
            </a:r>
            <a:r>
              <a:rPr lang="en-US" b="1" dirty="0" err="1" smtClean="0">
                <a:solidFill>
                  <a:schemeClr val="accent1"/>
                </a:solidFill>
              </a:rPr>
              <a:t>suprastructures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>
                <a:solidFill>
                  <a:schemeClr val="tx2"/>
                </a:solidFill>
              </a:rPr>
              <a:t>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full range of implant suprastructures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for fixed and removable </a:t>
            </a:r>
            <a:r>
              <a:rPr lang="en-US" sz="2000" dirty="0" smtClean="0">
                <a:solidFill>
                  <a:schemeClr val="tx2"/>
                </a:solidFill>
              </a:rPr>
              <a:t>prostheses.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Restorative freedom </a:t>
            </a:r>
            <a:br>
              <a:rPr lang="en-US" dirty="0" smtClean="0"/>
            </a:br>
            <a:r>
              <a:rPr lang="en-US" dirty="0" smtClean="0"/>
              <a:t>– patient-specific prosthetic solutions for </a:t>
            </a:r>
            <a:br>
              <a:rPr lang="en-US" dirty="0" smtClean="0"/>
            </a:br>
            <a:r>
              <a:rPr lang="en-US" dirty="0" smtClean="0"/>
              <a:t>all major implant systems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421287" y="4461170"/>
            <a:ext cx="444063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Atlantis</a:t>
            </a:r>
            <a:r>
              <a:rPr lang="en-US" b="1" baseline="30000" dirty="0" smtClean="0">
                <a:solidFill>
                  <a:schemeClr val="accent1"/>
                </a:solidFill>
              </a:rPr>
              <a:t>® </a:t>
            </a:r>
            <a:r>
              <a:rPr lang="en-US" b="1" dirty="0" smtClean="0">
                <a:solidFill>
                  <a:schemeClr val="accent1"/>
                </a:solidFill>
              </a:rPr>
              <a:t>abutments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>
                <a:solidFill>
                  <a:schemeClr val="tx2"/>
                </a:solidFill>
              </a:rPr>
              <a:t>F</a:t>
            </a:r>
            <a:r>
              <a:rPr lang="en-US" sz="2000" dirty="0" smtClean="0">
                <a:solidFill>
                  <a:schemeClr val="tx2"/>
                </a:solidFill>
              </a:rPr>
              <a:t>or cement-,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smtClean="0">
                <a:solidFill>
                  <a:schemeClr val="tx2"/>
                </a:solidFill>
              </a:rPr>
              <a:t>single tooth) screw-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and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attachment-retained restorations.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1821357"/>
            <a:ext cx="4680520" cy="263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14" y="2032383"/>
            <a:ext cx="4572000" cy="25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7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Surgical flexibility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42444" y="5547925"/>
            <a:ext cx="7128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All trademarks, company names and implant designs are the property of their respective owners.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0"/>
          <a:stretch/>
        </p:blipFill>
        <p:spPr>
          <a:xfrm>
            <a:off x="3590898" y="943990"/>
            <a:ext cx="8826019" cy="474243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30202" y="1584995"/>
            <a:ext cx="5607611" cy="3824924"/>
          </a:xfrm>
        </p:spPr>
        <p:txBody>
          <a:bodyPr/>
          <a:lstStyle/>
          <a:p>
            <a:r>
              <a:rPr lang="en-US" dirty="0" err="1" smtClean="0"/>
              <a:t>Dentsply</a:t>
            </a:r>
            <a:r>
              <a:rPr lang="en-US" dirty="0" smtClean="0"/>
              <a:t> Sirona Implants</a:t>
            </a:r>
          </a:p>
          <a:p>
            <a:pPr lvl="1"/>
            <a:r>
              <a:rPr lang="en-US" dirty="0" err="1" smtClean="0"/>
              <a:t>Ankylos</a:t>
            </a:r>
            <a:endParaRPr lang="en-US" dirty="0" smtClean="0"/>
          </a:p>
          <a:p>
            <a:pPr lvl="1"/>
            <a:r>
              <a:rPr lang="en-US" dirty="0" smtClean="0"/>
              <a:t>Astra Tech Implant System</a:t>
            </a:r>
          </a:p>
          <a:p>
            <a:pPr lvl="1"/>
            <a:r>
              <a:rPr lang="en-US" dirty="0" err="1" smtClean="0"/>
              <a:t>Xive</a:t>
            </a:r>
            <a:endParaRPr lang="en-US" dirty="0" smtClean="0"/>
          </a:p>
          <a:p>
            <a:r>
              <a:rPr lang="en-US" dirty="0" err="1" smtClean="0"/>
              <a:t>BioHorizons</a:t>
            </a:r>
            <a:endParaRPr lang="en-US" dirty="0" smtClean="0"/>
          </a:p>
          <a:p>
            <a:r>
              <a:rPr lang="en-US" dirty="0" smtClean="0"/>
              <a:t>Biomet 3i</a:t>
            </a:r>
          </a:p>
          <a:p>
            <a:r>
              <a:rPr lang="en-US" dirty="0" err="1" smtClean="0"/>
              <a:t>Camlog</a:t>
            </a:r>
            <a:endParaRPr lang="en-US" dirty="0" smtClean="0"/>
          </a:p>
          <a:p>
            <a:r>
              <a:rPr lang="en-US" dirty="0" smtClean="0"/>
              <a:t>Keystone Dental</a:t>
            </a:r>
          </a:p>
          <a:p>
            <a:r>
              <a:rPr lang="en-US" dirty="0" smtClean="0"/>
              <a:t>Nobel </a:t>
            </a:r>
            <a:r>
              <a:rPr lang="en-US" dirty="0" err="1" smtClean="0"/>
              <a:t>Biocare</a:t>
            </a:r>
            <a:endParaRPr lang="en-US" dirty="0" smtClean="0"/>
          </a:p>
          <a:p>
            <a:r>
              <a:rPr lang="en-US" dirty="0" err="1" smtClean="0"/>
              <a:t>Straumann</a:t>
            </a:r>
            <a:endParaRPr lang="en-US" dirty="0" smtClean="0"/>
          </a:p>
          <a:p>
            <a:r>
              <a:rPr lang="en-US" dirty="0" smtClean="0"/>
              <a:t>Zimmer Dental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se-tec-c040.astratech.net\Users$\semfi\My Documents\1214971-ATLANTIS ISUS_manufacturing_process-GPM_1 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r="17047"/>
          <a:stretch/>
        </p:blipFill>
        <p:spPr bwMode="auto">
          <a:xfrm>
            <a:off x="6083998" y="1071224"/>
            <a:ext cx="5762625" cy="49548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2" y="1576974"/>
            <a:ext cx="4394198" cy="3943350"/>
          </a:xfrm>
        </p:spPr>
        <p:txBody>
          <a:bodyPr/>
          <a:lstStyle/>
          <a:p>
            <a:r>
              <a:rPr lang="en-US" dirty="0" smtClean="0"/>
              <a:t>Produced using the latest developments </a:t>
            </a:r>
            <a:r>
              <a:rPr lang="en-US" b="1" dirty="0" smtClean="0"/>
              <a:t>in world-class production technologies</a:t>
            </a:r>
            <a:r>
              <a:rPr lang="en-US" dirty="0" smtClean="0"/>
              <a:t>, and supported by computer-based industrial and medical-device expertise.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998" y="4945954"/>
            <a:ext cx="1080120" cy="108012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965310" y="1426605"/>
            <a:ext cx="376795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lIns="274320" tIns="182880" rIns="274320" bIns="182880" rtlCol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State-of-the-art production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0201" y="555626"/>
            <a:ext cx="11530012" cy="1001712"/>
          </a:xfrm>
        </p:spPr>
        <p:txBody>
          <a:bodyPr/>
          <a:lstStyle/>
          <a:p>
            <a:r>
              <a:rPr lang="en-US" dirty="0" smtClean="0"/>
              <a:t>Engineered for high precision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16-9_new logo_Implants-Template">
  <a:themeElements>
    <a:clrScheme name="Brugerdefineret 2">
      <a:dk1>
        <a:sysClr val="windowText" lastClr="000000"/>
      </a:dk1>
      <a:lt1>
        <a:sysClr val="window" lastClr="FFFFFF"/>
      </a:lt1>
      <a:dk2>
        <a:srgbClr val="53585B"/>
      </a:dk2>
      <a:lt2>
        <a:srgbClr val="F1F0F0"/>
      </a:lt2>
      <a:accent1>
        <a:srgbClr val="0077C8"/>
      </a:accent1>
      <a:accent2>
        <a:srgbClr val="F8A700"/>
      </a:accent2>
      <a:accent3>
        <a:srgbClr val="53585B"/>
      </a:accent3>
      <a:accent4>
        <a:srgbClr val="49A0D8"/>
      </a:accent4>
      <a:accent5>
        <a:srgbClr val="FDC56B"/>
      </a:accent5>
      <a:accent6>
        <a:srgbClr val="D9D7D7"/>
      </a:accent6>
      <a:hlink>
        <a:srgbClr val="0077C8"/>
      </a:hlink>
      <a:folHlink>
        <a:srgbClr val="F8A700"/>
      </a:folHlink>
    </a:clrScheme>
    <a:fontScheme name="SD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_16_9_fin.potx" id="{8347E96F-7458-4ED4-BA18-4B03D72AA2B0}" vid="{CB7F50BA-1587-4910-816B-B8EF6FC894DB}"/>
    </a:ext>
  </a:extLst>
</a:theme>
</file>

<file path=ppt/theme/theme2.xml><?xml version="1.0" encoding="utf-8"?>
<a:theme xmlns:a="http://schemas.openxmlformats.org/drawingml/2006/main" name="Office Theme">
  <a:themeElements>
    <a:clrScheme name="SD 2016">
      <a:dk1>
        <a:sysClr val="windowText" lastClr="000000"/>
      </a:dk1>
      <a:lt1>
        <a:sysClr val="window" lastClr="FFFFFF"/>
      </a:lt1>
      <a:dk2>
        <a:srgbClr val="53585B"/>
      </a:dk2>
      <a:lt2>
        <a:srgbClr val="F1F0F0"/>
      </a:lt2>
      <a:accent1>
        <a:srgbClr val="0077C8"/>
      </a:accent1>
      <a:accent2>
        <a:srgbClr val="F8A700"/>
      </a:accent2>
      <a:accent3>
        <a:srgbClr val="53585B"/>
      </a:accent3>
      <a:accent4>
        <a:srgbClr val="1142AA"/>
      </a:accent4>
      <a:accent5>
        <a:srgbClr val="FDC56B"/>
      </a:accent5>
      <a:accent6>
        <a:srgbClr val="49A0D8"/>
      </a:accent6>
      <a:hlink>
        <a:srgbClr val="0077C8"/>
      </a:hlink>
      <a:folHlink>
        <a:srgbClr val="F8A700"/>
      </a:folHlink>
    </a:clrScheme>
    <a:fontScheme name="SD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SD 2016">
      <a:dk1>
        <a:sysClr val="windowText" lastClr="000000"/>
      </a:dk1>
      <a:lt1>
        <a:sysClr val="window" lastClr="FFFFFF"/>
      </a:lt1>
      <a:dk2>
        <a:srgbClr val="53585B"/>
      </a:dk2>
      <a:lt2>
        <a:srgbClr val="F1F0F0"/>
      </a:lt2>
      <a:accent1>
        <a:srgbClr val="0077C8"/>
      </a:accent1>
      <a:accent2>
        <a:srgbClr val="F8A700"/>
      </a:accent2>
      <a:accent3>
        <a:srgbClr val="53585B"/>
      </a:accent3>
      <a:accent4>
        <a:srgbClr val="1142AA"/>
      </a:accent4>
      <a:accent5>
        <a:srgbClr val="FDC56B"/>
      </a:accent5>
      <a:accent6>
        <a:srgbClr val="49A0D8"/>
      </a:accent6>
      <a:hlink>
        <a:srgbClr val="0077C8"/>
      </a:hlink>
      <a:folHlink>
        <a:srgbClr val="F8A700"/>
      </a:folHlink>
    </a:clrScheme>
    <a:fontScheme name="SD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21798CA81CC141B9C04E105AC0449A" ma:contentTypeVersion="4" ma:contentTypeDescription="Create a new document." ma:contentTypeScope="" ma:versionID="12767c4ac3957ea158c8df6c7df7133a">
  <xsd:schema xmlns:xsd="http://www.w3.org/2001/XMLSchema" xmlns:xs="http://www.w3.org/2001/XMLSchema" xmlns:p="http://schemas.microsoft.com/office/2006/metadata/properties" xmlns:ns1="http://schemas.microsoft.com/sharepoint/v3" xmlns:ns2="0d6f2f7c-2d4a-4bd8-8446-d22239876416" xmlns:ns3="dd1728fc-9460-4dd0-a268-f9a3c3818728" targetNamespace="http://schemas.microsoft.com/office/2006/metadata/properties" ma:root="true" ma:fieldsID="6cc12e2157edc13ae6418c529581ae69" ns1:_="" ns2:_="" ns3:_="">
    <xsd:import namespace="http://schemas.microsoft.com/sharepoint/v3"/>
    <xsd:import namespace="0d6f2f7c-2d4a-4bd8-8446-d22239876416"/>
    <xsd:import namespace="dd1728fc-9460-4dd0-a268-f9a3c381872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Category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f2f7c-2d4a-4bd8-8446-d22239876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728fc-9460-4dd0-a268-f9a3c3818728" elementFormDefault="qualified">
    <xsd:import namespace="http://schemas.microsoft.com/office/2006/documentManagement/types"/>
    <xsd:import namespace="http://schemas.microsoft.com/office/infopath/2007/PartnerControls"/>
    <xsd:element name="Category" ma:index="11" nillable="true" ma:displayName="Category" ma:list="{1525767e-5eac-4c06-befd-04fac09ab255}" ma:internalName="Category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dd1728fc-9460-4dd0-a268-f9a3c3818728">4</Category>
    <PublishingExpirationDate xmlns="http://schemas.microsoft.com/sharepoint/v3" xsi:nil="true"/>
    <PublishingStartDate xmlns="http://schemas.microsoft.com/sharepoint/v3" xsi:nil="true"/>
    <SharedWithUsers xmlns="0d6f2f7c-2d4a-4bd8-8446-d22239876416">
      <UserInfo>
        <DisplayName>Morris, Carol</DisplayName>
        <AccountId>3978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F5A059B-E038-434A-BC0C-E3E671DDBC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d6f2f7c-2d4a-4bd8-8446-d22239876416"/>
    <ds:schemaRef ds:uri="dd1728fc-9460-4dd0-a268-f9a3c38187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8BACF0-2A03-4FA6-B906-60683CE271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48B98E-646E-4220-B738-71A39C0B56C1}">
  <ds:schemaRefs>
    <ds:schemaRef ds:uri="http://schemas.microsoft.com/sharepoint/v3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dd1728fc-9460-4dd0-a268-f9a3c3818728"/>
    <ds:schemaRef ds:uri="0d6f2f7c-2d4a-4bd8-8446-d22239876416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Presentation_16-9_new logo_Implants-Template</Template>
  <TotalTime>0</TotalTime>
  <Words>1081</Words>
  <Application>Microsoft Office PowerPoint</Application>
  <PresentationFormat>Widescreen</PresentationFormat>
  <Paragraphs>258</Paragraphs>
  <Slides>53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Futura Medium</vt:lpstr>
      <vt:lpstr>Futura Std Book</vt:lpstr>
      <vt:lpstr>Futura Std Medium</vt:lpstr>
      <vt:lpstr>Wingdings</vt:lpstr>
      <vt:lpstr>Presentation_16-9_new logo_Implants-Template</vt:lpstr>
      <vt:lpstr>Atlantis  Suprastructures  – Beyond CAD/CAM</vt:lpstr>
      <vt:lpstr>Comprehensive solutions for all phases of implant therapy</vt:lpstr>
      <vt:lpstr>Digital solutions from Dentsply Sirona Implants</vt:lpstr>
      <vt:lpstr>Ongoing innovation</vt:lpstr>
      <vt:lpstr>Restorative freedom </vt:lpstr>
      <vt:lpstr>PowerPoint Presentation</vt:lpstr>
      <vt:lpstr>Restorative freedom  – patient-specific prosthetic solutions for  all major implant systems </vt:lpstr>
      <vt:lpstr>Surgical flexibility</vt:lpstr>
      <vt:lpstr>Engineered for high precision</vt:lpstr>
      <vt:lpstr>Engineered for high precision</vt:lpstr>
      <vt:lpstr>Precision providing tension-free fit</vt:lpstr>
      <vt:lpstr>Restorative flexibility</vt:lpstr>
      <vt:lpstr>Full range of implant suprastructures</vt:lpstr>
      <vt:lpstr>Atlantis 2in1</vt:lpstr>
      <vt:lpstr>Atlantis Bar</vt:lpstr>
      <vt:lpstr>Atlantis Bridge</vt:lpstr>
      <vt:lpstr>Atlantis Hybrid</vt:lpstr>
      <vt:lpstr>Angulated Screw Access</vt:lpstr>
      <vt:lpstr>Angulated Screw Access</vt:lpstr>
      <vt:lpstr>Atlantis is good business – increased practice and laboratory efficiency</vt:lpstr>
      <vt:lpstr>1. Initiating the order</vt:lpstr>
      <vt:lpstr>2. Entering the order</vt:lpstr>
      <vt:lpstr>3. Designing the suprastructure</vt:lpstr>
      <vt:lpstr>4. Shipping the case</vt:lpstr>
      <vt:lpstr>Designed for clinical practice success</vt:lpstr>
      <vt:lpstr>Developed for dental laboratory efficiency</vt:lpstr>
      <vt:lpstr>Save time for more advanced tasks </vt:lpstr>
      <vt:lpstr>Production workflow</vt:lpstr>
      <vt:lpstr>Dental laboratory order </vt:lpstr>
      <vt:lpstr>Order Intake</vt:lpstr>
      <vt:lpstr>PowerPoint Presentation</vt:lpstr>
      <vt:lpstr>Incoming QC</vt:lpstr>
      <vt:lpstr>PowerPoint Presentation</vt:lpstr>
      <vt:lpstr>PowerPoint Presentation</vt:lpstr>
      <vt:lpstr>PowerPoint Presentation</vt:lpstr>
      <vt:lpstr>Scanning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Atlantis CaseSafe</vt:lpstr>
      <vt:lpstr>Atlantis WebOrder  – the communication platform</vt:lpstr>
      <vt:lpstr>Atlantis suprastructure design</vt:lpstr>
      <vt:lpstr>Atlantis Viewer</vt:lpstr>
      <vt:lpstr>Going beyond CAD/CAM</vt:lpstr>
      <vt:lpstr>We have you covered </vt:lpstr>
      <vt:lpstr>We have you covered  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2016-08-16T21:17:07Z</dcterms:created>
  <dcterms:modified xsi:type="dcterms:W3CDTF">2017-03-14T14:48:54Z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ContentTypeId">
    <vt:lpwstr>0x010100DD21798CA81CC141B9C04E105AC0449A</vt:lpwstr>
  </property>
</Properties>
</file>