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7"/>
  </p:notesMasterIdLst>
  <p:handoutMasterIdLst>
    <p:handoutMasterId r:id="rId38"/>
  </p:handoutMasterIdLst>
  <p:sldIdLst>
    <p:sldId id="334" r:id="rId5"/>
    <p:sldId id="33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yst layout 3 - Markerin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0953" autoAdjust="0"/>
  </p:normalViewPr>
  <p:slideViewPr>
    <p:cSldViewPr snapToGrid="0" showGuides="1">
      <p:cViewPr varScale="1">
        <p:scale>
          <a:sx n="117" d="100"/>
          <a:sy n="117" d="100"/>
        </p:scale>
        <p:origin x="84" y="2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9" d="100"/>
          <a:sy n="99" d="100"/>
        </p:scale>
        <p:origin x="-35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4657A-DB7C-4792-8F38-D90C0C51FA15}" type="datetimeFigureOut">
              <a:rPr lang="en-GB" smtClean="0"/>
              <a:t>11/01/2019</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D580E4-869C-47B4-97E2-9E4FBD178084}" type="slidenum">
              <a:rPr lang="en-GB" smtClean="0"/>
              <a:t>‹#›</a:t>
            </a:fld>
            <a:endParaRPr lang="en-GB"/>
          </a:p>
        </p:txBody>
      </p:sp>
    </p:spTree>
    <p:extLst>
      <p:ext uri="{BB962C8B-B14F-4D97-AF65-F5344CB8AC3E}">
        <p14:creationId xmlns:p14="http://schemas.microsoft.com/office/powerpoint/2010/main" val="3878031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11/01/2019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r>
              <a:rPr lang="en-US" dirty="0" err="1" smtClean="0"/>
              <a:t>SynCone</a:t>
            </a:r>
            <a:r>
              <a:rPr lang="en-US" dirty="0" smtClean="0"/>
              <a:t> abutments provide a fast and economical restoration of the edentulous mandible with an immediately-loaded</a:t>
            </a:r>
            <a:r>
              <a:rPr lang="en-US" baseline="0" dirty="0" smtClean="0"/>
              <a:t> prosthesis on four pre-fabricated </a:t>
            </a:r>
            <a:r>
              <a:rPr lang="en-US" baseline="0" dirty="0" err="1" smtClean="0"/>
              <a:t>interforaminal</a:t>
            </a:r>
            <a:r>
              <a:rPr lang="en-US" baseline="0" dirty="0" smtClean="0"/>
              <a:t>-tapered abutments.</a:t>
            </a:r>
          </a:p>
          <a:p>
            <a:endParaRPr lang="en-US" baseline="0" dirty="0" smtClean="0"/>
          </a:p>
          <a:p>
            <a:r>
              <a:rPr lang="en-US" dirty="0" smtClean="0"/>
              <a:t>Simplified, predictable dental care using prefabricated components.</a:t>
            </a:r>
          </a:p>
          <a:p>
            <a:endParaRPr lang="en-US" dirty="0" smtClean="0"/>
          </a:p>
          <a:p>
            <a:r>
              <a:rPr lang="en-US" dirty="0" smtClean="0"/>
              <a:t>Patient and dental team cost benefits:</a:t>
            </a:r>
          </a:p>
          <a:p>
            <a:r>
              <a:rPr lang="en-US" dirty="0" smtClean="0"/>
              <a:t>As an</a:t>
            </a:r>
            <a:r>
              <a:rPr lang="en-US" baseline="0" dirty="0" smtClean="0"/>
              <a:t> intermediate solution, the patient’s existing denture can be utilized.</a:t>
            </a:r>
          </a:p>
          <a:p>
            <a:r>
              <a:rPr lang="en-US" baseline="0" dirty="0" smtClean="0"/>
              <a:t>For the long-term, a new denture containing reinforcing framework should be created.</a:t>
            </a:r>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a:t>
            </a:fld>
            <a:endParaRPr lang="en-US"/>
          </a:p>
        </p:txBody>
      </p:sp>
    </p:spTree>
    <p:extLst>
      <p:ext uri="{BB962C8B-B14F-4D97-AF65-F5344CB8AC3E}">
        <p14:creationId xmlns:p14="http://schemas.microsoft.com/office/powerpoint/2010/main" val="193638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0" lvl="0" indent="0" algn="l" eaLnBrk="1" hangingPunct="1">
              <a:spcBef>
                <a:spcPts val="0"/>
              </a:spcBef>
            </a:pPr>
            <a:r>
              <a:rPr lang="en-US" dirty="0" smtClean="0">
                <a:latin typeface="Arial" charset="0"/>
              </a:rPr>
              <a:t>The Conical Reamer is used to form the osteotomy to accept the implants tapered body. Each Conical Reamer corresponds to the implant size and can be used manually (A,B,C</a:t>
            </a:r>
            <a:r>
              <a:rPr lang="en-US" baseline="0" dirty="0" smtClean="0">
                <a:latin typeface="Arial" charset="0"/>
              </a:rPr>
              <a:t> </a:t>
            </a:r>
            <a:r>
              <a:rPr lang="en-US" dirty="0" smtClean="0">
                <a:latin typeface="Arial" charset="0"/>
              </a:rPr>
              <a:t>implants) or in a </a:t>
            </a:r>
            <a:r>
              <a:rPr lang="en-US" dirty="0" err="1" smtClean="0">
                <a:latin typeface="Arial" charset="0"/>
              </a:rPr>
              <a:t>handpiece</a:t>
            </a:r>
            <a:r>
              <a:rPr lang="en-US" dirty="0" smtClean="0">
                <a:latin typeface="Arial" charset="0"/>
              </a:rPr>
              <a:t> (A,B implants). </a:t>
            </a:r>
          </a:p>
          <a:p>
            <a:pPr marL="0" lvl="0" indent="0" algn="l" eaLnBrk="1" hangingPunct="1">
              <a:spcBef>
                <a:spcPts val="0"/>
              </a:spcBef>
            </a:pPr>
            <a:endParaRPr lang="en-US" dirty="0" smtClean="0">
              <a:latin typeface="Arial" charset="0"/>
            </a:endParaRPr>
          </a:p>
          <a:p>
            <a:pPr marL="0" lvl="0" indent="0" algn="l" eaLnBrk="1" hangingPunct="1">
              <a:spcBef>
                <a:spcPts val="0"/>
              </a:spcBef>
              <a:buFontTx/>
              <a:buNone/>
            </a:pPr>
            <a:r>
              <a:rPr lang="en-US" dirty="0" smtClean="0">
                <a:latin typeface="Arial" charset="0"/>
              </a:rPr>
              <a:t>Drilling in a clockwise direction will remove bone which can be used</a:t>
            </a:r>
            <a:r>
              <a:rPr lang="en-US" baseline="0" dirty="0" smtClean="0">
                <a:latin typeface="Arial" charset="0"/>
              </a:rPr>
              <a:t> </a:t>
            </a:r>
            <a:r>
              <a:rPr lang="en-US" dirty="0" smtClean="0">
                <a:latin typeface="Arial" charset="0"/>
              </a:rPr>
              <a:t>for grafting.</a:t>
            </a:r>
          </a:p>
          <a:p>
            <a:pPr marL="0" lvl="0" indent="0" algn="l" eaLnBrk="1" hangingPunct="1">
              <a:spcBef>
                <a:spcPts val="0"/>
              </a:spcBef>
              <a:buFontTx/>
              <a:buNone/>
            </a:pPr>
            <a:r>
              <a:rPr lang="en-US" dirty="0" smtClean="0">
                <a:latin typeface="Arial" charset="0"/>
              </a:rPr>
              <a:t>Drilling in a counter-clockwise direction will condense bone.</a:t>
            </a:r>
          </a:p>
          <a:p>
            <a:pPr marL="0" lvl="0" indent="0" algn="l" eaLnBrk="1" hangingPunct="1">
              <a:spcBef>
                <a:spcPts val="0"/>
              </a:spcBef>
              <a:buFontTx/>
              <a:buNone/>
            </a:pPr>
            <a:endParaRPr lang="en-US" dirty="0" smtClean="0">
              <a:latin typeface="Arial" charset="0"/>
            </a:endParaRPr>
          </a:p>
          <a:p>
            <a:pPr marL="0" lvl="0" indent="0" algn="l" eaLnBrk="1" hangingPunct="1">
              <a:spcBef>
                <a:spcPts val="0"/>
              </a:spcBef>
              <a:buFontTx/>
              <a:buNone/>
            </a:pPr>
            <a:r>
              <a:rPr lang="en-US" dirty="0" smtClean="0">
                <a:latin typeface="Arial" charset="0"/>
              </a:rPr>
              <a:t>The Conical Reamer is the exact length of the corresponding implant and therefore can be used as an implant depth gauge.</a:t>
            </a:r>
          </a:p>
        </p:txBody>
      </p:sp>
      <p:sp>
        <p:nvSpPr>
          <p:cNvPr id="4" name="Slide Number Placeholder 3"/>
          <p:cNvSpPr>
            <a:spLocks noGrp="1"/>
          </p:cNvSpPr>
          <p:nvPr>
            <p:ph type="sldNum" sz="quarter" idx="10"/>
          </p:nvPr>
        </p:nvSpPr>
        <p:spPr/>
        <p:txBody>
          <a:bodyPr/>
          <a:lstStyle/>
          <a:p>
            <a:fld id="{3A7C9D15-6481-40E5-B755-F42D5689D65C}" type="slidenum">
              <a:rPr lang="en-US" smtClean="0"/>
              <a:pPr/>
              <a:t>11</a:t>
            </a:fld>
            <a:endParaRPr lang="en-US"/>
          </a:p>
        </p:txBody>
      </p:sp>
    </p:spTree>
    <p:extLst>
      <p:ext uri="{BB962C8B-B14F-4D97-AF65-F5344CB8AC3E}">
        <p14:creationId xmlns:p14="http://schemas.microsoft.com/office/powerpoint/2010/main" val="1716584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The tap used in a clockwise direction cuts the threads in the osteotomy. Drilling in a counter-clockwise direction is required to remove the tap instrument.</a:t>
            </a:r>
          </a:p>
          <a:p>
            <a:pPr eaLnBrk="1" hangingPunct="1"/>
            <a:r>
              <a:rPr lang="en-US" dirty="0" smtClean="0">
                <a:latin typeface="Arial" charset="0"/>
              </a:rPr>
              <a:t>It is extremely important not to tap further than the prepared osteotomy as this may strip the osteotomy’s threads.</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12</a:t>
            </a:fld>
            <a:endParaRPr lang="en-US"/>
          </a:p>
        </p:txBody>
      </p:sp>
    </p:spTree>
    <p:extLst>
      <p:ext uri="{BB962C8B-B14F-4D97-AF65-F5344CB8AC3E}">
        <p14:creationId xmlns:p14="http://schemas.microsoft.com/office/powerpoint/2010/main" val="206325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b="1" dirty="0" smtClean="0"/>
              <a:t>Packaging</a:t>
            </a:r>
          </a:p>
          <a:p>
            <a:pPr eaLnBrk="1" hangingPunct="1"/>
            <a:r>
              <a:rPr lang="en-US" dirty="0" smtClean="0"/>
              <a:t>All ANKYLOS</a:t>
            </a:r>
            <a:r>
              <a:rPr lang="en-US" baseline="30000" dirty="0" smtClean="0"/>
              <a:t>®</a:t>
            </a:r>
            <a:r>
              <a:rPr lang="en-US" dirty="0" smtClean="0"/>
              <a:t> implants are supplied in double-sterile blister packaging inside a</a:t>
            </a:r>
            <a:r>
              <a:rPr lang="en-US" baseline="0" dirty="0" smtClean="0"/>
              <a:t> protective </a:t>
            </a:r>
            <a:r>
              <a:rPr lang="en-US" dirty="0" smtClean="0"/>
              <a:t>carton.</a:t>
            </a:r>
          </a:p>
          <a:p>
            <a:pPr eaLnBrk="1" hangingPunct="1"/>
            <a:endParaRPr lang="en-US" dirty="0" smtClean="0"/>
          </a:p>
          <a:p>
            <a:r>
              <a:rPr lang="en-US" b="1" dirty="0" smtClean="0"/>
              <a:t>Implant holder</a:t>
            </a:r>
          </a:p>
          <a:p>
            <a:r>
              <a:rPr lang="en-US" dirty="0" smtClean="0"/>
              <a:t>The implant holder “shuttle” holds the implant with the ANKYLOS</a:t>
            </a:r>
            <a:r>
              <a:rPr lang="en-US" baseline="30000" dirty="0" smtClean="0"/>
              <a:t>®</a:t>
            </a:r>
            <a:r>
              <a:rPr lang="en-US" dirty="0" smtClean="0"/>
              <a:t> C/X implant with the placement head.</a:t>
            </a:r>
          </a:p>
          <a:p>
            <a:r>
              <a:rPr lang="en-US" dirty="0" smtClean="0"/>
              <a:t>The implant holder can be safely transferred utilizing</a:t>
            </a:r>
            <a:r>
              <a:rPr lang="en-US" baseline="0" dirty="0" smtClean="0"/>
              <a:t> </a:t>
            </a:r>
            <a:r>
              <a:rPr lang="en-US" dirty="0" smtClean="0"/>
              <a:t>the three wings for holding it.</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13</a:t>
            </a:fld>
            <a:endParaRPr lang="en-US"/>
          </a:p>
        </p:txBody>
      </p:sp>
    </p:spTree>
    <p:extLst>
      <p:ext uri="{BB962C8B-B14F-4D97-AF65-F5344CB8AC3E}">
        <p14:creationId xmlns:p14="http://schemas.microsoft.com/office/powerpoint/2010/main" val="386268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b="1" dirty="0" smtClean="0"/>
              <a:t>Note:</a:t>
            </a:r>
            <a:r>
              <a:rPr lang="en-US" b="0" baseline="0" dirty="0" smtClean="0"/>
              <a:t> A</a:t>
            </a:r>
            <a:r>
              <a:rPr lang="en-US" dirty="0" smtClean="0"/>
              <a:t>fter preparation of the implant site, the implant packaging is opened outside of the sterile area and the sealing foil of the outer blister is removed.</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14</a:t>
            </a:fld>
            <a:endParaRPr lang="en-US"/>
          </a:p>
        </p:txBody>
      </p:sp>
    </p:spTree>
    <p:extLst>
      <p:ext uri="{BB962C8B-B14F-4D97-AF65-F5344CB8AC3E}">
        <p14:creationId xmlns:p14="http://schemas.microsoft.com/office/powerpoint/2010/main" val="123297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b="1" dirty="0" smtClean="0"/>
              <a:t>Transparent inner blister</a:t>
            </a:r>
            <a:endParaRPr lang="en-US" dirty="0" smtClean="0"/>
          </a:p>
          <a:p>
            <a:pPr eaLnBrk="1" hangingPunct="1"/>
            <a:r>
              <a:rPr lang="en-US" dirty="0" smtClean="0"/>
              <a:t>This is the inner sterile packaging and contains the implant shuttle and cover screw. This area of the packaging also contains the peel-off label with batch number for accurate documentation in the patients records.</a:t>
            </a:r>
          </a:p>
          <a:p>
            <a:pPr eaLnBrk="1" hangingPunct="1"/>
            <a:r>
              <a:rPr lang="en-US" dirty="0" smtClean="0"/>
              <a:t>The inner blister should be removed under sterile conditions. Peel-off adhesive labels with the batch number are on the sealing foil of the inner blister for subsequent documentation in the patients file.</a:t>
            </a:r>
          </a:p>
          <a:p>
            <a:pPr eaLnBrk="1" hangingPunct="1"/>
            <a:endParaRPr lang="en-US" dirty="0" smtClean="0"/>
          </a:p>
          <a:p>
            <a:pPr eaLnBrk="1" hangingPunct="1"/>
            <a:r>
              <a:rPr lang="en-US" b="1" dirty="0" smtClean="0"/>
              <a:t>Implant shuttle with the secured implant</a:t>
            </a:r>
          </a:p>
          <a:p>
            <a:pPr eaLnBrk="1" hangingPunct="1"/>
            <a:r>
              <a:rPr lang="en-US" dirty="0" smtClean="0"/>
              <a:t>Protects the implant from damage.</a:t>
            </a:r>
          </a:p>
          <a:p>
            <a:pPr eaLnBrk="1" hangingPunct="1"/>
            <a:r>
              <a:rPr lang="en-US" dirty="0" smtClean="0"/>
              <a:t>Three wings with roughened surfaces for non-slip holding allows </a:t>
            </a:r>
            <a:r>
              <a:rPr lang="en-US" smtClean="0"/>
              <a:t>for an easy</a:t>
            </a:r>
            <a:r>
              <a:rPr lang="en-US" dirty="0" smtClean="0"/>
              <a:t>, no-contact transfer</a:t>
            </a:r>
            <a:r>
              <a:rPr lang="en-US" baseline="0" dirty="0" smtClean="0"/>
              <a:t> of the implant during surgical procedures.</a:t>
            </a:r>
            <a:endParaRPr lang="en-US" dirty="0" smtClean="0"/>
          </a:p>
        </p:txBody>
      </p:sp>
      <p:sp>
        <p:nvSpPr>
          <p:cNvPr id="4" name="Slide Number Placeholder 3"/>
          <p:cNvSpPr>
            <a:spLocks noGrp="1"/>
          </p:cNvSpPr>
          <p:nvPr>
            <p:ph type="sldNum" sz="quarter" idx="10"/>
          </p:nvPr>
        </p:nvSpPr>
        <p:spPr/>
        <p:txBody>
          <a:bodyPr/>
          <a:lstStyle/>
          <a:p>
            <a:fld id="{3A7C9D15-6481-40E5-B755-F42D5689D65C}" type="slidenum">
              <a:rPr lang="en-US" smtClean="0"/>
              <a:pPr/>
              <a:t>15</a:t>
            </a:fld>
            <a:endParaRPr lang="en-US"/>
          </a:p>
        </p:txBody>
      </p:sp>
    </p:spTree>
    <p:extLst>
      <p:ext uri="{BB962C8B-B14F-4D97-AF65-F5344CB8AC3E}">
        <p14:creationId xmlns:p14="http://schemas.microsoft.com/office/powerpoint/2010/main" val="406465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b="0" dirty="0" smtClean="0"/>
              <a:t>Attach the</a:t>
            </a:r>
            <a:r>
              <a:rPr lang="en-US" b="1" dirty="0" smtClean="0"/>
              <a:t> implant insertion driver </a:t>
            </a:r>
            <a:r>
              <a:rPr lang="en-US" b="0" dirty="0" smtClean="0"/>
              <a:t>to the placement head on the implant.</a:t>
            </a:r>
          </a:p>
          <a:p>
            <a:pPr eaLnBrk="1" hangingPunct="1"/>
            <a:r>
              <a:rPr lang="en-US" b="0" dirty="0" smtClean="0"/>
              <a:t>To remove the implant, push the implant driver into the placement head on the implant.</a:t>
            </a:r>
          </a:p>
          <a:p>
            <a:pPr eaLnBrk="1" hangingPunct="1"/>
            <a:r>
              <a:rPr lang="en-US" b="0" dirty="0" smtClean="0"/>
              <a:t>S</a:t>
            </a:r>
            <a:r>
              <a:rPr lang="en-US" dirty="0" smtClean="0"/>
              <a:t>ecure the implant into the implant insertion driver to remove from the implant shuttle.</a:t>
            </a:r>
          </a:p>
          <a:p>
            <a:pPr eaLnBrk="1" hangingPunct="1"/>
            <a:r>
              <a:rPr lang="en-US" dirty="0" smtClean="0"/>
              <a:t>Slightly bend the parallel wings to release the implant from the shuttle.</a:t>
            </a:r>
          </a:p>
        </p:txBody>
      </p:sp>
      <p:sp>
        <p:nvSpPr>
          <p:cNvPr id="4" name="Slide Number Placeholder 3"/>
          <p:cNvSpPr>
            <a:spLocks noGrp="1"/>
          </p:cNvSpPr>
          <p:nvPr>
            <p:ph type="sldNum" sz="quarter" idx="10"/>
          </p:nvPr>
        </p:nvSpPr>
        <p:spPr/>
        <p:txBody>
          <a:bodyPr/>
          <a:lstStyle/>
          <a:p>
            <a:fld id="{3A7C9D15-6481-40E5-B755-F42D5689D65C}" type="slidenum">
              <a:rPr lang="en-US" smtClean="0"/>
              <a:pPr/>
              <a:t>16</a:t>
            </a:fld>
            <a:endParaRPr lang="en-US"/>
          </a:p>
        </p:txBody>
      </p:sp>
    </p:spTree>
    <p:extLst>
      <p:ext uri="{BB962C8B-B14F-4D97-AF65-F5344CB8AC3E}">
        <p14:creationId xmlns:p14="http://schemas.microsoft.com/office/powerpoint/2010/main" val="2486284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r>
              <a:rPr lang="en-US" b="1" i="1" dirty="0" smtClean="0"/>
              <a:t>Please note:</a:t>
            </a:r>
          </a:p>
          <a:p>
            <a:r>
              <a:rPr lang="en-US" dirty="0" smtClean="0"/>
              <a:t>Circular indentations are milled on the implant driver. To use the indexed abutment components in the prosthetic restoration, note that one of the markings on the implant driver indicates the vestibular direction. If this is not taken into account, problems in the alignment of angled abutments may be encountered when</a:t>
            </a:r>
            <a:r>
              <a:rPr lang="en-US" baseline="0" dirty="0" smtClean="0"/>
              <a:t> </a:t>
            </a:r>
            <a:r>
              <a:rPr lang="en-US" dirty="0" smtClean="0"/>
              <a:t>using the positioning aid (index). </a:t>
            </a:r>
          </a:p>
          <a:p>
            <a:endParaRPr lang="en-US" dirty="0" smtClean="0"/>
          </a:p>
          <a:p>
            <a:r>
              <a:rPr lang="en-US" dirty="0" smtClean="0"/>
              <a:t>If the positioning aid will not be used, the implant depth alone must be monitored.</a:t>
            </a:r>
          </a:p>
          <a:p>
            <a:pPr eaLnBrk="1" hangingPunct="1"/>
            <a:endParaRPr lang="en-US" dirty="0" smtClean="0"/>
          </a:p>
          <a:p>
            <a:r>
              <a:rPr lang="en-US" b="1" i="1" dirty="0" smtClean="0"/>
              <a:t>Please note:</a:t>
            </a:r>
          </a:p>
          <a:p>
            <a:r>
              <a:rPr lang="en-US" dirty="0" smtClean="0"/>
              <a:t>The placement head for ANKYLOS</a:t>
            </a:r>
            <a:r>
              <a:rPr lang="en-US" baseline="30000" dirty="0" smtClean="0"/>
              <a:t>®</a:t>
            </a:r>
            <a:r>
              <a:rPr lang="en-US" dirty="0" smtClean="0"/>
              <a:t> C/X implants does not fit in ANKYLOS</a:t>
            </a:r>
            <a:r>
              <a:rPr lang="en-US" baseline="30000" dirty="0" smtClean="0"/>
              <a:t>®</a:t>
            </a:r>
            <a:r>
              <a:rPr lang="en-US" dirty="0" smtClean="0"/>
              <a:t> Plus implants. The</a:t>
            </a:r>
            <a:r>
              <a:rPr lang="en-US" baseline="0" dirty="0" smtClean="0"/>
              <a:t> placement head should be</a:t>
            </a:r>
            <a:r>
              <a:rPr lang="en-US" dirty="0" smtClean="0"/>
              <a:t> removed using a 1 mm hex driver.</a:t>
            </a:r>
            <a:endParaRPr lang="en-US" b="1" dirty="0" smtClean="0"/>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17</a:t>
            </a:fld>
            <a:endParaRPr lang="en-US"/>
          </a:p>
        </p:txBody>
      </p:sp>
    </p:spTree>
    <p:extLst>
      <p:ext uri="{BB962C8B-B14F-4D97-AF65-F5344CB8AC3E}">
        <p14:creationId xmlns:p14="http://schemas.microsoft.com/office/powerpoint/2010/main" val="101772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t>A step is located between the implant and the placement head to indicate the position of the implant shoulder.</a:t>
            </a:r>
          </a:p>
          <a:p>
            <a:pPr eaLnBrk="1" hangingPunct="1"/>
            <a:endParaRPr lang="en-US" dirty="0" smtClean="0"/>
          </a:p>
          <a:p>
            <a:pPr eaLnBrk="1" hangingPunct="1"/>
            <a:r>
              <a:rPr lang="en-US" dirty="0" smtClean="0"/>
              <a:t>The placement head is 3.4mm in diameter for all sizes of implants.  </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18</a:t>
            </a:fld>
            <a:endParaRPr lang="en-US"/>
          </a:p>
        </p:txBody>
      </p:sp>
    </p:spTree>
    <p:extLst>
      <p:ext uri="{BB962C8B-B14F-4D97-AF65-F5344CB8AC3E}">
        <p14:creationId xmlns:p14="http://schemas.microsoft.com/office/powerpoint/2010/main" val="26759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smtClean="0">
                <a:solidFill>
                  <a:schemeClr val="tx1"/>
                </a:solidFill>
              </a:rPr>
              <a:t>An implant can be placed manually or using a motorized driver.</a:t>
            </a:r>
          </a:p>
          <a:p>
            <a:pPr eaLnBrk="1" hangingPunct="1"/>
            <a:endParaRPr lang="en-US" b="1" dirty="0" smtClean="0">
              <a:solidFill>
                <a:schemeClr val="tx1"/>
              </a:solidFill>
            </a:endParaRPr>
          </a:p>
          <a:p>
            <a:pPr eaLnBrk="1" hangingPunct="1"/>
            <a:r>
              <a:rPr lang="en-US" b="1" dirty="0" smtClean="0">
                <a:solidFill>
                  <a:schemeClr val="tx1"/>
                </a:solidFill>
              </a:rPr>
              <a:t>Placing the implant with the motorized driver</a:t>
            </a:r>
          </a:p>
          <a:p>
            <a:pPr eaLnBrk="1" hangingPunct="1"/>
            <a:endParaRPr lang="en-US" dirty="0" smtClean="0">
              <a:solidFill>
                <a:schemeClr val="tx1"/>
              </a:solidFill>
            </a:endParaRPr>
          </a:p>
          <a:p>
            <a:pPr eaLnBrk="1" hangingPunct="1"/>
            <a:r>
              <a:rPr lang="en-US" dirty="0" smtClean="0">
                <a:solidFill>
                  <a:schemeClr val="tx1"/>
                </a:solidFill>
              </a:rPr>
              <a:t>After the implant has been removed from the implant holder/shuttle with the motorized implant driver fixed in the contra-angle </a:t>
            </a:r>
            <a:r>
              <a:rPr lang="en-US" dirty="0" err="1" smtClean="0">
                <a:solidFill>
                  <a:schemeClr val="tx1"/>
                </a:solidFill>
              </a:rPr>
              <a:t>handpiece</a:t>
            </a:r>
            <a:r>
              <a:rPr lang="en-US" dirty="0" smtClean="0">
                <a:solidFill>
                  <a:schemeClr val="tx1"/>
                </a:solidFill>
              </a:rPr>
              <a:t>, it is screwed into the jaw bone.</a:t>
            </a:r>
          </a:p>
          <a:p>
            <a:pPr eaLnBrk="1" hangingPunct="1"/>
            <a:r>
              <a:rPr lang="en-US" b="1" dirty="0" smtClean="0">
                <a:solidFill>
                  <a:schemeClr val="tx1"/>
                </a:solidFill>
              </a:rPr>
              <a:t>The maximum speed is 15 rpm, the maximum torque is 50Ncm</a:t>
            </a:r>
            <a:r>
              <a:rPr lang="en-US" dirty="0" smtClean="0">
                <a:solidFill>
                  <a:schemeClr val="tx1"/>
                </a:solidFill>
              </a:rPr>
              <a:t>.  </a:t>
            </a:r>
          </a:p>
          <a:p>
            <a:pPr eaLnBrk="1" hangingPunct="1"/>
            <a:endParaRPr lang="en-US" dirty="0" smtClean="0">
              <a:solidFill>
                <a:schemeClr val="tx1"/>
              </a:solidFill>
            </a:endParaRPr>
          </a:p>
          <a:p>
            <a:pPr eaLnBrk="1" hangingPunct="1"/>
            <a:r>
              <a:rPr lang="en-US" b="1" dirty="0" smtClean="0">
                <a:solidFill>
                  <a:schemeClr val="tx1"/>
                </a:solidFill>
              </a:rPr>
              <a:t>Placing the implant manually</a:t>
            </a:r>
          </a:p>
          <a:p>
            <a:pPr eaLnBrk="1" hangingPunct="1"/>
            <a:r>
              <a:rPr lang="en-US" dirty="0" smtClean="0">
                <a:solidFill>
                  <a:schemeClr val="tx1"/>
                </a:solidFill>
              </a:rPr>
              <a:t>The handle for the ratchet insert is attached to the implant driver of the desired length to remove the implant from the implant holder/shuttle.</a:t>
            </a:r>
          </a:p>
          <a:p>
            <a:pPr eaLnBrk="1" hangingPunct="1"/>
            <a:r>
              <a:rPr lang="en-US" dirty="0" smtClean="0">
                <a:solidFill>
                  <a:schemeClr val="tx1"/>
                </a:solidFill>
              </a:rPr>
              <a:t>The implant is screwed into the jawbone for about two-thirds of its length.</a:t>
            </a:r>
          </a:p>
        </p:txBody>
      </p:sp>
      <p:sp>
        <p:nvSpPr>
          <p:cNvPr id="4" name="Slide Number Placeholder 3"/>
          <p:cNvSpPr>
            <a:spLocks noGrp="1"/>
          </p:cNvSpPr>
          <p:nvPr>
            <p:ph type="sldNum" sz="quarter" idx="10"/>
          </p:nvPr>
        </p:nvSpPr>
        <p:spPr/>
        <p:txBody>
          <a:bodyPr/>
          <a:lstStyle/>
          <a:p>
            <a:fld id="{3A7C9D15-6481-40E5-B755-F42D5689D65C}" type="slidenum">
              <a:rPr lang="en-US" smtClean="0"/>
              <a:pPr/>
              <a:t>19</a:t>
            </a:fld>
            <a:endParaRPr lang="en-US"/>
          </a:p>
        </p:txBody>
      </p:sp>
    </p:spTree>
    <p:extLst>
      <p:ext uri="{BB962C8B-B14F-4D97-AF65-F5344CB8AC3E}">
        <p14:creationId xmlns:p14="http://schemas.microsoft.com/office/powerpoint/2010/main" val="338261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b="0" dirty="0" smtClean="0">
                <a:solidFill>
                  <a:schemeClr val="tx1"/>
                </a:solidFill>
                <a:latin typeface="Arial" charset="0"/>
              </a:rPr>
              <a:t>For both manual and motorized driver</a:t>
            </a:r>
            <a:r>
              <a:rPr lang="en-US" b="0" baseline="0" dirty="0" smtClean="0">
                <a:solidFill>
                  <a:schemeClr val="tx1"/>
                </a:solidFill>
                <a:latin typeface="Arial" charset="0"/>
              </a:rPr>
              <a:t>s, the process of finalizing the implant position is the same. </a:t>
            </a:r>
            <a:r>
              <a:rPr lang="en-US" b="0" dirty="0" smtClean="0">
                <a:solidFill>
                  <a:schemeClr val="tx1"/>
                </a:solidFill>
                <a:latin typeface="Arial" charset="0"/>
              </a:rPr>
              <a:t>To </a:t>
            </a:r>
            <a:r>
              <a:rPr lang="en-US" dirty="0" smtClean="0">
                <a:solidFill>
                  <a:schemeClr val="tx1"/>
                </a:solidFill>
                <a:latin typeface="Arial" charset="0"/>
              </a:rPr>
              <a:t>use the indexed abutment in the prosthetic restoration, note that one of the markings on the implant driver indicates the vestibular direction. If the positioning aid will not be used, the implant depth alone must be monitored.</a:t>
            </a:r>
          </a:p>
        </p:txBody>
      </p:sp>
      <p:sp>
        <p:nvSpPr>
          <p:cNvPr id="4" name="Slide Number Placeholder 3"/>
          <p:cNvSpPr>
            <a:spLocks noGrp="1"/>
          </p:cNvSpPr>
          <p:nvPr>
            <p:ph type="sldNum" sz="quarter" idx="10"/>
          </p:nvPr>
        </p:nvSpPr>
        <p:spPr/>
        <p:txBody>
          <a:bodyPr/>
          <a:lstStyle/>
          <a:p>
            <a:fld id="{3A7C9D15-6481-40E5-B755-F42D5689D65C}" type="slidenum">
              <a:rPr lang="en-US" smtClean="0"/>
              <a:pPr/>
              <a:t>20</a:t>
            </a:fld>
            <a:endParaRPr lang="en-US"/>
          </a:p>
        </p:txBody>
      </p:sp>
    </p:spTree>
    <p:extLst>
      <p:ext uri="{BB962C8B-B14F-4D97-AF65-F5344CB8AC3E}">
        <p14:creationId xmlns:p14="http://schemas.microsoft.com/office/powerpoint/2010/main" val="223250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228569" indent="-228569" eaLnBrk="1" hangingPunct="1">
              <a:spcBef>
                <a:spcPct val="5000"/>
              </a:spcBef>
            </a:pPr>
            <a:r>
              <a:rPr lang="en-US" sz="1000" b="1" u="none" dirty="0" smtClean="0">
                <a:latin typeface="Arial" charset="0"/>
                <a:cs typeface="Times New Roman" pitchFamily="18" charset="0"/>
              </a:rPr>
              <a:t>Dimension considerations when treatment planning:</a:t>
            </a:r>
          </a:p>
          <a:p>
            <a:pPr marL="228569" indent="-228569" eaLnBrk="1" hangingPunct="1">
              <a:spcBef>
                <a:spcPct val="5000"/>
              </a:spcBef>
              <a:buFontTx/>
              <a:buAutoNum type="arabicPeriod"/>
            </a:pPr>
            <a:r>
              <a:rPr lang="en-US" sz="1000" u="none" dirty="0" smtClean="0">
                <a:latin typeface="Arial" charset="0"/>
                <a:cs typeface="Times New Roman" pitchFamily="18" charset="0"/>
              </a:rPr>
              <a:t>Recommended minimum clearance between </a:t>
            </a:r>
            <a:r>
              <a:rPr lang="en-US" sz="1000" u="none" dirty="0" err="1" smtClean="0">
                <a:latin typeface="Arial" charset="0"/>
                <a:cs typeface="Times New Roman" pitchFamily="18" charset="0"/>
              </a:rPr>
              <a:t>SynCone</a:t>
            </a:r>
            <a:r>
              <a:rPr lang="en-US" sz="1000" u="none" dirty="0" smtClean="0">
                <a:latin typeface="Arial" charset="0"/>
                <a:cs typeface="Times New Roman" pitchFamily="18" charset="0"/>
              </a:rPr>
              <a:t> Cap and </a:t>
            </a:r>
            <a:r>
              <a:rPr lang="en-US" sz="1000" u="none" dirty="0" err="1" smtClean="0">
                <a:latin typeface="Arial" charset="0"/>
                <a:cs typeface="Times New Roman" pitchFamily="18" charset="0"/>
              </a:rPr>
              <a:t>occlusal</a:t>
            </a:r>
            <a:r>
              <a:rPr lang="en-US" sz="1000" u="none" dirty="0" smtClean="0">
                <a:latin typeface="Arial" charset="0"/>
                <a:cs typeface="Times New Roman" pitchFamily="18" charset="0"/>
              </a:rPr>
              <a:t> plane of denture = 5 mm</a:t>
            </a:r>
          </a:p>
          <a:p>
            <a:pPr marL="228569" indent="-228569" eaLnBrk="1" hangingPunct="1">
              <a:spcBef>
                <a:spcPct val="5000"/>
              </a:spcBef>
              <a:buFontTx/>
              <a:buAutoNum type="arabicPeriod"/>
            </a:pPr>
            <a:r>
              <a:rPr lang="en-US" sz="1000" u="none" dirty="0" err="1" smtClean="0">
                <a:latin typeface="Arial" charset="0"/>
                <a:cs typeface="Times New Roman" pitchFamily="18" charset="0"/>
              </a:rPr>
              <a:t>SynCone</a:t>
            </a:r>
            <a:r>
              <a:rPr lang="en-US" sz="1000" u="none" dirty="0" smtClean="0">
                <a:latin typeface="Arial" charset="0"/>
                <a:cs typeface="Times New Roman" pitchFamily="18" charset="0"/>
              </a:rPr>
              <a:t> Cap height = 5 mm</a:t>
            </a:r>
          </a:p>
          <a:p>
            <a:pPr marL="228569" indent="-228569" eaLnBrk="1" hangingPunct="1">
              <a:spcBef>
                <a:spcPct val="5000"/>
              </a:spcBef>
              <a:buFontTx/>
              <a:buAutoNum type="arabicPeriod"/>
            </a:pPr>
            <a:r>
              <a:rPr lang="en-US" sz="1000" u="none" dirty="0" smtClean="0">
                <a:latin typeface="Arial" charset="0"/>
                <a:cs typeface="Times New Roman" pitchFamily="18" charset="0"/>
              </a:rPr>
              <a:t>Patient sulcus height &amp; available abutment heights (soft tissue recommended equal to or below base of </a:t>
            </a:r>
            <a:r>
              <a:rPr lang="en-US" sz="1000" u="none" dirty="0" err="1" smtClean="0">
                <a:latin typeface="Arial" charset="0"/>
                <a:cs typeface="Times New Roman" pitchFamily="18" charset="0"/>
              </a:rPr>
              <a:t>SynCone</a:t>
            </a:r>
            <a:r>
              <a:rPr lang="en-US" sz="1000" u="none" dirty="0" smtClean="0">
                <a:latin typeface="Arial" charset="0"/>
                <a:cs typeface="Times New Roman" pitchFamily="18" charset="0"/>
              </a:rPr>
              <a:t> Cap)</a:t>
            </a:r>
          </a:p>
          <a:p>
            <a:pPr marL="228569" indent="-228569" eaLnBrk="1" hangingPunct="1">
              <a:spcBef>
                <a:spcPct val="5000"/>
              </a:spcBef>
              <a:buFontTx/>
              <a:buAutoNum type="arabicPeriod"/>
            </a:pPr>
            <a:r>
              <a:rPr lang="en-US" sz="1000" u="none" dirty="0" smtClean="0">
                <a:latin typeface="Arial" charset="0"/>
                <a:cs typeface="Times New Roman" pitchFamily="18" charset="0"/>
              </a:rPr>
              <a:t>Implant depth / length: </a:t>
            </a:r>
            <a:r>
              <a:rPr lang="en-US" sz="1000" u="none" dirty="0" err="1" smtClean="0">
                <a:latin typeface="Arial" charset="0"/>
                <a:cs typeface="Times New Roman" pitchFamily="18" charset="0"/>
              </a:rPr>
              <a:t>subcrestal</a:t>
            </a:r>
            <a:r>
              <a:rPr lang="en-US" sz="1000" u="none" dirty="0" smtClean="0">
                <a:latin typeface="Arial" charset="0"/>
                <a:cs typeface="Times New Roman" pitchFamily="18" charset="0"/>
              </a:rPr>
              <a:t> implant placement recommended 0.5 mm to 1.5 mm – 11 mm length implants preferably 14 mm</a:t>
            </a:r>
            <a:endParaRPr lang="en-US" sz="1000" b="1" u="none" dirty="0" smtClean="0">
              <a:latin typeface="Arial" charset="0"/>
              <a:cs typeface="Times New Roman" pitchFamily="18" charset="0"/>
            </a:endParaRPr>
          </a:p>
        </p:txBody>
      </p:sp>
      <p:sp>
        <p:nvSpPr>
          <p:cNvPr id="4" name="Slide Number Placeholder 3"/>
          <p:cNvSpPr>
            <a:spLocks noGrp="1"/>
          </p:cNvSpPr>
          <p:nvPr>
            <p:ph type="sldNum" sz="quarter" idx="10"/>
          </p:nvPr>
        </p:nvSpPr>
        <p:spPr/>
        <p:txBody>
          <a:bodyPr/>
          <a:lstStyle/>
          <a:p>
            <a:fld id="{3A7C9D15-6481-40E5-B755-F42D5689D65C}" type="slidenum">
              <a:rPr lang="en-US" smtClean="0"/>
              <a:pPr/>
              <a:t>3</a:t>
            </a:fld>
            <a:endParaRPr lang="en-US"/>
          </a:p>
        </p:txBody>
      </p:sp>
    </p:spTree>
    <p:extLst>
      <p:ext uri="{BB962C8B-B14F-4D97-AF65-F5344CB8AC3E}">
        <p14:creationId xmlns:p14="http://schemas.microsoft.com/office/powerpoint/2010/main" val="287819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When the implant has reached its final position, check that it is tightly seated, then remove the implant driver from the placement head.</a:t>
            </a:r>
          </a:p>
          <a:p>
            <a:pPr eaLnBrk="1" hangingPunct="1"/>
            <a:endParaRPr lang="en-US" dirty="0" smtClean="0"/>
          </a:p>
          <a:p>
            <a:pPr eaLnBrk="1" hangingPunct="1"/>
            <a:r>
              <a:rPr lang="en-US" dirty="0" smtClean="0"/>
              <a:t>After the implant driver has been removed, insert a 1 mm hex driver into the placement head and remove the placement head.</a:t>
            </a:r>
          </a:p>
          <a:p>
            <a:pPr eaLnBrk="1" hangingPunct="1"/>
            <a:r>
              <a:rPr lang="en-US" dirty="0" smtClean="0"/>
              <a:t>The retaining screw will loosen with the first turn of the 1 mm hex driver. With the second turn of the 1 mm hex driver, the retaining screw will push the placement head out of the implant.</a:t>
            </a:r>
          </a:p>
        </p:txBody>
      </p:sp>
      <p:sp>
        <p:nvSpPr>
          <p:cNvPr id="4" name="Slide Number Placeholder 3"/>
          <p:cNvSpPr>
            <a:spLocks noGrp="1"/>
          </p:cNvSpPr>
          <p:nvPr>
            <p:ph type="sldNum" sz="quarter" idx="10"/>
          </p:nvPr>
        </p:nvSpPr>
        <p:spPr/>
        <p:txBody>
          <a:bodyPr/>
          <a:lstStyle/>
          <a:p>
            <a:fld id="{3A7C9D15-6481-40E5-B755-F42D5689D65C}" type="slidenum">
              <a:rPr lang="en-US" smtClean="0"/>
              <a:pPr/>
              <a:t>21</a:t>
            </a:fld>
            <a:endParaRPr lang="en-US"/>
          </a:p>
        </p:txBody>
      </p:sp>
    </p:spTree>
    <p:extLst>
      <p:ext uri="{BB962C8B-B14F-4D97-AF65-F5344CB8AC3E}">
        <p14:creationId xmlns:p14="http://schemas.microsoft.com/office/powerpoint/2010/main" val="352774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(third</a:t>
            </a:r>
            <a:r>
              <a:rPr lang="en-US" baseline="0" dirty="0" smtClean="0"/>
              <a:t> image)</a:t>
            </a:r>
          </a:p>
          <a:p>
            <a:pPr>
              <a:defRPr/>
            </a:pPr>
            <a:r>
              <a:rPr lang="en-US" dirty="0" smtClean="0"/>
              <a:t>You may feel that the screw has re-tightened at this point, this is due to the torque required to push the placement head out of the implant.</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22</a:t>
            </a:fld>
            <a:endParaRPr lang="en-US"/>
          </a:p>
        </p:txBody>
      </p:sp>
    </p:spTree>
    <p:extLst>
      <p:ext uri="{BB962C8B-B14F-4D97-AF65-F5344CB8AC3E}">
        <p14:creationId xmlns:p14="http://schemas.microsoft.com/office/powerpoint/2010/main" val="1597055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Place </a:t>
            </a:r>
            <a:r>
              <a:rPr lang="en-US" dirty="0" err="1" smtClean="0">
                <a:latin typeface="Arial" charset="0"/>
              </a:rPr>
              <a:t>SynCone</a:t>
            </a:r>
            <a:r>
              <a:rPr lang="en-US" baseline="30000" dirty="0" smtClean="0">
                <a:latin typeface="Arial" charset="0"/>
              </a:rPr>
              <a:t>®</a:t>
            </a:r>
            <a:r>
              <a:rPr lang="en-US" dirty="0" smtClean="0">
                <a:latin typeface="Arial" charset="0"/>
              </a:rPr>
              <a:t> Abutments into implants.</a:t>
            </a:r>
          </a:p>
          <a:p>
            <a:pPr eaLnBrk="1" hangingPunct="1"/>
            <a:r>
              <a:rPr lang="en-US" dirty="0" err="1" smtClean="0">
                <a:latin typeface="Arial" charset="0"/>
              </a:rPr>
              <a:t>SynCone</a:t>
            </a:r>
            <a:r>
              <a:rPr lang="en-US" baseline="30000" dirty="0" smtClean="0">
                <a:latin typeface="Arial" charset="0"/>
              </a:rPr>
              <a:t>®</a:t>
            </a:r>
            <a:r>
              <a:rPr lang="en-US" dirty="0" smtClean="0">
                <a:latin typeface="Arial" charset="0"/>
              </a:rPr>
              <a:t> Abutments are available in 4°,</a:t>
            </a:r>
            <a:r>
              <a:rPr lang="en-US" baseline="0" dirty="0" smtClean="0">
                <a:latin typeface="Arial" charset="0"/>
              </a:rPr>
              <a:t> 5</a:t>
            </a:r>
            <a:r>
              <a:rPr lang="en-US" sz="1000" dirty="0" smtClean="0"/>
              <a:t>° </a:t>
            </a:r>
            <a:r>
              <a:rPr lang="en-US" dirty="0" smtClean="0">
                <a:latin typeface="Arial" charset="0"/>
              </a:rPr>
              <a:t>or 6° retention values, straight or 15 ° angulations (for the 5</a:t>
            </a:r>
            <a:r>
              <a:rPr lang="en-US" sz="1000" dirty="0" smtClean="0"/>
              <a:t>° abutment—angulations</a:t>
            </a:r>
            <a:r>
              <a:rPr lang="en-US" sz="1000" baseline="0" dirty="0" smtClean="0"/>
              <a:t> include 7.5</a:t>
            </a:r>
            <a:r>
              <a:rPr lang="en-US" sz="1000" dirty="0" smtClean="0"/>
              <a:t>°, 15°, 22.5°, and 30°) </a:t>
            </a:r>
            <a:r>
              <a:rPr lang="en-US" dirty="0" smtClean="0">
                <a:latin typeface="Arial" charset="0"/>
              </a:rPr>
              <a:t>and various sulcus heights 1.5 mm, 3.0 mm, 4.5 mm</a:t>
            </a:r>
          </a:p>
          <a:p>
            <a:pPr eaLnBrk="1" hangingPunct="1"/>
            <a:endParaRPr lang="en-US" dirty="0" smtClean="0">
              <a:latin typeface="Arial" charset="0"/>
            </a:endParaRPr>
          </a:p>
          <a:p>
            <a:pPr eaLnBrk="1" hangingPunct="1"/>
            <a:r>
              <a:rPr lang="en-US" dirty="0" smtClean="0">
                <a:latin typeface="Arial" charset="0"/>
              </a:rPr>
              <a:t>In the mandible, the recommended abutment selection:</a:t>
            </a:r>
          </a:p>
          <a:p>
            <a:pPr marL="171450" indent="-171450" eaLnBrk="1" hangingPunct="1">
              <a:buFont typeface="Arial" pitchFamily="34" charset="0"/>
              <a:buChar char="•"/>
            </a:pPr>
            <a:r>
              <a:rPr lang="en-US" dirty="0" smtClean="0">
                <a:latin typeface="Arial" charset="0"/>
              </a:rPr>
              <a:t>High retention = four 6° Abutments</a:t>
            </a:r>
          </a:p>
          <a:p>
            <a:pPr marL="171450" indent="-171450" eaLnBrk="1" hangingPunct="1">
              <a:buFont typeface="Arial" pitchFamily="34" charset="0"/>
              <a:buChar char="•"/>
            </a:pPr>
            <a:r>
              <a:rPr lang="en-US" dirty="0" smtClean="0">
                <a:latin typeface="Arial" charset="0"/>
              </a:rPr>
              <a:t>Higher retention = two 6° (Posterior)  &amp; two 4° (Anterior) Abutments</a:t>
            </a:r>
          </a:p>
          <a:p>
            <a:pPr marL="171450" indent="-171450" eaLnBrk="1" hangingPunct="1">
              <a:buFont typeface="Arial" pitchFamily="34" charset="0"/>
              <a:buChar char="•"/>
            </a:pPr>
            <a:r>
              <a:rPr lang="en-US" dirty="0" smtClean="0">
                <a:latin typeface="Arial" charset="0"/>
              </a:rPr>
              <a:t>Highest = four 4° Abutments</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23</a:t>
            </a:fld>
            <a:endParaRPr lang="en-US"/>
          </a:p>
        </p:txBody>
      </p:sp>
    </p:spTree>
    <p:extLst>
      <p:ext uri="{BB962C8B-B14F-4D97-AF65-F5344CB8AC3E}">
        <p14:creationId xmlns:p14="http://schemas.microsoft.com/office/powerpoint/2010/main" val="2438907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In cases where the implants are not aligned in a parallel axis, the 15</a:t>
            </a:r>
            <a:r>
              <a:rPr lang="en-US" baseline="30000" dirty="0" smtClean="0">
                <a:latin typeface="Arial" charset="0"/>
              </a:rPr>
              <a:t>o</a:t>
            </a:r>
            <a:r>
              <a:rPr lang="en-US" dirty="0" smtClean="0">
                <a:latin typeface="Arial" charset="0"/>
              </a:rPr>
              <a:t> pre-angled </a:t>
            </a:r>
            <a:r>
              <a:rPr lang="en-US" dirty="0" err="1" smtClean="0">
                <a:latin typeface="Arial" charset="0"/>
              </a:rPr>
              <a:t>SynCone</a:t>
            </a:r>
            <a:r>
              <a:rPr lang="en-US" baseline="30000" dirty="0" smtClean="0">
                <a:latin typeface="Arial" charset="0"/>
              </a:rPr>
              <a:t>®</a:t>
            </a:r>
            <a:r>
              <a:rPr lang="en-US" dirty="0" smtClean="0">
                <a:latin typeface="Arial" charset="0"/>
              </a:rPr>
              <a:t> Abutments can be used to correct this non-parallelism (delayed loading ONLY).</a:t>
            </a:r>
          </a:p>
          <a:p>
            <a:pPr eaLnBrk="1" hangingPunct="1"/>
            <a:endParaRPr lang="en-US" dirty="0" smtClean="0">
              <a:latin typeface="Arial" charset="0"/>
            </a:endParaRPr>
          </a:p>
          <a:p>
            <a:pPr eaLnBrk="1" hangingPunct="1"/>
            <a:r>
              <a:rPr lang="en-US" dirty="0" smtClean="0">
                <a:latin typeface="Arial" charset="0"/>
              </a:rPr>
              <a:t>The abutment parallelism can be checked and adjusted at this stage using the Paralleling Pins. As ANKYLOS</a:t>
            </a:r>
            <a:r>
              <a:rPr lang="en-US" baseline="30000" dirty="0" smtClean="0">
                <a:latin typeface="Arial" charset="0"/>
              </a:rPr>
              <a:t>®</a:t>
            </a:r>
            <a:r>
              <a:rPr lang="en-US" dirty="0" smtClean="0">
                <a:latin typeface="Arial" charset="0"/>
              </a:rPr>
              <a:t> does not have any internal indexing, the abutments are able to rotate about the axis of the implant to produce a line of draw for the denture.</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24</a:t>
            </a:fld>
            <a:endParaRPr lang="en-US"/>
          </a:p>
        </p:txBody>
      </p:sp>
    </p:spTree>
    <p:extLst>
      <p:ext uri="{BB962C8B-B14F-4D97-AF65-F5344CB8AC3E}">
        <p14:creationId xmlns:p14="http://schemas.microsoft.com/office/powerpoint/2010/main" val="325471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Once the desired position of the abutments are confirmed, use the Prosthetic Ratchet Insert 1 mm hex to secure the abutments. The Prosthetic Ratchet Insert 1mm hex has a torque set at 15Ncm. The drive of this instrument will slip once 15Ncm has been achieved.  </a:t>
            </a:r>
          </a:p>
          <a:p>
            <a:pPr eaLnBrk="1" hangingPunct="1"/>
            <a:endParaRPr lang="en-US" dirty="0" smtClean="0">
              <a:latin typeface="Arial" charset="0"/>
            </a:endParaRPr>
          </a:p>
          <a:p>
            <a:pPr eaLnBrk="1" hangingPunct="1"/>
            <a:r>
              <a:rPr lang="en-US" b="1" dirty="0" smtClean="0">
                <a:latin typeface="Arial" charset="0"/>
              </a:rPr>
              <a:t>Note: </a:t>
            </a:r>
            <a:r>
              <a:rPr lang="en-US" dirty="0" smtClean="0">
                <a:latin typeface="Arial" charset="0"/>
              </a:rPr>
              <a:t>All </a:t>
            </a:r>
            <a:r>
              <a:rPr lang="en-US" dirty="0" err="1" smtClean="0">
                <a:latin typeface="Arial" charset="0"/>
              </a:rPr>
              <a:t>SynCone</a:t>
            </a:r>
            <a:r>
              <a:rPr lang="en-US" baseline="30000" dirty="0" smtClean="0">
                <a:latin typeface="Arial" charset="0"/>
              </a:rPr>
              <a:t>®</a:t>
            </a:r>
            <a:r>
              <a:rPr lang="en-US" dirty="0" smtClean="0">
                <a:latin typeface="Arial" charset="0"/>
              </a:rPr>
              <a:t> Abutments and caps should be properly disinfected and sterilized prior to use.</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25</a:t>
            </a:fld>
            <a:endParaRPr lang="en-US"/>
          </a:p>
        </p:txBody>
      </p:sp>
    </p:spTree>
    <p:extLst>
      <p:ext uri="{BB962C8B-B14F-4D97-AF65-F5344CB8AC3E}">
        <p14:creationId xmlns:p14="http://schemas.microsoft.com/office/powerpoint/2010/main" val="373094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Carefully suture the edges of the wound to prevent saliva and microbial infiltration.</a:t>
            </a:r>
          </a:p>
        </p:txBody>
      </p:sp>
      <p:sp>
        <p:nvSpPr>
          <p:cNvPr id="4" name="Slide Number Placeholder 3"/>
          <p:cNvSpPr>
            <a:spLocks noGrp="1"/>
          </p:cNvSpPr>
          <p:nvPr>
            <p:ph type="sldNum" sz="quarter" idx="10"/>
          </p:nvPr>
        </p:nvSpPr>
        <p:spPr/>
        <p:txBody>
          <a:bodyPr/>
          <a:lstStyle/>
          <a:p>
            <a:fld id="{3A7C9D15-6481-40E5-B755-F42D5689D65C}" type="slidenum">
              <a:rPr lang="en-US" smtClean="0"/>
              <a:pPr/>
              <a:t>26</a:t>
            </a:fld>
            <a:endParaRPr lang="en-US"/>
          </a:p>
        </p:txBody>
      </p:sp>
    </p:spTree>
    <p:extLst>
      <p:ext uri="{BB962C8B-B14F-4D97-AF65-F5344CB8AC3E}">
        <p14:creationId xmlns:p14="http://schemas.microsoft.com/office/powerpoint/2010/main" val="353424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Place the Polymerization Sleeves over the abutments. The Polymerization Sleeves are used to protect the wound and sutures during the polymerization phase and to protect against any polymerization material from getting into the abutments undercut creating a “lock-on” effect.</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27</a:t>
            </a:fld>
            <a:endParaRPr lang="en-US"/>
          </a:p>
        </p:txBody>
      </p:sp>
    </p:spTree>
    <p:extLst>
      <p:ext uri="{BB962C8B-B14F-4D97-AF65-F5344CB8AC3E}">
        <p14:creationId xmlns:p14="http://schemas.microsoft.com/office/powerpoint/2010/main" val="1395806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In preparation of the denture for the polymerization phase, a window can be hollowed out in the denture to create a clearance between the denture and the </a:t>
            </a:r>
            <a:r>
              <a:rPr lang="en-US" dirty="0" err="1" smtClean="0">
                <a:latin typeface="Arial" charset="0"/>
              </a:rPr>
              <a:t>SynCone</a:t>
            </a:r>
            <a:r>
              <a:rPr lang="en-US" baseline="30000" dirty="0" smtClean="0">
                <a:latin typeface="Arial" charset="0"/>
              </a:rPr>
              <a:t>® </a:t>
            </a:r>
            <a:r>
              <a:rPr lang="en-US" dirty="0" smtClean="0">
                <a:latin typeface="Arial" charset="0"/>
              </a:rPr>
              <a:t>abutments/caps.</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28</a:t>
            </a:fld>
            <a:endParaRPr lang="en-US"/>
          </a:p>
        </p:txBody>
      </p:sp>
    </p:spTree>
    <p:extLst>
      <p:ext uri="{BB962C8B-B14F-4D97-AF65-F5344CB8AC3E}">
        <p14:creationId xmlns:p14="http://schemas.microsoft.com/office/powerpoint/2010/main" val="2943285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Conformation is required to ensure denture fit.  </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29</a:t>
            </a:fld>
            <a:endParaRPr lang="en-US"/>
          </a:p>
        </p:txBody>
      </p:sp>
    </p:spTree>
    <p:extLst>
      <p:ext uri="{BB962C8B-B14F-4D97-AF65-F5344CB8AC3E}">
        <p14:creationId xmlns:p14="http://schemas.microsoft.com/office/powerpoint/2010/main" val="990046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TRIAD </a:t>
            </a:r>
            <a:r>
              <a:rPr lang="en-US" dirty="0" err="1" smtClean="0">
                <a:latin typeface="Arial" charset="0"/>
              </a:rPr>
              <a:t>DuaLine</a:t>
            </a:r>
            <a:r>
              <a:rPr lang="en-US" dirty="0" smtClean="0">
                <a:latin typeface="Arial" charset="0"/>
              </a:rPr>
              <a:t> is a dual paste catalyst / base reline system dispensed from a cartridge. This is a self-cure and visible light-cure product which is available in different shades.  </a:t>
            </a:r>
          </a:p>
          <a:p>
            <a:pPr eaLnBrk="1" hangingPunct="1"/>
            <a:r>
              <a:rPr lang="en-US" dirty="0" smtClean="0">
                <a:latin typeface="Arial" charset="0"/>
              </a:rPr>
              <a:t>For specific product directions, consult DENTSPLY </a:t>
            </a:r>
            <a:r>
              <a:rPr lang="en-US" dirty="0" err="1" smtClean="0">
                <a:latin typeface="Arial" charset="0"/>
              </a:rPr>
              <a:t>Trubyte</a:t>
            </a:r>
            <a:r>
              <a:rPr lang="en-US" dirty="0" smtClean="0">
                <a:latin typeface="Arial" charset="0"/>
              </a:rPr>
              <a:t> and or the products directions for use.</a:t>
            </a:r>
          </a:p>
          <a:p>
            <a:pPr eaLnBrk="1" hangingPunct="1"/>
            <a:r>
              <a:rPr lang="en-US" dirty="0" smtClean="0">
                <a:latin typeface="Arial" charset="0"/>
              </a:rPr>
              <a:t>To minimize the potential of denture fracture the denture lingual flange can be thickened for additional reinforcement.</a:t>
            </a:r>
          </a:p>
          <a:p>
            <a:pPr eaLnBrk="1" hangingPunct="1"/>
            <a:r>
              <a:rPr lang="en-US" dirty="0" smtClean="0">
                <a:latin typeface="Arial" charset="0"/>
              </a:rPr>
              <a:t>After curing, the denture can be removed, excess material can be trimmed and the denture can now be polished.</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30</a:t>
            </a:fld>
            <a:endParaRPr lang="en-US"/>
          </a:p>
        </p:txBody>
      </p:sp>
    </p:spTree>
    <p:extLst>
      <p:ext uri="{BB962C8B-B14F-4D97-AF65-F5344CB8AC3E}">
        <p14:creationId xmlns:p14="http://schemas.microsoft.com/office/powerpoint/2010/main" val="146096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Arial" charset="0"/>
                <a:ea typeface="+mn-ea"/>
                <a:cs typeface="+mn-cs"/>
              </a:rPr>
              <a:t>The modular components of the surgical trays with the minimum required number of instruments can be supplemented with additional modules for implant-specific diameters.</a:t>
            </a:r>
          </a:p>
          <a:p>
            <a:r>
              <a:rPr lang="en-US" sz="1000" b="0" i="0" u="none" strike="noStrike" kern="1200" baseline="0" dirty="0" smtClean="0">
                <a:solidFill>
                  <a:schemeClr val="tx1"/>
                </a:solidFill>
                <a:latin typeface="Arial" charset="0"/>
                <a:ea typeface="+mn-ea"/>
                <a:cs typeface="+mn-cs"/>
              </a:rPr>
              <a:t>Storage of the implant drills in diameter-specific snap on modules provide utmost flexibility.</a:t>
            </a:r>
          </a:p>
          <a:p>
            <a:r>
              <a:rPr lang="en-US" sz="1000" b="0" i="0" u="none" strike="noStrike" kern="1200" baseline="0" dirty="0" smtClean="0">
                <a:solidFill>
                  <a:schemeClr val="tx1"/>
                </a:solidFill>
                <a:latin typeface="Arial" charset="0"/>
                <a:ea typeface="+mn-ea"/>
                <a:cs typeface="+mn-cs"/>
              </a:rPr>
              <a:t>Surgical ratchet, implant drivers and screw drivers are clearly arranged in a separate module.</a:t>
            </a:r>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4</a:t>
            </a:fld>
            <a:endParaRPr lang="en-US"/>
          </a:p>
        </p:txBody>
      </p:sp>
    </p:spTree>
    <p:extLst>
      <p:ext uri="{BB962C8B-B14F-4D97-AF65-F5344CB8AC3E}">
        <p14:creationId xmlns:p14="http://schemas.microsoft.com/office/powerpoint/2010/main" val="1945158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117459" indent="-117459" algn="l" eaLnBrk="1" hangingPunct="1"/>
            <a:r>
              <a:rPr lang="en-US" dirty="0" smtClean="0">
                <a:latin typeface="Arial" charset="0"/>
              </a:rPr>
              <a:t>After the polymerization, the trimmed and polished denture should be placed in the patient’s mouth, where it should remain for one</a:t>
            </a:r>
            <a:r>
              <a:rPr lang="en-US" baseline="0" dirty="0" smtClean="0">
                <a:latin typeface="Arial" charset="0"/>
              </a:rPr>
              <a:t> </a:t>
            </a:r>
            <a:r>
              <a:rPr lang="en-US" dirty="0" smtClean="0">
                <a:latin typeface="Arial" charset="0"/>
              </a:rPr>
              <a:t>week.  </a:t>
            </a:r>
          </a:p>
          <a:p>
            <a:pPr marL="117459" indent="-117459" algn="l" eaLnBrk="1" hangingPunct="1"/>
            <a:endParaRPr lang="en-US" dirty="0" smtClean="0">
              <a:latin typeface="Arial" charset="0"/>
            </a:endParaRPr>
          </a:p>
          <a:p>
            <a:pPr marL="117459" indent="-117459" algn="l" eaLnBrk="1" hangingPunct="1"/>
            <a:r>
              <a:rPr lang="en-US" dirty="0" smtClean="0">
                <a:latin typeface="Arial" charset="0"/>
              </a:rPr>
              <a:t>After one week, the doctor should conduct a postoperative examination</a:t>
            </a:r>
            <a:r>
              <a:rPr lang="en-US" baseline="0" dirty="0" smtClean="0">
                <a:latin typeface="Arial" charset="0"/>
              </a:rPr>
              <a:t> with the patient to include a cleaning of the </a:t>
            </a:r>
            <a:r>
              <a:rPr lang="en-US" dirty="0" smtClean="0">
                <a:latin typeface="Arial" charset="0"/>
              </a:rPr>
              <a:t>denture.  </a:t>
            </a:r>
          </a:p>
          <a:p>
            <a:pPr marL="117459" indent="-117459" algn="l" eaLnBrk="1" hangingPunct="1"/>
            <a:r>
              <a:rPr lang="en-US" dirty="0" smtClean="0">
                <a:latin typeface="Arial" charset="0"/>
              </a:rPr>
              <a:t>Two weeks after surgery (case-specific), a final postoperative examination should be</a:t>
            </a:r>
            <a:r>
              <a:rPr lang="en-US" baseline="0" dirty="0" smtClean="0">
                <a:latin typeface="Arial" charset="0"/>
              </a:rPr>
              <a:t> </a:t>
            </a:r>
            <a:r>
              <a:rPr lang="en-US" dirty="0" smtClean="0">
                <a:latin typeface="Arial" charset="0"/>
              </a:rPr>
              <a:t>conducted.  </a:t>
            </a:r>
          </a:p>
          <a:p>
            <a:pPr marL="117459" indent="-117459" eaLnBrk="1" hangingPunct="1"/>
            <a:endParaRPr lang="en-US" dirty="0" smtClean="0">
              <a:latin typeface="Arial" charset="0"/>
            </a:endParaRPr>
          </a:p>
          <a:p>
            <a:pPr marL="117459" indent="-117459" eaLnBrk="1" hangingPunct="1"/>
            <a:r>
              <a:rPr lang="en-US" dirty="0" smtClean="0">
                <a:latin typeface="Arial" charset="0"/>
              </a:rPr>
              <a:t>Regular examinations are required thereafter.</a:t>
            </a:r>
          </a:p>
          <a:p>
            <a:pPr marL="117459" indent="-117459" eaLnBrk="1" hangingPunct="1"/>
            <a:endParaRPr lang="en-US" dirty="0" smtClean="0">
              <a:latin typeface="Arial" charset="0"/>
            </a:endParaRPr>
          </a:p>
          <a:p>
            <a:pPr marL="117459" indent="-117459" eaLnBrk="1" hangingPunct="1"/>
            <a:r>
              <a:rPr lang="en-US" dirty="0" smtClean="0">
                <a:latin typeface="Arial" charset="0"/>
              </a:rPr>
              <a:t>After surgery,</a:t>
            </a:r>
            <a:r>
              <a:rPr lang="en-US" baseline="0" dirty="0" smtClean="0">
                <a:latin typeface="Arial" charset="0"/>
              </a:rPr>
              <a:t> </a:t>
            </a:r>
            <a:r>
              <a:rPr lang="en-US" dirty="0" smtClean="0">
                <a:latin typeface="Arial" charset="0"/>
              </a:rPr>
              <a:t>advise the patient</a:t>
            </a:r>
            <a:r>
              <a:rPr lang="en-US" baseline="0" dirty="0" smtClean="0">
                <a:latin typeface="Arial" charset="0"/>
              </a:rPr>
              <a:t> to</a:t>
            </a:r>
            <a:r>
              <a:rPr lang="en-US" dirty="0" smtClean="0">
                <a:latin typeface="Arial" charset="0"/>
              </a:rPr>
              <a:t>:</a:t>
            </a:r>
          </a:p>
          <a:p>
            <a:pPr marL="117459" indent="-117459" eaLnBrk="1" hangingPunct="1">
              <a:buFontTx/>
              <a:buChar char="•"/>
            </a:pPr>
            <a:r>
              <a:rPr lang="en-US" dirty="0" smtClean="0">
                <a:latin typeface="Arial" charset="0"/>
              </a:rPr>
              <a:t>Eat only soft foods for first 14 days after surgery – longer case specific</a:t>
            </a:r>
          </a:p>
          <a:p>
            <a:pPr marL="117459" indent="-117459" eaLnBrk="1" hangingPunct="1">
              <a:buFontTx/>
              <a:buChar char="•"/>
            </a:pPr>
            <a:r>
              <a:rPr lang="en-US" dirty="0" smtClean="0">
                <a:latin typeface="Arial" charset="0"/>
              </a:rPr>
              <a:t>Continuously wear the denture for two weeks</a:t>
            </a:r>
          </a:p>
          <a:p>
            <a:pPr marL="117459" indent="-117459" eaLnBrk="1" hangingPunct="1">
              <a:buFontTx/>
              <a:buChar char="•"/>
            </a:pPr>
            <a:r>
              <a:rPr lang="en-US" dirty="0" smtClean="0">
                <a:latin typeface="Arial" charset="0"/>
              </a:rPr>
              <a:t>Use anti-microbial mouthwash after meals</a:t>
            </a:r>
          </a:p>
          <a:p>
            <a:pPr marL="117459" indent="-117459" eaLnBrk="1" hangingPunct="1">
              <a:buFontTx/>
              <a:buChar char="•"/>
            </a:pPr>
            <a:r>
              <a:rPr lang="en-US" dirty="0" smtClean="0">
                <a:latin typeface="Arial" charset="0"/>
              </a:rPr>
              <a:t>Use antibiotic prophylaxis for a week</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31</a:t>
            </a:fld>
            <a:endParaRPr lang="en-US"/>
          </a:p>
        </p:txBody>
      </p:sp>
    </p:spTree>
    <p:extLst>
      <p:ext uri="{BB962C8B-B14F-4D97-AF65-F5344CB8AC3E}">
        <p14:creationId xmlns:p14="http://schemas.microsoft.com/office/powerpoint/2010/main" val="206536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000" b="0" i="0" u="none" strike="noStrike" kern="1200" baseline="0" dirty="0" smtClean="0">
                <a:solidFill>
                  <a:schemeClr val="tx1"/>
                </a:solidFill>
                <a:latin typeface="Arial" charset="0"/>
                <a:ea typeface="+mn-ea"/>
                <a:cs typeface="+mn-cs"/>
              </a:rPr>
              <a:t>An essential component of a successful implant placement is accurate and </a:t>
            </a:r>
            <a:r>
              <a:rPr lang="en-US" sz="1000" b="0" i="0" u="none" strike="noStrike" kern="1200" baseline="0" dirty="0" err="1" smtClean="0">
                <a:solidFill>
                  <a:schemeClr val="tx1"/>
                </a:solidFill>
                <a:latin typeface="Arial" charset="0"/>
                <a:ea typeface="+mn-ea"/>
                <a:cs typeface="+mn-cs"/>
              </a:rPr>
              <a:t>atraumatic</a:t>
            </a:r>
            <a:r>
              <a:rPr lang="en-US" sz="1000" b="0" i="0" u="none" strike="noStrike" kern="1200" baseline="0" dirty="0" smtClean="0">
                <a:solidFill>
                  <a:schemeClr val="tx1"/>
                </a:solidFill>
                <a:latin typeface="Arial" charset="0"/>
                <a:ea typeface="+mn-ea"/>
                <a:cs typeface="+mn-cs"/>
              </a:rPr>
              <a:t> preparation of the bone at the implant site.</a:t>
            </a:r>
          </a:p>
          <a:p>
            <a:r>
              <a:rPr lang="en-US" sz="1000" b="0" i="0" u="none" strike="noStrike" kern="1200" baseline="0" dirty="0" smtClean="0">
                <a:solidFill>
                  <a:schemeClr val="tx1"/>
                </a:solidFill>
                <a:latin typeface="Arial" charset="0"/>
                <a:ea typeface="+mn-ea"/>
                <a:cs typeface="+mn-cs"/>
              </a:rPr>
              <a:t>The instrument set for the ANKYLOS® implant system allows for simple and precise preparation of the bone.</a:t>
            </a:r>
            <a:endParaRPr lang="en-US" dirty="0"/>
          </a:p>
        </p:txBody>
      </p:sp>
      <p:sp>
        <p:nvSpPr>
          <p:cNvPr id="4" name="Foliennummernplatzhalter 3"/>
          <p:cNvSpPr>
            <a:spLocks noGrp="1"/>
          </p:cNvSpPr>
          <p:nvPr>
            <p:ph type="sldNum" sz="quarter" idx="10"/>
          </p:nvPr>
        </p:nvSpPr>
        <p:spPr/>
        <p:txBody>
          <a:bodyPr/>
          <a:lstStyle/>
          <a:p>
            <a:pPr>
              <a:defRPr/>
            </a:pPr>
            <a:fld id="{9AF48F2A-C1DE-47F5-82CF-617A791FB1CB}" type="slidenum">
              <a:rPr lang="de-DE" smtClean="0"/>
              <a:pPr>
                <a:defRPr/>
              </a:pPr>
              <a:t>5</a:t>
            </a:fld>
            <a:endParaRPr lang="de-DE"/>
          </a:p>
        </p:txBody>
      </p:sp>
    </p:spTree>
    <p:extLst>
      <p:ext uri="{BB962C8B-B14F-4D97-AF65-F5344CB8AC3E}">
        <p14:creationId xmlns:p14="http://schemas.microsoft.com/office/powerpoint/2010/main" val="325430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Here we see a standard</a:t>
            </a:r>
            <a:r>
              <a:rPr lang="en-US" sz="1000" baseline="0" dirty="0" smtClean="0"/>
              <a:t> drilling protocol.</a:t>
            </a:r>
            <a:endParaRPr lang="en-US" sz="1000" dirty="0" smtClean="0"/>
          </a:p>
          <a:p>
            <a:pPr marL="0" indent="0">
              <a:buNone/>
            </a:pPr>
            <a:endParaRPr lang="en-US" b="1" dirty="0" smtClean="0"/>
          </a:p>
          <a:p>
            <a:pPr marL="0" indent="0">
              <a:buNone/>
            </a:pPr>
            <a:r>
              <a:rPr lang="en-US" b="1" dirty="0" smtClean="0"/>
              <a:t>Implant</a:t>
            </a:r>
            <a:r>
              <a:rPr lang="en-US" b="1" baseline="0" dirty="0" smtClean="0"/>
              <a:t> </a:t>
            </a:r>
            <a:r>
              <a:rPr lang="en-US" b="1" dirty="0" smtClean="0"/>
              <a:t>site preparation can be accomplished in two steps:</a:t>
            </a:r>
          </a:p>
          <a:p>
            <a:pPr marL="0" indent="0">
              <a:buFont typeface="Arial" pitchFamily="34" charset="0"/>
              <a:buNone/>
            </a:pPr>
            <a:r>
              <a:rPr lang="en-US" dirty="0" smtClean="0">
                <a:cs typeface="Arial" charset="0"/>
              </a:rPr>
              <a:t>- With a motorized preparation to accommodate specified implant diameter followed by either a motorized or manual final preparation of the implant site.</a:t>
            </a:r>
          </a:p>
          <a:p>
            <a:pPr eaLnBrk="1" hangingPunct="1"/>
            <a:r>
              <a:rPr lang="en-US" dirty="0" smtClean="0"/>
              <a:t>- The osteotomy is prepared with internally-irrigated, </a:t>
            </a:r>
            <a:r>
              <a:rPr lang="en-US" dirty="0" err="1" smtClean="0"/>
              <a:t>handpiece</a:t>
            </a:r>
            <a:r>
              <a:rPr lang="en-US" baseline="0" dirty="0" smtClean="0"/>
              <a:t> </a:t>
            </a:r>
            <a:r>
              <a:rPr lang="en-US" dirty="0" smtClean="0"/>
              <a:t>driven drills.  The drills are marked with rings to indicate depth.</a:t>
            </a:r>
          </a:p>
          <a:p>
            <a:pPr eaLnBrk="1" hangingPunct="1"/>
            <a:r>
              <a:rPr lang="en-US" b="1" dirty="0" smtClean="0"/>
              <a:t>A</a:t>
            </a:r>
            <a:r>
              <a:rPr lang="en-US" b="1" baseline="0" dirty="0" smtClean="0"/>
              <a:t> m</a:t>
            </a:r>
            <a:r>
              <a:rPr lang="en-US" b="1" dirty="0" smtClean="0"/>
              <a:t>aximum speed of 800 rpm is recommended.</a:t>
            </a:r>
          </a:p>
          <a:p>
            <a:pPr eaLnBrk="1" hangingPunct="1"/>
            <a:endParaRPr lang="en-US" b="1" dirty="0" smtClean="0"/>
          </a:p>
          <a:p>
            <a:pPr eaLnBrk="1" hangingPunct="1"/>
            <a:r>
              <a:rPr lang="en-US" dirty="0" smtClean="0"/>
              <a:t>Following the drilling sequence, final implant osteotomy preparation is accomplished with the </a:t>
            </a:r>
            <a:r>
              <a:rPr lang="en-US" b="1" dirty="0" smtClean="0"/>
              <a:t>Conical Reamer</a:t>
            </a:r>
            <a:r>
              <a:rPr lang="en-US" dirty="0" smtClean="0"/>
              <a:t> and </a:t>
            </a:r>
            <a:r>
              <a:rPr lang="en-US" b="1" dirty="0" smtClean="0"/>
              <a:t>Tap.</a:t>
            </a:r>
            <a:endParaRPr lang="en-US" dirty="0" smtClean="0"/>
          </a:p>
          <a:p>
            <a:pPr eaLnBrk="1" hangingPunct="1"/>
            <a:r>
              <a:rPr lang="en-US" b="1" i="1" dirty="0" smtClean="0"/>
              <a:t>Note:</a:t>
            </a:r>
            <a:r>
              <a:rPr lang="en-US" i="1" dirty="0" smtClean="0"/>
              <a:t> with A- and B-sized implants, the Conical Reamer and Tap are available for surgical use with a </a:t>
            </a:r>
            <a:r>
              <a:rPr lang="en-US" i="1" dirty="0" err="1" smtClean="0"/>
              <a:t>handpiece</a:t>
            </a:r>
            <a:r>
              <a:rPr lang="en-US" i="1" dirty="0" smtClean="0"/>
              <a:t>.</a:t>
            </a:r>
          </a:p>
          <a:p>
            <a:pPr eaLnBrk="1" hangingPunct="1"/>
            <a:r>
              <a:rPr lang="en-US" i="1" dirty="0" smtClean="0"/>
              <a:t>Only manual Conical Reamers and Taps are available for C- and D-sized implants due to the potential to exceed torque levels.</a:t>
            </a:r>
          </a:p>
          <a:p>
            <a:pPr eaLnBrk="1" hangingPunct="1">
              <a:buFontTx/>
              <a:buNone/>
            </a:pPr>
            <a:endParaRPr lang="en-US" dirty="0" smtClean="0"/>
          </a:p>
          <a:p>
            <a:pPr eaLnBrk="1" hangingPunct="1">
              <a:buFontTx/>
              <a:buNone/>
            </a:pPr>
            <a:r>
              <a:rPr lang="en-US" dirty="0" smtClean="0"/>
              <a:t>A</a:t>
            </a:r>
            <a:r>
              <a:rPr lang="en-US" baseline="0" dirty="0" smtClean="0"/>
              <a:t> m</a:t>
            </a:r>
            <a:r>
              <a:rPr lang="en-US" dirty="0" smtClean="0"/>
              <a:t>aximum speed for the conical reamer, tap and </a:t>
            </a:r>
            <a:r>
              <a:rPr lang="en-US" dirty="0" err="1" smtClean="0"/>
              <a:t>handpiuece</a:t>
            </a:r>
            <a:r>
              <a:rPr lang="en-US" dirty="0" smtClean="0"/>
              <a:t> is </a:t>
            </a:r>
            <a:r>
              <a:rPr lang="en-US" b="1" dirty="0" smtClean="0"/>
              <a:t>15 rpm</a:t>
            </a:r>
            <a:r>
              <a:rPr lang="en-US" dirty="0" smtClean="0"/>
              <a:t> with maximum torque of </a:t>
            </a:r>
            <a:r>
              <a:rPr lang="en-US" b="1" dirty="0" smtClean="0"/>
              <a:t>60 </a:t>
            </a:r>
            <a:r>
              <a:rPr lang="en-US" b="1" dirty="0" err="1" smtClean="0"/>
              <a:t>Ncm</a:t>
            </a:r>
            <a:r>
              <a:rPr lang="en-US" b="1" dirty="0" smtClean="0"/>
              <a:t>.</a:t>
            </a:r>
          </a:p>
          <a:p>
            <a:pPr eaLnBrk="1" hangingPunct="1"/>
            <a:r>
              <a:rPr lang="en-US" b="1" i="1" dirty="0" smtClean="0"/>
              <a:t>Note: </a:t>
            </a:r>
            <a:r>
              <a:rPr lang="en-US" i="1" dirty="0" smtClean="0"/>
              <a:t>Cutting instruments should generally be replaced after 20 uses.</a:t>
            </a:r>
            <a:r>
              <a:rPr lang="en-US" i="1" baseline="0" dirty="0" smtClean="0"/>
              <a:t> </a:t>
            </a:r>
            <a:r>
              <a:rPr lang="en-US" i="1" dirty="0" smtClean="0"/>
              <a:t>Blunt or damaged instruments should be replaced immediately.</a:t>
            </a:r>
          </a:p>
          <a:p>
            <a:pPr marL="0" indent="0">
              <a:buFont typeface="+mj-lt"/>
              <a:buNone/>
            </a:pPr>
            <a:endParaRPr lang="en-US" dirty="0" smtClean="0">
              <a:cs typeface="Arial" charset="0"/>
            </a:endParaRPr>
          </a:p>
        </p:txBody>
      </p:sp>
      <p:sp>
        <p:nvSpPr>
          <p:cNvPr id="4" name="Slide Number Placeholder 3"/>
          <p:cNvSpPr>
            <a:spLocks noGrp="1"/>
          </p:cNvSpPr>
          <p:nvPr>
            <p:ph type="sldNum" sz="quarter" idx="10"/>
          </p:nvPr>
        </p:nvSpPr>
        <p:spPr/>
        <p:txBody>
          <a:bodyPr/>
          <a:lstStyle/>
          <a:p>
            <a:fld id="{3A7C9D15-6481-40E5-B755-F42D5689D65C}" type="slidenum">
              <a:rPr lang="en-US" smtClean="0"/>
              <a:pPr/>
              <a:t>6</a:t>
            </a:fld>
            <a:endParaRPr lang="en-US"/>
          </a:p>
        </p:txBody>
      </p:sp>
    </p:spTree>
    <p:extLst>
      <p:ext uri="{BB962C8B-B14F-4D97-AF65-F5344CB8AC3E}">
        <p14:creationId xmlns:p14="http://schemas.microsoft.com/office/powerpoint/2010/main" val="46167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A </a:t>
            </a:r>
            <a:r>
              <a:rPr lang="en-US" dirty="0" err="1" smtClean="0">
                <a:latin typeface="Arial" charset="0"/>
              </a:rPr>
              <a:t>crestal</a:t>
            </a:r>
            <a:r>
              <a:rPr lang="en-US" dirty="0" smtClean="0">
                <a:latin typeface="Arial" charset="0"/>
              </a:rPr>
              <a:t> incision with a vertical release flap preparation is shown.</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7</a:t>
            </a:fld>
            <a:endParaRPr lang="en-US"/>
          </a:p>
        </p:txBody>
      </p:sp>
    </p:spTree>
    <p:extLst>
      <p:ext uri="{BB962C8B-B14F-4D97-AF65-F5344CB8AC3E}">
        <p14:creationId xmlns:p14="http://schemas.microsoft.com/office/powerpoint/2010/main" val="16536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b="1" dirty="0" smtClean="0">
                <a:latin typeface="Arial" charset="0"/>
              </a:rPr>
              <a:t>3mm Round Burr</a:t>
            </a:r>
          </a:p>
          <a:p>
            <a:pPr eaLnBrk="1" hangingPunct="1"/>
            <a:r>
              <a:rPr lang="en-US" dirty="0" smtClean="0">
                <a:latin typeface="Arial" charset="0"/>
              </a:rPr>
              <a:t>The 3 mm Burr can be used to smooth the bone to give an equal datum point for implant placement.</a:t>
            </a:r>
          </a:p>
          <a:p>
            <a:pPr eaLnBrk="1" hangingPunct="1"/>
            <a:r>
              <a:rPr lang="en-US" dirty="0" smtClean="0">
                <a:latin typeface="Arial" charset="0"/>
              </a:rPr>
              <a:t>If a template is not being used, the 3 mm burr can be used to create a witness mark to guide the Pilot Drill.</a:t>
            </a:r>
          </a:p>
          <a:p>
            <a:pPr eaLnBrk="1" hangingPunct="1"/>
            <a:endParaRPr lang="en-US" dirty="0" smtClean="0">
              <a:latin typeface="Arial" charset="0"/>
            </a:endParaRPr>
          </a:p>
          <a:p>
            <a:pPr eaLnBrk="1" hangingPunct="1"/>
            <a:r>
              <a:rPr lang="en-US" b="1" dirty="0" smtClean="0">
                <a:latin typeface="Arial" charset="0"/>
              </a:rPr>
              <a:t>2mm Twist Drill</a:t>
            </a:r>
          </a:p>
          <a:p>
            <a:pPr eaLnBrk="1" hangingPunct="1"/>
            <a:r>
              <a:rPr lang="en-US" dirty="0" smtClean="0">
                <a:latin typeface="Arial" charset="0"/>
              </a:rPr>
              <a:t>The 2 mm Twist Drill can be used with a surgical template</a:t>
            </a:r>
            <a:r>
              <a:rPr lang="en-US" baseline="0" dirty="0" smtClean="0">
                <a:latin typeface="Arial" charset="0"/>
              </a:rPr>
              <a:t> (t</a:t>
            </a:r>
            <a:r>
              <a:rPr lang="en-US" dirty="0" smtClean="0">
                <a:latin typeface="Arial" charset="0"/>
              </a:rPr>
              <a:t>he length of the twist drill is 17 mm).</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8</a:t>
            </a:fld>
            <a:endParaRPr lang="en-US"/>
          </a:p>
        </p:txBody>
      </p:sp>
    </p:spTree>
    <p:extLst>
      <p:ext uri="{BB962C8B-B14F-4D97-AF65-F5344CB8AC3E}">
        <p14:creationId xmlns:p14="http://schemas.microsoft.com/office/powerpoint/2010/main" val="102612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The osteotomy axial alignment can be checked during pilot drilling and depth drilling using the Parallel Gauges. A radiograph can also be taken at this stage to check axial alignment and depth. Alternatively a drill guide system can be used to assist in parallelism.</a:t>
            </a:r>
          </a:p>
          <a:p>
            <a:pPr eaLnBrk="1" hangingPunct="1"/>
            <a:endParaRPr lang="en-US" dirty="0" smtClean="0">
              <a:latin typeface="Arial" charset="0"/>
            </a:endParaRPr>
          </a:p>
          <a:p>
            <a:pPr eaLnBrk="1" hangingPunct="1"/>
            <a:r>
              <a:rPr lang="en-US" dirty="0" smtClean="0">
                <a:latin typeface="Arial" charset="0"/>
              </a:rPr>
              <a:t>Tri-Spade Drill A should always be used first. When placing B, C or D implants, the osteotomy should be widened sequentially in ascending drill diameter (up to B, C or D).</a:t>
            </a:r>
          </a:p>
          <a:p>
            <a:pPr eaLnBrk="1" hangingPunct="1"/>
            <a:endParaRPr lang="en-US" dirty="0" smtClean="0">
              <a:latin typeface="Arial" charset="0"/>
            </a:endParaRPr>
          </a:p>
          <a:p>
            <a:pPr eaLnBrk="1" hangingPunct="1"/>
            <a:r>
              <a:rPr lang="en-US" dirty="0" err="1" smtClean="0">
                <a:latin typeface="Arial" charset="0"/>
              </a:rPr>
              <a:t>Subcrestal</a:t>
            </a:r>
            <a:r>
              <a:rPr lang="en-US" dirty="0" smtClean="0">
                <a:latin typeface="Arial" charset="0"/>
              </a:rPr>
              <a:t> placement is dependent on available ridge height. Increase drill depth from 0.5 mm to 1.5 mm for </a:t>
            </a:r>
            <a:r>
              <a:rPr lang="en-US" dirty="0" err="1" smtClean="0">
                <a:latin typeface="Arial" charset="0"/>
              </a:rPr>
              <a:t>subcrestal</a:t>
            </a:r>
            <a:r>
              <a:rPr lang="en-US" dirty="0" smtClean="0">
                <a:latin typeface="Arial" charset="0"/>
              </a:rPr>
              <a:t> implant placement.</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9</a:t>
            </a:fld>
            <a:endParaRPr lang="en-US"/>
          </a:p>
        </p:txBody>
      </p:sp>
    </p:spTree>
    <p:extLst>
      <p:ext uri="{BB962C8B-B14F-4D97-AF65-F5344CB8AC3E}">
        <p14:creationId xmlns:p14="http://schemas.microsoft.com/office/powerpoint/2010/main" val="247427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114800"/>
          </a:xfrm>
          <a:prstGeom prst="rect">
            <a:avLst/>
          </a:prstGeom>
        </p:spPr>
        <p:txBody>
          <a:bodyPr/>
          <a:lstStyle/>
          <a:p>
            <a:pPr eaLnBrk="1" hangingPunct="1"/>
            <a:r>
              <a:rPr lang="en-US" dirty="0" smtClean="0">
                <a:latin typeface="Arial" charset="0"/>
              </a:rPr>
              <a:t>The Tri-Spade Drill design concept is to reduce drill chatter by the drill being better balanced due to the three</a:t>
            </a:r>
            <a:r>
              <a:rPr lang="en-US" baseline="0" dirty="0" smtClean="0">
                <a:latin typeface="Arial" charset="0"/>
              </a:rPr>
              <a:t> </a:t>
            </a:r>
            <a:r>
              <a:rPr lang="en-US" dirty="0" smtClean="0">
                <a:latin typeface="Arial" charset="0"/>
              </a:rPr>
              <a:t>cutting surfaces. </a:t>
            </a:r>
          </a:p>
          <a:p>
            <a:pPr eaLnBrk="1" hangingPunct="1"/>
            <a:endParaRPr lang="en-US" dirty="0" smtClean="0">
              <a:latin typeface="Arial" charset="0"/>
            </a:endParaRPr>
          </a:p>
          <a:p>
            <a:pPr eaLnBrk="1" hangingPunct="1"/>
            <a:r>
              <a:rPr lang="en-US" dirty="0" smtClean="0">
                <a:latin typeface="Arial" charset="0"/>
              </a:rPr>
              <a:t>Tri-Spade drills are available in:</a:t>
            </a:r>
          </a:p>
          <a:p>
            <a:pPr marL="171450" indent="-171450" eaLnBrk="1" hangingPunct="1">
              <a:buFont typeface="Arial" pitchFamily="34" charset="0"/>
              <a:buChar char="•"/>
            </a:pPr>
            <a:r>
              <a:rPr lang="en-US" dirty="0" smtClean="0">
                <a:latin typeface="Arial" charset="0"/>
              </a:rPr>
              <a:t>Extra Small (XS) – 8 mm cutting depth </a:t>
            </a:r>
          </a:p>
          <a:p>
            <a:pPr marL="171450" indent="-171450" eaLnBrk="1" hangingPunct="1">
              <a:buFont typeface="Arial" pitchFamily="34" charset="0"/>
              <a:buChar char="•"/>
            </a:pPr>
            <a:r>
              <a:rPr lang="en-US" dirty="0" smtClean="0">
                <a:latin typeface="Arial" charset="0"/>
              </a:rPr>
              <a:t>Small (S) - 14 mm cutting depth</a:t>
            </a:r>
          </a:p>
          <a:p>
            <a:pPr marL="171450" indent="-171450" eaLnBrk="1" hangingPunct="1">
              <a:buFont typeface="Arial" pitchFamily="34" charset="0"/>
              <a:buChar char="•"/>
            </a:pPr>
            <a:r>
              <a:rPr lang="en-US" dirty="0" smtClean="0">
                <a:latin typeface="Arial" charset="0"/>
              </a:rPr>
              <a:t>Medium (M) - 20 mm cutting depth</a:t>
            </a:r>
          </a:p>
          <a:p>
            <a:pPr marL="171450" indent="-171450" eaLnBrk="1" hangingPunct="1">
              <a:buFont typeface="Arial" pitchFamily="34" charset="0"/>
              <a:buChar char="•"/>
            </a:pPr>
            <a:r>
              <a:rPr lang="en-US" dirty="0" smtClean="0">
                <a:latin typeface="Arial" charset="0"/>
              </a:rPr>
              <a:t>Long</a:t>
            </a:r>
            <a:r>
              <a:rPr lang="en-US" baseline="0" dirty="0" smtClean="0">
                <a:latin typeface="Arial" charset="0"/>
              </a:rPr>
              <a:t> (L)</a:t>
            </a:r>
            <a:r>
              <a:rPr lang="en-US" dirty="0" smtClean="0">
                <a:latin typeface="Arial" charset="0"/>
              </a:rPr>
              <a:t> - 27 mm cutting depth</a:t>
            </a:r>
          </a:p>
          <a:p>
            <a:endParaRPr lang="en-US" dirty="0"/>
          </a:p>
        </p:txBody>
      </p:sp>
      <p:sp>
        <p:nvSpPr>
          <p:cNvPr id="4" name="Slide Number Placeholder 3"/>
          <p:cNvSpPr>
            <a:spLocks noGrp="1"/>
          </p:cNvSpPr>
          <p:nvPr>
            <p:ph type="sldNum" sz="quarter" idx="10"/>
          </p:nvPr>
        </p:nvSpPr>
        <p:spPr/>
        <p:txBody>
          <a:bodyPr/>
          <a:lstStyle/>
          <a:p>
            <a:fld id="{3A7C9D15-6481-40E5-B755-F42D5689D65C}" type="slidenum">
              <a:rPr lang="en-US" smtClean="0"/>
              <a:pPr/>
              <a:t>10</a:t>
            </a:fld>
            <a:endParaRPr lang="en-US"/>
          </a:p>
        </p:txBody>
      </p:sp>
    </p:spTree>
    <p:extLst>
      <p:ext uri="{BB962C8B-B14F-4D97-AF65-F5344CB8AC3E}">
        <p14:creationId xmlns:p14="http://schemas.microsoft.com/office/powerpoint/2010/main" val="1287708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0" name="Rektangel 9"/>
          <p:cNvSpPr/>
          <p:nvPr userDrawn="1"/>
        </p:nvSpPr>
        <p:spPr>
          <a:xfrm>
            <a:off x="0" y="5419792"/>
            <a:ext cx="12183576" cy="1438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pic>
        <p:nvPicPr>
          <p:cNvPr id="19" name="Bille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30200" y="5651195"/>
            <a:ext cx="11530013" cy="91494"/>
          </a:xfrm>
          <a:prstGeom prst="rect">
            <a:avLst/>
          </a:prstGeom>
        </p:spPr>
      </p:pic>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4221" y="5972130"/>
            <a:ext cx="1505262" cy="427995"/>
          </a:xfrm>
          <a:prstGeom prst="rect">
            <a:avLst/>
          </a:prstGeom>
        </p:spPr>
      </p:pic>
      <p:sp>
        <p:nvSpPr>
          <p:cNvPr id="16"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pic>
        <p:nvPicPr>
          <p:cNvPr id="17" name="Billede 16"/>
          <p:cNvPicPr>
            <a:picLocks noChangeAspect="1"/>
          </p:cNvPicPr>
          <p:nvPr userDrawn="1"/>
        </p:nvPicPr>
        <p:blipFill rotWithShape="1">
          <a:blip r:embed="rId4"/>
          <a:srcRect t="40461" r="82808" b="6382"/>
          <a:stretch/>
        </p:blipFill>
        <p:spPr>
          <a:xfrm>
            <a:off x="284953" y="5978941"/>
            <a:ext cx="825791" cy="410577"/>
          </a:xfrm>
          <a:prstGeom prst="rect">
            <a:avLst/>
          </a:prstGeom>
        </p:spPr>
      </p:pic>
      <p:sp>
        <p:nvSpPr>
          <p:cNvPr id="18"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11-01-2019</a:t>
            </a:fld>
            <a:endParaRPr lang="en-GB" dirty="0"/>
          </a:p>
        </p:txBody>
      </p:sp>
      <p:sp>
        <p:nvSpPr>
          <p:cNvPr id="20"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smtClean="0"/>
              <a:t>Dentsply Sirona 2016</a:t>
            </a:r>
            <a:endParaRPr lang="en-GB" dirty="0"/>
          </a:p>
        </p:txBody>
      </p:sp>
      <p:sp>
        <p:nvSpPr>
          <p:cNvPr id="2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61775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C">
    <p:bg>
      <p:bgPr>
        <a:solidFill>
          <a:schemeClr val="tx2"/>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smtClean="0"/>
              <a:t>Click to edit</a:t>
            </a:r>
          </a:p>
        </p:txBody>
      </p:sp>
      <p:sp>
        <p:nvSpPr>
          <p:cNvPr id="9"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11-01-2019</a:t>
            </a:fld>
            <a:endParaRPr lang="en-GB" dirty="0"/>
          </a:p>
        </p:txBody>
      </p:sp>
      <p:sp>
        <p:nvSpPr>
          <p:cNvPr id="10"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2016</a:t>
            </a:r>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
        <p:nvSpPr>
          <p:cNvPr id="8" name="Pladsholder til tekst 13"/>
          <p:cNvSpPr>
            <a:spLocks noGrp="1"/>
          </p:cNvSpPr>
          <p:nvPr>
            <p:ph type="body" sz="quarter" idx="14" hasCustomPrompt="1"/>
          </p:nvPr>
        </p:nvSpPr>
        <p:spPr>
          <a:xfrm>
            <a:off x="10075333" y="5822462"/>
            <a:ext cx="2116667" cy="608548"/>
          </a:xfrm>
          <a:blipFill>
            <a:blip r:embed="rId2"/>
            <a:srcRect/>
            <a:stretch>
              <a:fillRect l="-332002" t="-56194" r="3" b="2"/>
            </a:stretch>
          </a:blipFill>
        </p:spPr>
        <p:txBody>
          <a:bodyPr/>
          <a:lstStyle>
            <a:lvl1pPr algn="r">
              <a:defRPr sz="100">
                <a:solidFill>
                  <a:schemeClr val="accent2"/>
                </a:solidFill>
              </a:defRPr>
            </a:lvl1pPr>
          </a:lstStyle>
          <a:p>
            <a:pPr lvl="0"/>
            <a:r>
              <a:rPr lang="en-GB" dirty="0" smtClean="0"/>
              <a:t>1</a:t>
            </a:r>
            <a:endParaRPr lang="en-GB" dirty="0"/>
          </a:p>
        </p:txBody>
      </p:sp>
    </p:spTree>
    <p:extLst>
      <p:ext uri="{BB962C8B-B14F-4D97-AF65-F5344CB8AC3E}">
        <p14:creationId xmlns:p14="http://schemas.microsoft.com/office/powerpoint/2010/main" val="403785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D - System">
    <p:bg>
      <p:bgPr>
        <a:solidFill>
          <a:schemeClr val="tx2"/>
        </a:solidFill>
        <a:effectLst/>
      </p:bgPr>
    </p:bg>
    <p:spTree>
      <p:nvGrpSpPr>
        <p:cNvPr id="1" name=""/>
        <p:cNvGrpSpPr/>
        <p:nvPr/>
      </p:nvGrpSpPr>
      <p:grpSpPr>
        <a:xfrm>
          <a:off x="0" y="0"/>
          <a:ext cx="0" cy="0"/>
          <a:chOff x="0" y="0"/>
          <a:chExt cx="0" cy="0"/>
        </a:xfrm>
      </p:grpSpPr>
      <p:sp>
        <p:nvSpPr>
          <p:cNvPr id="8" name="Pladsholder til tekst 13"/>
          <p:cNvSpPr>
            <a:spLocks noGrp="1"/>
          </p:cNvSpPr>
          <p:nvPr>
            <p:ph type="body" sz="quarter" idx="14" hasCustomPrompt="1"/>
          </p:nvPr>
        </p:nvSpPr>
        <p:spPr>
          <a:xfrm>
            <a:off x="10075333" y="5822462"/>
            <a:ext cx="2116667" cy="608548"/>
          </a:xfrm>
          <a:blipFill>
            <a:blip r:embed="rId2"/>
            <a:srcRect/>
            <a:stretch>
              <a:fillRect l="-332002" t="-56194" r="3" b="2"/>
            </a:stretch>
          </a:blipFill>
        </p:spPr>
        <p:txBody>
          <a:bodyPr/>
          <a:lstStyle>
            <a:lvl1pPr algn="r">
              <a:defRPr sz="100">
                <a:solidFill>
                  <a:schemeClr val="accent2"/>
                </a:solidFill>
              </a:defRPr>
            </a:lvl1pPr>
          </a:lstStyle>
          <a:p>
            <a:pPr lvl="0"/>
            <a:r>
              <a:rPr lang="en-GB" dirty="0" smtClean="0"/>
              <a:t>1</a:t>
            </a:r>
            <a:endParaRPr lang="en-GB" dirty="0"/>
          </a:p>
        </p:txBody>
      </p:sp>
      <p:sp>
        <p:nvSpPr>
          <p:cNvPr id="6" name="Text Placeholder 5"/>
          <p:cNvSpPr>
            <a:spLocks noGrp="1"/>
          </p:cNvSpPr>
          <p:nvPr>
            <p:ph type="body" sz="quarter" idx="15" hasCustomPrompt="1"/>
          </p:nvPr>
        </p:nvSpPr>
        <p:spPr>
          <a:xfrm>
            <a:off x="312738" y="1806576"/>
            <a:ext cx="11646651" cy="760162"/>
          </a:xfrm>
        </p:spPr>
        <p:txBody>
          <a:bodyPr/>
          <a:lstStyle>
            <a:lvl1pPr marL="0" indent="0">
              <a:buNone/>
              <a:defRPr sz="4400">
                <a:solidFill>
                  <a:schemeClr val="bg1"/>
                </a:solidFill>
              </a:defRPr>
            </a:lvl1pPr>
            <a:lvl2pPr marL="236537" indent="0">
              <a:buNone/>
              <a:defRPr sz="4400">
                <a:solidFill>
                  <a:schemeClr val="bg1"/>
                </a:solidFill>
              </a:defRPr>
            </a:lvl2pPr>
            <a:lvl3pPr marL="457200" indent="0">
              <a:buNone/>
              <a:defRPr sz="4400">
                <a:solidFill>
                  <a:schemeClr val="bg1"/>
                </a:solidFill>
              </a:defRPr>
            </a:lvl3pPr>
            <a:lvl4pPr marL="693737" indent="0">
              <a:buNone/>
              <a:defRPr sz="4400">
                <a:solidFill>
                  <a:schemeClr val="bg1"/>
                </a:solidFill>
              </a:defRPr>
            </a:lvl4pPr>
            <a:lvl5pPr marL="693737" indent="0">
              <a:buNone/>
              <a:defRPr sz="4400">
                <a:solidFill>
                  <a:schemeClr val="bg1"/>
                </a:solidFill>
              </a:defRPr>
            </a:lvl5pPr>
          </a:lstStyle>
          <a:p>
            <a:pPr lvl="0"/>
            <a:r>
              <a:rPr lang="en-US" dirty="0" smtClean="0"/>
              <a:t>Click to insert section title</a:t>
            </a:r>
            <a:endParaRPr lang="en-US" dirty="0"/>
          </a:p>
        </p:txBody>
      </p:sp>
      <p:sp>
        <p:nvSpPr>
          <p:cNvPr id="9" name="Text Placeholder 5"/>
          <p:cNvSpPr>
            <a:spLocks noGrp="1"/>
          </p:cNvSpPr>
          <p:nvPr>
            <p:ph type="body" sz="quarter" idx="16" hasCustomPrompt="1"/>
          </p:nvPr>
        </p:nvSpPr>
        <p:spPr>
          <a:xfrm>
            <a:off x="312822" y="555626"/>
            <a:ext cx="11646651" cy="760162"/>
          </a:xfrm>
        </p:spPr>
        <p:txBody>
          <a:bodyPr/>
          <a:lstStyle>
            <a:lvl1pPr marL="0" indent="0">
              <a:buNone/>
              <a:defRPr sz="3200" b="1">
                <a:solidFill>
                  <a:schemeClr val="bg1"/>
                </a:solidFill>
              </a:defRPr>
            </a:lvl1pPr>
            <a:lvl2pPr marL="236537" indent="0">
              <a:buNone/>
              <a:defRPr sz="4400">
                <a:solidFill>
                  <a:schemeClr val="bg1"/>
                </a:solidFill>
              </a:defRPr>
            </a:lvl2pPr>
            <a:lvl3pPr marL="457200" indent="0">
              <a:buNone/>
              <a:defRPr sz="4400">
                <a:solidFill>
                  <a:schemeClr val="bg1"/>
                </a:solidFill>
              </a:defRPr>
            </a:lvl3pPr>
            <a:lvl4pPr marL="693737" indent="0">
              <a:buNone/>
              <a:defRPr sz="4400">
                <a:solidFill>
                  <a:schemeClr val="bg1"/>
                </a:solidFill>
              </a:defRPr>
            </a:lvl4pPr>
            <a:lvl5pPr marL="693737" indent="0">
              <a:buNone/>
              <a:defRPr sz="4400">
                <a:solidFill>
                  <a:schemeClr val="bg1"/>
                </a:solidFill>
              </a:defRPr>
            </a:lvl5pPr>
          </a:lstStyle>
          <a:p>
            <a:pPr lvl="0"/>
            <a:r>
              <a:rPr lang="en-US" dirty="0" smtClean="0"/>
              <a:t>Click to insert product name</a:t>
            </a:r>
            <a:endParaRPr lang="en-US" dirty="0"/>
          </a:p>
        </p:txBody>
      </p:sp>
      <p:sp>
        <p:nvSpPr>
          <p:cNvPr id="10"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39696DB6-6BAD-4DC1-ACAD-107D76622412}" type="datetime1">
              <a:rPr lang="da-DK" smtClean="0"/>
              <a:t>11-01-2019</a:t>
            </a:fld>
            <a:endParaRPr lang="en-GB" dirty="0"/>
          </a:p>
        </p:txBody>
      </p:sp>
      <p:sp>
        <p:nvSpPr>
          <p:cNvPr id="11"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2016</a:t>
            </a:r>
            <a:endParaRPr lang="en-GB" dirty="0"/>
          </a:p>
        </p:txBody>
      </p:sp>
      <p:sp>
        <p:nvSpPr>
          <p:cNvPr id="12"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186788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solidFill>
          <a:schemeClr val="accent2"/>
        </a:solidFill>
        <a:effectLst/>
      </p:bgPr>
    </p:bg>
    <p:spTree>
      <p:nvGrpSpPr>
        <p:cNvPr id="1" name=""/>
        <p:cNvGrpSpPr/>
        <p:nvPr/>
      </p:nvGrpSpPr>
      <p:grpSpPr>
        <a:xfrm>
          <a:off x="0" y="0"/>
          <a:ext cx="0" cy="0"/>
          <a:chOff x="0" y="0"/>
          <a:chExt cx="0" cy="0"/>
        </a:xfrm>
      </p:grpSpPr>
      <p:sp>
        <p:nvSpPr>
          <p:cNvPr id="7"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8" name="Title 1"/>
          <p:cNvSpPr>
            <a:spLocks noGrp="1"/>
          </p:cNvSpPr>
          <p:nvPr>
            <p:ph type="title" hasCustomPrompt="1"/>
          </p:nvPr>
        </p:nvSpPr>
        <p:spPr>
          <a:xfrm>
            <a:off x="330200" y="559229"/>
            <a:ext cx="9566837" cy="2052768"/>
          </a:xfrm>
          <a:noFill/>
        </p:spPr>
        <p:txBody>
          <a:bodyPr vert="horz" lIns="0" tIns="0" rIns="0" bIns="0" rtlCol="0" anchor="t" anchorCtr="0">
            <a:noAutofit/>
          </a:bodyPr>
          <a:lstStyle>
            <a:lvl1pPr>
              <a:defRPr lang="da-DK" sz="4800" b="0" dirty="0">
                <a:solidFill>
                  <a:srgbClr val="FFFFFF"/>
                </a:solidFill>
              </a:defRPr>
            </a:lvl1pPr>
          </a:lstStyle>
          <a:p>
            <a:r>
              <a:rPr lang="en-GB" dirty="0" smtClean="0"/>
              <a:t>Click to edit</a:t>
            </a:r>
          </a:p>
        </p:txBody>
      </p:sp>
      <p:sp>
        <p:nvSpPr>
          <p:cNvPr id="2" name="Rektangel 1"/>
          <p:cNvSpPr/>
          <p:nvPr userDrawn="1"/>
        </p:nvSpPr>
        <p:spPr>
          <a:xfrm>
            <a:off x="9370165" y="5861278"/>
            <a:ext cx="2821836" cy="56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11"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11-01-2019</a:t>
            </a:fld>
            <a:endParaRPr lang="en-GB" dirty="0"/>
          </a:p>
        </p:txBody>
      </p:sp>
      <p:sp>
        <p:nvSpPr>
          <p:cNvPr id="12"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2016</a:t>
            </a:r>
            <a:endParaRPr lang="en-GB" dirty="0"/>
          </a:p>
        </p:txBody>
      </p:sp>
      <p:sp>
        <p:nvSpPr>
          <p:cNvPr id="13"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89888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gradFill flip="none" rotWithShape="1">
          <a:gsLst>
            <a:gs pos="0">
              <a:schemeClr val="bg2"/>
            </a:gs>
            <a:gs pos="21000">
              <a:schemeClr val="bg2"/>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30201" y="555625"/>
            <a:ext cx="3640668" cy="3795913"/>
          </a:xfrm>
          <a:noFill/>
        </p:spPr>
        <p:txBody>
          <a:bodyPr vert="horz" lIns="0" tIns="0" rIns="0" bIns="0" rtlCol="0" anchor="t" anchorCtr="0">
            <a:noAutofit/>
          </a:bodyPr>
          <a:lstStyle>
            <a:lvl1pPr>
              <a:defRPr lang="da-DK" sz="2000" b="0" dirty="0">
                <a:solidFill>
                  <a:schemeClr val="tx2"/>
                </a:solidFill>
              </a:defRPr>
            </a:lvl1pPr>
          </a:lstStyle>
          <a:p>
            <a:r>
              <a:rPr lang="en-US" smtClean="0"/>
              <a:t>Click to edit Master title style</a:t>
            </a:r>
            <a:endParaRPr lang="en-GB" dirty="0" smtClean="0"/>
          </a:p>
        </p:txBody>
      </p:sp>
      <p:grpSp>
        <p:nvGrpSpPr>
          <p:cNvPr id="9" name="Group 4"/>
          <p:cNvGrpSpPr>
            <a:grpSpLocks noChangeAspect="1"/>
          </p:cNvGrpSpPr>
          <p:nvPr userDrawn="1"/>
        </p:nvGrpSpPr>
        <p:grpSpPr bwMode="auto">
          <a:xfrm>
            <a:off x="5092700" y="1822450"/>
            <a:ext cx="2006600" cy="2633663"/>
            <a:chOff x="2335" y="1148"/>
            <a:chExt cx="1264" cy="1659"/>
          </a:xfrm>
        </p:grpSpPr>
        <p:sp>
          <p:nvSpPr>
            <p:cNvPr id="10"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rgbClr val="555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rgbClr val="555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11-01-2019</a:t>
            </a:fld>
            <a:endParaRPr lang="en-GB" dirty="0"/>
          </a:p>
        </p:txBody>
      </p:sp>
      <p:sp>
        <p:nvSpPr>
          <p:cNvPr id="13" name="Footer Placeholder 4"/>
          <p:cNvSpPr>
            <a:spLocks noGrp="1"/>
          </p:cNvSpPr>
          <p:nvPr>
            <p:ph type="ftr" sz="quarter" idx="3"/>
          </p:nvPr>
        </p:nvSpPr>
        <p:spPr>
          <a:xfrm>
            <a:off x="2008574" y="6498562"/>
            <a:ext cx="6381447" cy="190996"/>
          </a:xfrm>
          <a:prstGeom prst="rect">
            <a:avLst/>
          </a:prstGeom>
        </p:spPr>
        <p:txBody>
          <a:bodyPr vert="horz" lIns="0" tIns="0" rIns="0" bIns="0" rtlCol="0" anchor="b" anchorCtr="0">
            <a:noAutofit/>
          </a:bodyPr>
          <a:lstStyle>
            <a:lvl1pPr algn="l">
              <a:defRPr sz="800">
                <a:solidFill>
                  <a:schemeClr val="accent3"/>
                </a:solidFill>
              </a:defRPr>
            </a:lvl1pPr>
          </a:lstStyle>
          <a:p>
            <a:r>
              <a:rPr lang="en-US" dirty="0" err="1" smtClean="0"/>
              <a:t>Dentsply</a:t>
            </a:r>
            <a:r>
              <a:rPr lang="en-US" dirty="0" smtClean="0"/>
              <a:t> Sirona 2016. </a:t>
            </a:r>
            <a:r>
              <a:rPr lang="en-US" dirty="0" err="1" smtClean="0"/>
              <a:t>Dentsply</a:t>
            </a:r>
            <a:r>
              <a:rPr lang="en-US" dirty="0" smtClean="0"/>
              <a:t> Sirona does not waive any right to its trademarks by not using the symbols ® or ™.</a:t>
            </a:r>
            <a:endParaRPr lang="en-GB" dirty="0"/>
          </a:p>
        </p:txBody>
      </p:sp>
      <p:sp>
        <p:nvSpPr>
          <p:cNvPr id="14"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71946953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4138" y="1752600"/>
            <a:ext cx="46656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752600"/>
            <a:ext cx="466566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  </a:t>
            </a:r>
            <a:fld id="{FE7B61F0-1311-42C5-9272-CD3C369E0DE5}" type="slidenum">
              <a:rPr lang="en-US"/>
              <a:pPr/>
              <a:t>‹#›</a:t>
            </a:fld>
            <a:endParaRPr lang="en-US"/>
          </a:p>
        </p:txBody>
      </p:sp>
    </p:spTree>
    <p:extLst>
      <p:ext uri="{BB962C8B-B14F-4D97-AF65-F5344CB8AC3E}">
        <p14:creationId xmlns:p14="http://schemas.microsoft.com/office/powerpoint/2010/main" val="29413209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solidFill>
                  <a:srgbClr val="000000"/>
                </a:solidFill>
              </a:rPr>
              <a:t>  </a:t>
            </a:r>
            <a:fld id="{9CC03C0E-FF5C-4B62-9C69-2266ADB30D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3149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  </a:t>
            </a:r>
            <a:fld id="{4EBC39DF-911F-4AB0-840F-128784B5FA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93621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0" name="Rektangel 9"/>
          <p:cNvSpPr/>
          <p:nvPr userDrawn="1"/>
        </p:nvSpPr>
        <p:spPr>
          <a:xfrm>
            <a:off x="0" y="5419792"/>
            <a:ext cx="12183576" cy="1438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7" name="Text Placeholder 6"/>
          <p:cNvSpPr>
            <a:spLocks noGrp="1"/>
          </p:cNvSpPr>
          <p:nvPr>
            <p:ph type="body" sz="quarter" idx="15"/>
          </p:nvPr>
        </p:nvSpPr>
        <p:spPr>
          <a:xfrm>
            <a:off x="330200" y="5985949"/>
            <a:ext cx="5621338" cy="376755"/>
          </a:xfrm>
        </p:spPr>
        <p:txBody>
          <a:bodyPr anchor="ctr" anchorCtr="0"/>
          <a:lstStyle>
            <a:lvl1pPr marL="0" indent="0">
              <a:buNone/>
              <a:defRPr sz="1400"/>
            </a:lvl1pPr>
          </a:lstStyle>
          <a:p>
            <a:pPr lvl="0"/>
            <a:r>
              <a:rPr lang="en-US" smtClean="0"/>
              <a:t>Click to edit Master text styles</a:t>
            </a:r>
          </a:p>
        </p:txBody>
      </p:sp>
      <p:sp>
        <p:nvSpPr>
          <p:cNvPr id="14"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pic>
        <p:nvPicPr>
          <p:cNvPr id="16" name="Billed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30200" y="5651195"/>
            <a:ext cx="11530013" cy="91494"/>
          </a:xfrm>
          <a:prstGeom prst="rect">
            <a:avLst/>
          </a:prstGeom>
        </p:spPr>
      </p:pic>
      <p:pic>
        <p:nvPicPr>
          <p:cNvPr id="17" name="Bille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4221" y="5972130"/>
            <a:ext cx="1505262" cy="427995"/>
          </a:xfrm>
          <a:prstGeom prst="rect">
            <a:avLst/>
          </a:prstGeom>
        </p:spPr>
      </p:pic>
      <p:sp>
        <p:nvSpPr>
          <p:cNvPr id="22"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11-01-2019</a:t>
            </a:fld>
            <a:endParaRPr lang="en-GB" dirty="0"/>
          </a:p>
        </p:txBody>
      </p:sp>
      <p:sp>
        <p:nvSpPr>
          <p:cNvPr id="23"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smtClean="0"/>
              <a:t>Dentsply Sirona 2016</a:t>
            </a:r>
            <a:endParaRPr lang="en-GB" dirty="0"/>
          </a:p>
        </p:txBody>
      </p:sp>
      <p:sp>
        <p:nvSpPr>
          <p:cNvPr id="24"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29864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sp>
        <p:nvSpPr>
          <p:cNvPr id="14" name="Pladsholder til tekst 13"/>
          <p:cNvSpPr>
            <a:spLocks noGrp="1"/>
          </p:cNvSpPr>
          <p:nvPr>
            <p:ph type="body" sz="quarter" idx="13" hasCustomPrompt="1"/>
          </p:nvPr>
        </p:nvSpPr>
        <p:spPr>
          <a:xfrm>
            <a:off x="26" y="5480502"/>
            <a:ext cx="12191975" cy="950509"/>
          </a:xfrm>
          <a:blipFill>
            <a:blip r:embed="rId2"/>
            <a:stretch>
              <a:fillRect/>
            </a:stretch>
          </a:blipFill>
        </p:spPr>
        <p:txBody>
          <a:bodyPr/>
          <a:lstStyle>
            <a:lvl1pPr algn="r">
              <a:defRPr sz="100">
                <a:solidFill>
                  <a:schemeClr val="accent2"/>
                </a:solidFill>
              </a:defRPr>
            </a:lvl1pPr>
          </a:lstStyle>
          <a:p>
            <a:pPr lvl="0"/>
            <a:r>
              <a:rPr lang="en-GB" dirty="0" smtClean="0"/>
              <a:t>1</a:t>
            </a:r>
            <a:endParaRPr lang="en-GB" dirty="0"/>
          </a:p>
        </p:txBody>
      </p:sp>
      <p:grpSp>
        <p:nvGrpSpPr>
          <p:cNvPr id="3" name="Gruppe 2"/>
          <p:cNvGrpSpPr/>
          <p:nvPr userDrawn="1"/>
        </p:nvGrpSpPr>
        <p:grpSpPr>
          <a:xfrm>
            <a:off x="-27279783" y="-3540034"/>
            <a:ext cx="39478305" cy="3113045"/>
            <a:chOff x="0" y="-1705702"/>
            <a:chExt cx="12192000" cy="961395"/>
          </a:xfrm>
        </p:grpSpPr>
        <p:pic>
          <p:nvPicPr>
            <p:cNvPr id="18" name="Billed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 y="-1535009"/>
              <a:ext cx="11530013" cy="91494"/>
            </a:xfrm>
            <a:prstGeom prst="rect">
              <a:avLst/>
            </a:prstGeom>
          </p:spPr>
        </p:pic>
        <p:pic>
          <p:nvPicPr>
            <p:cNvPr id="19" name="Billede 18"/>
            <p:cNvPicPr>
              <a:picLocks noChangeAspect="1"/>
            </p:cNvPicPr>
            <p:nvPr userDrawn="1"/>
          </p:nvPicPr>
          <p:blipFill>
            <a:blip r:embed="rId4" cstate="print">
              <a:lum bright="100000"/>
              <a:extLst>
                <a:ext uri="{28A0092B-C50C-407E-A947-70E740481C1C}">
                  <a14:useLocalDpi xmlns:a14="http://schemas.microsoft.com/office/drawing/2010/main" val="0"/>
                </a:ext>
              </a:extLst>
            </a:blip>
            <a:stretch>
              <a:fillRect/>
            </a:stretch>
          </p:blipFill>
          <p:spPr>
            <a:xfrm>
              <a:off x="10384221" y="-1214074"/>
              <a:ext cx="1505262" cy="427995"/>
            </a:xfrm>
            <a:prstGeom prst="rect">
              <a:avLst/>
            </a:prstGeom>
          </p:spPr>
        </p:pic>
        <p:sp>
          <p:nvSpPr>
            <p:cNvPr id="2" name="Rektangel 1"/>
            <p:cNvSpPr/>
            <p:nvPr userDrawn="1"/>
          </p:nvSpPr>
          <p:spPr>
            <a:xfrm>
              <a:off x="0" y="-1705702"/>
              <a:ext cx="12192000" cy="961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smtClean="0"/>
            </a:p>
          </p:txBody>
        </p:sp>
      </p:grpSp>
      <p:sp>
        <p:nvSpPr>
          <p:cNvPr id="16" name="Text Placeholder 6"/>
          <p:cNvSpPr>
            <a:spLocks noGrp="1"/>
          </p:cNvSpPr>
          <p:nvPr>
            <p:ph type="body" sz="quarter" idx="15"/>
          </p:nvPr>
        </p:nvSpPr>
        <p:spPr>
          <a:xfrm>
            <a:off x="330200" y="5985949"/>
            <a:ext cx="5461000" cy="376755"/>
          </a:xfrm>
        </p:spPr>
        <p:txBody>
          <a:bodyPr anchor="ctr" anchorCtr="0"/>
          <a:lstStyle>
            <a:lvl1pPr marL="0" indent="0">
              <a:buNone/>
              <a:defRPr sz="1400"/>
            </a:lvl1pPr>
          </a:lstStyle>
          <a:p>
            <a:pPr lvl="0"/>
            <a:r>
              <a:rPr lang="en-US" smtClean="0"/>
              <a:t>Click to edit Master text styles</a:t>
            </a:r>
          </a:p>
        </p:txBody>
      </p:sp>
      <p:sp>
        <p:nvSpPr>
          <p:cNvPr id="24"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tx2"/>
                </a:solidFill>
              </a:defRPr>
            </a:lvl1pPr>
          </a:lstStyle>
          <a:p>
            <a:fld id="{484A80B5-B011-4E09-A387-4D7FC98CF63D}" type="datetime1">
              <a:rPr lang="da-DK" smtClean="0"/>
              <a:pPr/>
              <a:t>11-01-2019</a:t>
            </a:fld>
            <a:endParaRPr lang="en-GB" dirty="0"/>
          </a:p>
        </p:txBody>
      </p:sp>
      <p:sp>
        <p:nvSpPr>
          <p:cNvPr id="25"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tx2"/>
                </a:solidFill>
              </a:defRPr>
            </a:lvl1pPr>
          </a:lstStyle>
          <a:p>
            <a:r>
              <a:rPr lang="en-GB" smtClean="0"/>
              <a:t>Dentsply Sirona 2016</a:t>
            </a:r>
            <a:endParaRPr lang="en-GB" dirty="0"/>
          </a:p>
        </p:txBody>
      </p:sp>
      <p:sp>
        <p:nvSpPr>
          <p:cNvPr id="2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tx2"/>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364553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4" name="Pladsholder til tekst 13"/>
          <p:cNvSpPr>
            <a:spLocks noGrp="1"/>
          </p:cNvSpPr>
          <p:nvPr>
            <p:ph type="body" sz="quarter" idx="13" hasCustomPrompt="1"/>
          </p:nvPr>
        </p:nvSpPr>
        <p:spPr>
          <a:xfrm>
            <a:off x="26" y="5480502"/>
            <a:ext cx="12191975" cy="950509"/>
          </a:xfrm>
          <a:blipFill>
            <a:blip r:embed="rId2"/>
            <a:stretch>
              <a:fillRect/>
            </a:stretch>
          </a:blipFill>
        </p:spPr>
        <p:txBody>
          <a:bodyPr/>
          <a:lstStyle>
            <a:lvl1pPr algn="r">
              <a:defRPr sz="100">
                <a:solidFill>
                  <a:schemeClr val="accent2"/>
                </a:solidFill>
              </a:defRPr>
            </a:lvl1pPr>
          </a:lstStyle>
          <a:p>
            <a:pPr lvl="0"/>
            <a:r>
              <a:rPr lang="en-GB" dirty="0" smtClean="0"/>
              <a:t>1</a:t>
            </a:r>
            <a:endParaRPr lang="en-GB"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sp>
        <p:nvSpPr>
          <p:cNvPr id="10" name="Text Placeholder 6"/>
          <p:cNvSpPr>
            <a:spLocks noGrp="1"/>
          </p:cNvSpPr>
          <p:nvPr>
            <p:ph type="body" sz="quarter" idx="15"/>
          </p:nvPr>
        </p:nvSpPr>
        <p:spPr>
          <a:xfrm>
            <a:off x="330200" y="5985949"/>
            <a:ext cx="5461000" cy="376755"/>
          </a:xfrm>
        </p:spPr>
        <p:txBody>
          <a:bodyPr anchor="ctr" anchorCtr="0"/>
          <a:lstStyle>
            <a:lvl1pPr marL="0" indent="0">
              <a:buNone/>
              <a:defRPr sz="1400">
                <a:solidFill>
                  <a:schemeClr val="bg1"/>
                </a:solidFill>
              </a:defRPr>
            </a:lvl1pPr>
          </a:lstStyle>
          <a:p>
            <a:pPr lvl="0"/>
            <a:r>
              <a:rPr lang="en-US" smtClean="0"/>
              <a:t>Click to edit Master text styles</a:t>
            </a:r>
          </a:p>
        </p:txBody>
      </p:sp>
      <p:sp>
        <p:nvSpPr>
          <p:cNvPr id="11"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11-01-2019</a:t>
            </a:fld>
            <a:endParaRPr lang="en-GB" dirty="0"/>
          </a:p>
        </p:txBody>
      </p:sp>
      <p:sp>
        <p:nvSpPr>
          <p:cNvPr id="13"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2016</a:t>
            </a:r>
            <a:endParaRPr lang="en-GB" dirty="0"/>
          </a:p>
        </p:txBody>
      </p:sp>
      <p:sp>
        <p:nvSpPr>
          <p:cNvPr id="1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405699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200" y="555626"/>
            <a:ext cx="11529599" cy="1001712"/>
          </a:xfrm>
        </p:spPr>
        <p:txBody>
          <a:bodyPr/>
          <a:lstStyle>
            <a:lvl1pPr>
              <a:defRPr baseline="0"/>
            </a:lvl1pPr>
          </a:lstStyle>
          <a:p>
            <a:r>
              <a:rPr lang="en-GB" dirty="0" smtClean="0"/>
              <a:t>Agenda/Program</a:t>
            </a:r>
            <a:endParaRPr lang="en-GB" dirty="0"/>
          </a:p>
        </p:txBody>
      </p:sp>
      <p:sp>
        <p:nvSpPr>
          <p:cNvPr id="3" name="Content Placeholder 2"/>
          <p:cNvSpPr>
            <a:spLocks noGrp="1"/>
          </p:cNvSpPr>
          <p:nvPr>
            <p:ph sz="half" idx="1" hasCustomPrompt="1"/>
          </p:nvPr>
        </p:nvSpPr>
        <p:spPr>
          <a:xfrm>
            <a:off x="331200" y="1584995"/>
            <a:ext cx="11529599" cy="3943350"/>
          </a:xfrm>
        </p:spPr>
        <p:txBody>
          <a:bodyPr/>
          <a:lstStyle>
            <a:lvl1pPr marL="0" indent="0">
              <a:buNone/>
              <a:defRPr/>
            </a:lvl1pPr>
          </a:lstStyle>
          <a:p>
            <a:r>
              <a:rPr lang="en-GB" dirty="0" smtClean="0"/>
              <a:t>Click to edit</a:t>
            </a:r>
            <a:endParaRPr lang="en-GB" dirty="0"/>
          </a:p>
        </p:txBody>
      </p:sp>
      <p:sp>
        <p:nvSpPr>
          <p:cNvPr id="10"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11-01-2019</a:t>
            </a:fld>
            <a:endParaRPr lang="en-GB" dirty="0"/>
          </a:p>
        </p:txBody>
      </p:sp>
      <p:sp>
        <p:nvSpPr>
          <p:cNvPr id="16"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dirty="0" err="1" smtClean="0"/>
              <a:t>Dentsply</a:t>
            </a:r>
            <a:r>
              <a:rPr lang="en-GB" dirty="0" smtClean="0"/>
              <a:t> </a:t>
            </a:r>
            <a:r>
              <a:rPr lang="en-GB" dirty="0" err="1" smtClean="0"/>
              <a:t>Sirona</a:t>
            </a:r>
            <a:r>
              <a:rPr lang="en-GB" dirty="0" smtClean="0"/>
              <a:t> 2016</a:t>
            </a:r>
            <a:endParaRPr lang="en-GB" dirty="0"/>
          </a:p>
        </p:txBody>
      </p:sp>
      <p:sp>
        <p:nvSpPr>
          <p:cNvPr id="17"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pic>
        <p:nvPicPr>
          <p:cNvPr id="7"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8325" y="6350490"/>
            <a:ext cx="1091888" cy="310459"/>
          </a:xfrm>
          <a:prstGeom prst="rect">
            <a:avLst/>
          </a:prstGeom>
        </p:spPr>
      </p:pic>
    </p:spTree>
    <p:extLst>
      <p:ext uri="{BB962C8B-B14F-4D97-AF65-F5344CB8AC3E}">
        <p14:creationId xmlns:p14="http://schemas.microsoft.com/office/powerpoint/2010/main" val="399558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Click to edit</a:t>
            </a:r>
            <a:endParaRPr lang="en-GB" dirty="0"/>
          </a:p>
        </p:txBody>
      </p:sp>
      <p:sp>
        <p:nvSpPr>
          <p:cNvPr id="3" name="Content Placeholder 2"/>
          <p:cNvSpPr>
            <a:spLocks noGrp="1"/>
          </p:cNvSpPr>
          <p:nvPr>
            <p:ph sz="half" idx="1" hasCustomPrompt="1"/>
          </p:nvPr>
        </p:nvSpPr>
        <p:spPr>
          <a:xfrm>
            <a:off x="330201" y="1584995"/>
            <a:ext cx="11530011" cy="3943350"/>
          </a:xfrm>
        </p:spPr>
        <p:txBody>
          <a:bodyPr/>
          <a:lstStyle>
            <a:lvl2pPr>
              <a:defRPr/>
            </a:lvl2pPr>
            <a:lvl3pPr>
              <a:defRPr/>
            </a:lvl3pPr>
            <a:lvl4pPr>
              <a:defRPr baseline="0"/>
            </a:lvl4pPr>
          </a:lstStyle>
          <a:p>
            <a:r>
              <a:rPr lang="en-GB" dirty="0" smtClean="0"/>
              <a:t>Click to edit</a:t>
            </a:r>
          </a:p>
          <a:p>
            <a:pPr lvl="1"/>
            <a:r>
              <a:rPr lang="en-GB" dirty="0" smtClean="0"/>
              <a:t>Click to edit</a:t>
            </a:r>
          </a:p>
          <a:p>
            <a:pPr lvl="2"/>
            <a:r>
              <a:rPr lang="en-GB" dirty="0" smtClean="0"/>
              <a:t>Click to edit</a:t>
            </a:r>
          </a:p>
          <a:p>
            <a:pPr lvl="3"/>
            <a:r>
              <a:rPr lang="en-GB" dirty="0" smtClean="0"/>
              <a:t>Click to edit</a:t>
            </a:r>
          </a:p>
        </p:txBody>
      </p:sp>
      <p:sp>
        <p:nvSpPr>
          <p:cNvPr id="8"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11-01-2019</a:t>
            </a:fld>
            <a:endParaRPr lang="en-GB" dirty="0"/>
          </a:p>
        </p:txBody>
      </p:sp>
      <p:sp>
        <p:nvSpPr>
          <p:cNvPr id="9"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smtClean="0"/>
              <a:t>Dentsply Sirona 2016</a:t>
            </a:r>
            <a:endParaRPr lang="en-GB" dirty="0"/>
          </a:p>
        </p:txBody>
      </p:sp>
      <p:sp>
        <p:nvSpPr>
          <p:cNvPr id="10"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pic>
        <p:nvPicPr>
          <p:cNvPr id="7"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8325" y="6350490"/>
            <a:ext cx="1091888" cy="310459"/>
          </a:xfrm>
          <a:prstGeom prst="rect">
            <a:avLst/>
          </a:prstGeom>
        </p:spPr>
      </p:pic>
    </p:spTree>
    <p:extLst>
      <p:ext uri="{BB962C8B-B14F-4D97-AF65-F5344CB8AC3E}">
        <p14:creationId xmlns:p14="http://schemas.microsoft.com/office/powerpoint/2010/main" val="4894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330201" y="1576974"/>
            <a:ext cx="5621337" cy="3943350"/>
          </a:xfrm>
        </p:spPr>
        <p:txBody>
          <a:bodyPr/>
          <a:lstStyle/>
          <a:p>
            <a:r>
              <a:rPr lang="en-GB" dirty="0" smtClean="0"/>
              <a:t>Click to edit</a:t>
            </a:r>
          </a:p>
          <a:p>
            <a:pPr lvl="1"/>
            <a:r>
              <a:rPr lang="en-GB" dirty="0" smtClean="0"/>
              <a:t>Click to edit</a:t>
            </a:r>
          </a:p>
          <a:p>
            <a:pPr lvl="2"/>
            <a:r>
              <a:rPr lang="en-GB" dirty="0" smtClean="0"/>
              <a:t>Click to edit</a:t>
            </a:r>
          </a:p>
          <a:p>
            <a:pPr lvl="3"/>
            <a:r>
              <a:rPr lang="en-GB" dirty="0" smtClean="0"/>
              <a:t>Click to edit</a:t>
            </a:r>
          </a:p>
        </p:txBody>
      </p:sp>
      <p:sp>
        <p:nvSpPr>
          <p:cNvPr id="4" name="Content Placeholder 3"/>
          <p:cNvSpPr>
            <a:spLocks noGrp="1"/>
          </p:cNvSpPr>
          <p:nvPr>
            <p:ph sz="half" idx="2" hasCustomPrompt="1"/>
          </p:nvPr>
        </p:nvSpPr>
        <p:spPr>
          <a:xfrm>
            <a:off x="6240463" y="1576974"/>
            <a:ext cx="5619749" cy="3943350"/>
          </a:xfrm>
        </p:spPr>
        <p:txBody>
          <a:bodyPr/>
          <a:lstStyle/>
          <a:p>
            <a:r>
              <a:rPr lang="en-GB" dirty="0" smtClean="0"/>
              <a:t>Click to edit</a:t>
            </a:r>
          </a:p>
          <a:p>
            <a:pPr lvl="1"/>
            <a:r>
              <a:rPr lang="en-GB" dirty="0" smtClean="0"/>
              <a:t>Click to edit</a:t>
            </a:r>
          </a:p>
          <a:p>
            <a:pPr lvl="2"/>
            <a:r>
              <a:rPr lang="en-GB" dirty="0" smtClean="0"/>
              <a:t>Click to edit</a:t>
            </a:r>
          </a:p>
          <a:p>
            <a:pPr lvl="3"/>
            <a:r>
              <a:rPr lang="en-GB" dirty="0" smtClean="0"/>
              <a:t>Click to edit</a:t>
            </a:r>
          </a:p>
        </p:txBody>
      </p:sp>
      <p:sp>
        <p:nvSpPr>
          <p:cNvPr id="5" name="Platshållare för datum 4"/>
          <p:cNvSpPr>
            <a:spLocks noGrp="1"/>
          </p:cNvSpPr>
          <p:nvPr>
            <p:ph type="dt" sz="half" idx="10"/>
          </p:nvPr>
        </p:nvSpPr>
        <p:spPr/>
        <p:txBody>
          <a:bodyPr/>
          <a:lstStyle/>
          <a:p>
            <a:fld id="{484A80B5-B011-4E09-A387-4D7FC98CF63D}" type="datetime1">
              <a:rPr lang="da-DK" smtClean="0"/>
              <a:pPr/>
              <a:t>11-01-2019</a:t>
            </a:fld>
            <a:endParaRPr lang="en-GB" dirty="0"/>
          </a:p>
        </p:txBody>
      </p:sp>
      <p:sp>
        <p:nvSpPr>
          <p:cNvPr id="6" name="Platshållare för sidfot 5"/>
          <p:cNvSpPr>
            <a:spLocks noGrp="1"/>
          </p:cNvSpPr>
          <p:nvPr>
            <p:ph type="ftr" sz="quarter" idx="11"/>
          </p:nvPr>
        </p:nvSpPr>
        <p:spPr/>
        <p:txBody>
          <a:bodyPr/>
          <a:lstStyle/>
          <a:p>
            <a:r>
              <a:rPr lang="en-GB" smtClean="0"/>
              <a:t>Dentsply Sirona 2016</a:t>
            </a:r>
            <a:endParaRPr lang="en-GB" dirty="0"/>
          </a:p>
        </p:txBody>
      </p:sp>
      <p:sp>
        <p:nvSpPr>
          <p:cNvPr id="7" name="Platshållare för bildnummer 6"/>
          <p:cNvSpPr>
            <a:spLocks noGrp="1"/>
          </p:cNvSpPr>
          <p:nvPr>
            <p:ph type="sldNum" sz="quarter" idx="12"/>
          </p:nvPr>
        </p:nvSpPr>
        <p:spPr/>
        <p:txBody>
          <a:bodyPr/>
          <a:lstStyle/>
          <a:p>
            <a:fld id="{45D37B1E-C366-494F-A587-962AD9AABC83}" type="slidenum">
              <a:rPr lang="en-GB" smtClean="0"/>
              <a:pPr/>
              <a:t>‹#›</a:t>
            </a:fld>
            <a:endParaRPr lang="en-GB" dirty="0"/>
          </a:p>
        </p:txBody>
      </p:sp>
      <p:pic>
        <p:nvPicPr>
          <p:cNvPr id="8"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8325" y="6350490"/>
            <a:ext cx="1091888" cy="310459"/>
          </a:xfrm>
          <a:prstGeom prst="rect">
            <a:avLst/>
          </a:prstGeom>
        </p:spPr>
      </p:pic>
    </p:spTree>
    <p:extLst>
      <p:ext uri="{BB962C8B-B14F-4D97-AF65-F5344CB8AC3E}">
        <p14:creationId xmlns:p14="http://schemas.microsoft.com/office/powerpoint/2010/main" val="131716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rgbClr val="FFFFFF"/>
                </a:solidFill>
              </a:defRPr>
            </a:lvl1pPr>
          </a:lstStyle>
          <a:p>
            <a:r>
              <a:rPr lang="en-GB" dirty="0" smtClean="0"/>
              <a:t>Click to edit</a:t>
            </a:r>
          </a:p>
        </p:txBody>
      </p:sp>
      <p:sp>
        <p:nvSpPr>
          <p:cNvPr id="9"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11-01-2019</a:t>
            </a:fld>
            <a:endParaRPr lang="en-GB" dirty="0"/>
          </a:p>
        </p:txBody>
      </p:sp>
      <p:sp>
        <p:nvSpPr>
          <p:cNvPr id="10"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2016</a:t>
            </a:r>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
        <p:nvSpPr>
          <p:cNvPr id="8" name="Pladsholder til tekst 13"/>
          <p:cNvSpPr>
            <a:spLocks noGrp="1"/>
          </p:cNvSpPr>
          <p:nvPr>
            <p:ph type="body" sz="quarter" idx="14" hasCustomPrompt="1"/>
          </p:nvPr>
        </p:nvSpPr>
        <p:spPr>
          <a:xfrm>
            <a:off x="10075333" y="5822462"/>
            <a:ext cx="2116667" cy="608548"/>
          </a:xfrm>
          <a:blipFill>
            <a:blip r:embed="rId2"/>
            <a:srcRect/>
            <a:stretch>
              <a:fillRect l="-332002" t="-56194" r="3" b="2"/>
            </a:stretch>
          </a:blipFill>
        </p:spPr>
        <p:txBody>
          <a:bodyPr/>
          <a:lstStyle>
            <a:lvl1pPr algn="r">
              <a:defRPr sz="100">
                <a:solidFill>
                  <a:schemeClr val="accent2"/>
                </a:solidFill>
              </a:defRPr>
            </a:lvl1pPr>
          </a:lstStyle>
          <a:p>
            <a:pPr lvl="0"/>
            <a:r>
              <a:rPr lang="en-GB" dirty="0" smtClean="0"/>
              <a:t>1</a:t>
            </a:r>
            <a:endParaRPr lang="en-GB" dirty="0"/>
          </a:p>
        </p:txBody>
      </p:sp>
    </p:spTree>
    <p:extLst>
      <p:ext uri="{BB962C8B-B14F-4D97-AF65-F5344CB8AC3E}">
        <p14:creationId xmlns:p14="http://schemas.microsoft.com/office/powerpoint/2010/main" val="158661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1"/>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smtClean="0"/>
              <a:t>Click to edit</a:t>
            </a:r>
          </a:p>
        </p:txBody>
      </p:sp>
      <p:sp>
        <p:nvSpPr>
          <p:cNvPr id="9"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fld id="{484A80B5-B011-4E09-A387-4D7FC98CF63D}" type="datetime1">
              <a:rPr lang="da-DK" smtClean="0"/>
              <a:pPr/>
              <a:t>11-01-2019</a:t>
            </a:fld>
            <a:endParaRPr lang="en-GB" dirty="0"/>
          </a:p>
        </p:txBody>
      </p:sp>
      <p:sp>
        <p:nvSpPr>
          <p:cNvPr id="10"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2016</a:t>
            </a:r>
            <a:endParaRPr lang="en-GB" dirty="0"/>
          </a:p>
        </p:txBody>
      </p:sp>
      <p:sp>
        <p:nvSpPr>
          <p:cNvPr id="11"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
        <p:nvSpPr>
          <p:cNvPr id="8" name="Pladsholder til tekst 13"/>
          <p:cNvSpPr>
            <a:spLocks noGrp="1"/>
          </p:cNvSpPr>
          <p:nvPr>
            <p:ph type="body" sz="quarter" idx="14" hasCustomPrompt="1"/>
          </p:nvPr>
        </p:nvSpPr>
        <p:spPr>
          <a:xfrm>
            <a:off x="10075333" y="5822462"/>
            <a:ext cx="2116667" cy="608548"/>
          </a:xfrm>
          <a:blipFill>
            <a:blip r:embed="rId2"/>
            <a:srcRect/>
            <a:stretch>
              <a:fillRect l="-332002" t="-56194" r="3" b="2"/>
            </a:stretch>
          </a:blipFill>
        </p:spPr>
        <p:txBody>
          <a:bodyPr/>
          <a:lstStyle>
            <a:lvl1pPr algn="r">
              <a:defRPr sz="100">
                <a:solidFill>
                  <a:schemeClr val="accent2"/>
                </a:solidFill>
              </a:defRPr>
            </a:lvl1pPr>
          </a:lstStyle>
          <a:p>
            <a:pPr lvl="0"/>
            <a:r>
              <a:rPr lang="en-GB" dirty="0" smtClean="0"/>
              <a:t>1</a:t>
            </a:r>
            <a:endParaRPr lang="en-GB" dirty="0"/>
          </a:p>
        </p:txBody>
      </p:sp>
    </p:spTree>
    <p:extLst>
      <p:ext uri="{BB962C8B-B14F-4D97-AF65-F5344CB8AC3E}">
        <p14:creationId xmlns:p14="http://schemas.microsoft.com/office/powerpoint/2010/main" val="266470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201" y="555626"/>
            <a:ext cx="11530012" cy="1001712"/>
          </a:xfrm>
          <a:prstGeom prst="rect">
            <a:avLst/>
          </a:prstGeom>
        </p:spPr>
        <p:txBody>
          <a:bodyPr vert="horz" lIns="0" tIns="0" rIns="0" bIns="0" rtlCol="0" anchor="t" anchorCtr="0">
            <a:noAutofit/>
          </a:bodyPr>
          <a:lstStyle/>
          <a:p>
            <a:r>
              <a:rPr lang="da-DK" dirty="0" err="1" smtClean="0"/>
              <a:t>Click</a:t>
            </a:r>
            <a:r>
              <a:rPr lang="da-DK" dirty="0" smtClean="0"/>
              <a:t> to </a:t>
            </a:r>
            <a:r>
              <a:rPr lang="da-DK" dirty="0" err="1" smtClean="0"/>
              <a:t>edit</a:t>
            </a:r>
            <a:r>
              <a:rPr lang="da-DK" dirty="0" smtClean="0"/>
              <a:t> master</a:t>
            </a:r>
            <a:endParaRPr lang="en-GB" dirty="0"/>
          </a:p>
        </p:txBody>
      </p:sp>
      <p:sp>
        <p:nvSpPr>
          <p:cNvPr id="3" name="Text Placeholder 2"/>
          <p:cNvSpPr>
            <a:spLocks noGrp="1"/>
          </p:cNvSpPr>
          <p:nvPr>
            <p:ph type="body" idx="1"/>
          </p:nvPr>
        </p:nvSpPr>
        <p:spPr>
          <a:xfrm>
            <a:off x="330201" y="1620667"/>
            <a:ext cx="11530012" cy="3943350"/>
          </a:xfrm>
          <a:prstGeom prst="rect">
            <a:avLst/>
          </a:prstGeom>
        </p:spPr>
        <p:txBody>
          <a:bodyPr vert="horz" lIns="0" tIns="0" rIns="0" bIns="0" rtlCol="0">
            <a:noAutofit/>
          </a:bodyPr>
          <a:lstStyle/>
          <a:p>
            <a:pPr lvl="0"/>
            <a:r>
              <a:rPr lang="da-DK" dirty="0" err="1" smtClean="0"/>
              <a:t>Click</a:t>
            </a:r>
            <a:r>
              <a:rPr lang="da-DK" dirty="0" smtClean="0"/>
              <a:t> to </a:t>
            </a:r>
            <a:r>
              <a:rPr lang="da-DK" dirty="0" err="1" smtClean="0"/>
              <a:t>edit</a:t>
            </a:r>
            <a:r>
              <a:rPr lang="da-DK" dirty="0" smtClean="0"/>
              <a:t> master </a:t>
            </a:r>
            <a:r>
              <a:rPr lang="da-DK" dirty="0" err="1" smtClean="0"/>
              <a:t>level</a:t>
            </a:r>
            <a:r>
              <a:rPr lang="da-DK" dirty="0" smtClean="0"/>
              <a:t> A</a:t>
            </a:r>
          </a:p>
          <a:p>
            <a:pPr lvl="1"/>
            <a:r>
              <a:rPr lang="da-DK" dirty="0" smtClean="0"/>
              <a:t>Level B</a:t>
            </a:r>
          </a:p>
          <a:p>
            <a:pPr lvl="2"/>
            <a:r>
              <a:rPr lang="da-DK" dirty="0" smtClean="0"/>
              <a:t>Level C</a:t>
            </a:r>
          </a:p>
          <a:p>
            <a:pPr lvl="3"/>
            <a:r>
              <a:rPr lang="da-DK" dirty="0" smtClean="0"/>
              <a:t>Level D</a:t>
            </a:r>
          </a:p>
          <a:p>
            <a:pPr lvl="4"/>
            <a:r>
              <a:rPr lang="da-DK" dirty="0" smtClean="0"/>
              <a:t>Level E</a:t>
            </a:r>
          </a:p>
          <a:p>
            <a:pPr lvl="5"/>
            <a:r>
              <a:rPr lang="da-DK" dirty="0" smtClean="0"/>
              <a:t>Level F</a:t>
            </a:r>
          </a:p>
          <a:p>
            <a:pPr lvl="6"/>
            <a:r>
              <a:rPr lang="da-DK" dirty="0" smtClean="0"/>
              <a:t>Level G</a:t>
            </a:r>
          </a:p>
          <a:p>
            <a:pPr lvl="7"/>
            <a:r>
              <a:rPr lang="da-DK" dirty="0" smtClean="0"/>
              <a:t>Level H</a:t>
            </a:r>
          </a:p>
          <a:p>
            <a:pPr lvl="8"/>
            <a:r>
              <a:rPr lang="da-DK" dirty="0" smtClean="0"/>
              <a:t>Level I</a:t>
            </a:r>
            <a:endParaRPr lang="en-GB" dirty="0"/>
          </a:p>
        </p:txBody>
      </p:sp>
      <p:sp>
        <p:nvSpPr>
          <p:cNvPr id="4"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accent3"/>
                </a:solidFill>
              </a:defRPr>
            </a:lvl1pPr>
          </a:lstStyle>
          <a:p>
            <a:fld id="{484A80B5-B011-4E09-A387-4D7FC98CF63D}" type="datetime1">
              <a:rPr lang="da-DK" smtClean="0"/>
              <a:pPr/>
              <a:t>11-01-2019</a:t>
            </a:fld>
            <a:endParaRPr lang="en-GB" dirty="0"/>
          </a:p>
        </p:txBody>
      </p:sp>
      <p:sp>
        <p:nvSpPr>
          <p:cNvPr id="5"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accent3"/>
                </a:solidFill>
              </a:defRPr>
            </a:lvl1pPr>
          </a:lstStyle>
          <a:p>
            <a:r>
              <a:rPr lang="en-GB" smtClean="0"/>
              <a:t>Dentsply Sirona 2016</a:t>
            </a:r>
            <a:endParaRPr lang="en-GB" dirty="0"/>
          </a:p>
        </p:txBody>
      </p:sp>
      <p:sp>
        <p:nvSpPr>
          <p:cNvPr id="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accent3"/>
                </a:solidFill>
              </a:defRPr>
            </a:lvl1pPr>
          </a:lstStyle>
          <a:p>
            <a:fld id="{45D37B1E-C366-494F-A587-962AD9AABC83}" type="slidenum">
              <a:rPr lang="en-GB" smtClean="0"/>
              <a:pPr/>
              <a:t>‹#›</a:t>
            </a:fld>
            <a:endParaRPr lang="en-GB" dirty="0"/>
          </a:p>
        </p:txBody>
      </p:sp>
      <p:pic>
        <p:nvPicPr>
          <p:cNvPr id="11" name="Billede 10"/>
          <p:cNvPicPr preferRelativeResize="0">
            <a:picLocks/>
          </p:cNvPicPr>
          <p:nvPr/>
        </p:nvPicPr>
        <p:blipFill>
          <a:blip r:embed="rId18">
            <a:extLst>
              <a:ext uri="{28A0092B-C50C-407E-A947-70E740481C1C}">
                <a14:useLocalDpi xmlns:a14="http://schemas.microsoft.com/office/drawing/2010/main" val="0"/>
              </a:ext>
            </a:extLst>
          </a:blip>
          <a:stretch>
            <a:fillRect/>
          </a:stretch>
        </p:blipFill>
        <p:spPr>
          <a:xfrm flipH="1">
            <a:off x="330201" y="6088857"/>
            <a:ext cx="11530012" cy="54000"/>
          </a:xfrm>
          <a:prstGeom prst="rect">
            <a:avLst/>
          </a:prstGeom>
        </p:spPr>
      </p:pic>
      <p:pic>
        <p:nvPicPr>
          <p:cNvPr id="8" name="Billed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768325" y="6350490"/>
            <a:ext cx="1091888" cy="31045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66" r:id="rId5"/>
    <p:sldLayoutId id="2147483663" r:id="rId6"/>
    <p:sldLayoutId id="2147483664" r:id="rId7"/>
    <p:sldLayoutId id="2147483661" r:id="rId8"/>
    <p:sldLayoutId id="2147483662" r:id="rId9"/>
    <p:sldLayoutId id="2147483669" r:id="rId10"/>
    <p:sldLayoutId id="2147483682" r:id="rId11"/>
    <p:sldLayoutId id="2147483675" r:id="rId12"/>
    <p:sldLayoutId id="2147483668" r:id="rId13"/>
    <p:sldLayoutId id="2147483684" r:id="rId14"/>
    <p:sldLayoutId id="2147483685" r:id="rId15"/>
    <p:sldLayoutId id="2147483686" r:id="rId16"/>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242888" indent="-242888" algn="l" defTabSz="914400" rtl="0" eaLnBrk="1" latinLnBrk="0" hangingPunct="1">
        <a:lnSpc>
          <a:spcPct val="90000"/>
        </a:lnSpc>
        <a:spcBef>
          <a:spcPts val="600"/>
        </a:spcBef>
        <a:buClr>
          <a:schemeClr val="accent2"/>
        </a:buClr>
        <a:buFont typeface="Wingdings" panose="05000000000000000000" pitchFamily="2" charset="2"/>
        <a:buChar char="§"/>
        <a:defRPr sz="2400" kern="1200">
          <a:solidFill>
            <a:schemeClr val="tx2"/>
          </a:solidFill>
          <a:latin typeface="+mn-lt"/>
          <a:ea typeface="+mn-ea"/>
          <a:cs typeface="+mn-cs"/>
        </a:defRPr>
      </a:lvl1pPr>
      <a:lvl2pPr marL="457200" indent="-220663" algn="l" defTabSz="914400" rtl="0" eaLnBrk="1" latinLnBrk="0" hangingPunct="1">
        <a:lnSpc>
          <a:spcPct val="90000"/>
        </a:lnSpc>
        <a:spcBef>
          <a:spcPts val="600"/>
        </a:spcBef>
        <a:buClr>
          <a:schemeClr val="accent2"/>
        </a:buClr>
        <a:buFont typeface="Wingdings" panose="05000000000000000000" pitchFamily="2" charset="2"/>
        <a:buChar char="§"/>
        <a:defRPr sz="2000" kern="1200" baseline="0">
          <a:solidFill>
            <a:schemeClr val="tx2"/>
          </a:solidFill>
          <a:latin typeface="+mn-lt"/>
          <a:ea typeface="+mn-ea"/>
          <a:cs typeface="+mn-cs"/>
        </a:defRPr>
      </a:lvl2pPr>
      <a:lvl3pPr marL="693738" indent="-236538" algn="l" defTabSz="914400" rtl="0" eaLnBrk="1" latinLnBrk="0" hangingPunct="1">
        <a:lnSpc>
          <a:spcPct val="90000"/>
        </a:lnSpc>
        <a:spcBef>
          <a:spcPts val="600"/>
        </a:spcBef>
        <a:buClr>
          <a:schemeClr val="accent2"/>
        </a:buClr>
        <a:buFont typeface="Wingdings" panose="05000000000000000000" pitchFamily="2" charset="2"/>
        <a:buChar char="§"/>
        <a:defRPr sz="1800" kern="1200">
          <a:solidFill>
            <a:schemeClr val="tx2"/>
          </a:solidFill>
          <a:latin typeface="+mn-lt"/>
          <a:ea typeface="+mn-ea"/>
          <a:cs typeface="+mn-cs"/>
        </a:defRPr>
      </a:lvl3pPr>
      <a:lvl4pPr marL="914400" indent="-220663"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4pPr>
      <a:lvl5pPr marL="914400" indent="-220663" algn="l" defTabSz="914400" rtl="0" eaLnBrk="1" latinLnBrk="0" hangingPunct="1">
        <a:lnSpc>
          <a:spcPct val="90000"/>
        </a:lnSpc>
        <a:spcBef>
          <a:spcPts val="600"/>
        </a:spcBef>
        <a:buClr>
          <a:schemeClr val="accent2"/>
        </a:buClr>
        <a:buFont typeface="Wingdings" panose="05000000000000000000" pitchFamily="2" charset="2"/>
        <a:buChar char="§"/>
        <a:defRPr sz="1600" kern="1200" baseline="0">
          <a:solidFill>
            <a:schemeClr val="tx2"/>
          </a:solidFill>
          <a:latin typeface="+mn-lt"/>
          <a:ea typeface="+mn-ea"/>
          <a:cs typeface="+mn-cs"/>
        </a:defRPr>
      </a:lvl5pPr>
      <a:lvl6pPr marL="914400" indent="-220663" algn="l" defTabSz="914400" rtl="0" eaLnBrk="1" latinLnBrk="0" hangingPunct="1">
        <a:lnSpc>
          <a:spcPct val="90000"/>
        </a:lnSpc>
        <a:spcBef>
          <a:spcPts val="600"/>
        </a:spcBef>
        <a:buClr>
          <a:schemeClr val="accent2"/>
        </a:buClr>
        <a:buFont typeface="Wingdings" panose="05000000000000000000" pitchFamily="2" charset="2"/>
        <a:buChar char="§"/>
        <a:defRPr sz="1600" kern="1200" baseline="0">
          <a:solidFill>
            <a:schemeClr val="tx2"/>
          </a:solidFill>
          <a:latin typeface="+mn-lt"/>
          <a:ea typeface="+mn-ea"/>
          <a:cs typeface="+mn-cs"/>
        </a:defRPr>
      </a:lvl6pPr>
      <a:lvl7pPr marL="914400" indent="-220663"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7pPr>
      <a:lvl8pPr marL="914400" indent="-220663"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8pPr>
      <a:lvl9pPr marL="914400" indent="-220663"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8" userDrawn="1">
          <p15:clr>
            <a:srgbClr val="F26B43"/>
          </p15:clr>
        </p15:guide>
        <p15:guide id="2" pos="7471" userDrawn="1">
          <p15:clr>
            <a:srgbClr val="F26B43"/>
          </p15:clr>
        </p15:guide>
        <p15:guide id="3" orient="horz" pos="350" userDrawn="1">
          <p15:clr>
            <a:srgbClr val="F26B43"/>
          </p15:clr>
        </p15:guide>
        <p15:guide id="4" orient="horz" pos="981" userDrawn="1">
          <p15:clr>
            <a:srgbClr val="F26B43"/>
          </p15:clr>
        </p15:guide>
        <p15:guide id="5" pos="3749" userDrawn="1">
          <p15:clr>
            <a:srgbClr val="F26B43"/>
          </p15:clr>
        </p15:guide>
        <p15:guide id="6" orient="horz" pos="1150" userDrawn="1">
          <p15:clr>
            <a:srgbClr val="F26B43"/>
          </p15:clr>
        </p15:guide>
        <p15:guide id="7" orient="horz" pos="3634" userDrawn="1">
          <p15:clr>
            <a:srgbClr val="F26B43"/>
          </p15:clr>
        </p15:guide>
        <p15:guide id="8" pos="3931" userDrawn="1">
          <p15:clr>
            <a:srgbClr val="F26B43"/>
          </p15:clr>
        </p15:guide>
        <p15:guide id="9" pos="74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0006" b="10006"/>
          <a:stretch>
            <a:fillRect/>
          </a:stretch>
        </p:blipFill>
        <p:spPr>
          <a:xfrm>
            <a:off x="1151466" y="276827"/>
            <a:ext cx="12100603" cy="5379163"/>
          </a:xfrm>
        </p:spPr>
      </p:pic>
      <p:sp>
        <p:nvSpPr>
          <p:cNvPr id="7" name="Title 6"/>
          <p:cNvSpPr>
            <a:spLocks noGrp="1"/>
          </p:cNvSpPr>
          <p:nvPr>
            <p:ph type="ctrTitle"/>
          </p:nvPr>
        </p:nvSpPr>
        <p:spPr/>
        <p:txBody>
          <a:bodyPr/>
          <a:lstStyle/>
          <a:p>
            <a:r>
              <a:rPr lang="en-US" dirty="0" err="1" smtClean="0">
                <a:solidFill>
                  <a:schemeClr val="accent1"/>
                </a:solidFill>
              </a:rPr>
              <a:t>Ankylos</a:t>
            </a:r>
            <a:r>
              <a:rPr lang="en-US" dirty="0" smtClean="0">
                <a:solidFill>
                  <a:schemeClr val="accent1"/>
                </a:solidFill>
              </a:rPr>
              <a:t/>
            </a:r>
            <a:br>
              <a:rPr lang="en-US" dirty="0" smtClean="0">
                <a:solidFill>
                  <a:schemeClr val="accent1"/>
                </a:solidFill>
              </a:rPr>
            </a:br>
            <a:r>
              <a:rPr lang="en-US" dirty="0" smtClean="0"/>
              <a:t/>
            </a:r>
            <a:br>
              <a:rPr lang="en-US" dirty="0" smtClean="0"/>
            </a:br>
            <a:r>
              <a:rPr lang="en-US" sz="3600" dirty="0" err="1" smtClean="0">
                <a:solidFill>
                  <a:schemeClr val="tx2"/>
                </a:solidFill>
              </a:rPr>
              <a:t>SynCone</a:t>
            </a:r>
            <a:r>
              <a:rPr lang="en-US" sz="3600" dirty="0" smtClean="0">
                <a:solidFill>
                  <a:schemeClr val="tx2"/>
                </a:solidFill>
              </a:rPr>
              <a:t> Concept</a:t>
            </a:r>
            <a:br>
              <a:rPr lang="en-US" sz="3600" dirty="0" smtClean="0">
                <a:solidFill>
                  <a:schemeClr val="tx2"/>
                </a:solidFill>
              </a:rPr>
            </a:br>
            <a:r>
              <a:rPr lang="en-US" dirty="0" smtClean="0">
                <a:solidFill>
                  <a:schemeClr val="tx2"/>
                </a:solidFill>
              </a:rPr>
              <a:t>A </a:t>
            </a:r>
            <a:r>
              <a:rPr lang="en-US" dirty="0">
                <a:solidFill>
                  <a:schemeClr val="tx2"/>
                </a:solidFill>
              </a:rPr>
              <a:t>new paradigm for </a:t>
            </a:r>
            <a:r>
              <a:rPr lang="en-US" dirty="0" smtClean="0">
                <a:solidFill>
                  <a:schemeClr val="tx2"/>
                </a:solidFill>
              </a:rPr>
              <a:t/>
            </a:r>
            <a:br>
              <a:rPr lang="en-US" dirty="0" smtClean="0">
                <a:solidFill>
                  <a:schemeClr val="tx2"/>
                </a:solidFill>
              </a:rPr>
            </a:br>
            <a:r>
              <a:rPr lang="en-US" dirty="0" smtClean="0">
                <a:solidFill>
                  <a:schemeClr val="tx2"/>
                </a:solidFill>
              </a:rPr>
              <a:t>implant-supported dentures</a:t>
            </a:r>
            <a:endParaRPr lang="en-US" dirty="0">
              <a:solidFill>
                <a:schemeClr val="tx2"/>
              </a:solidFill>
            </a:endParaRPr>
          </a:p>
        </p:txBody>
      </p:sp>
    </p:spTree>
    <p:extLst>
      <p:ext uri="{BB962C8B-B14F-4D97-AF65-F5344CB8AC3E}">
        <p14:creationId xmlns:p14="http://schemas.microsoft.com/office/powerpoint/2010/main" val="2086681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Tri-Spade Drills</a:t>
            </a:r>
            <a:endParaRPr lang="en-US" dirty="0"/>
          </a:p>
        </p:txBody>
      </p:sp>
      <p:pic>
        <p:nvPicPr>
          <p:cNvPr id="9" name="Picture 12" descr="Depth-Dril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34274"/>
            <a:ext cx="4460875" cy="512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7271534" y="4810095"/>
            <a:ext cx="47705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200">
                <a:latin typeface="Arial" charset="0"/>
              </a:rPr>
              <a:t>8 mm</a:t>
            </a:r>
          </a:p>
        </p:txBody>
      </p:sp>
      <p:sp>
        <p:nvSpPr>
          <p:cNvPr id="11" name="Text Box 16"/>
          <p:cNvSpPr txBox="1">
            <a:spLocks noChangeArrowheads="1"/>
          </p:cNvSpPr>
          <p:nvPr/>
        </p:nvSpPr>
        <p:spPr bwMode="auto">
          <a:xfrm>
            <a:off x="7143294" y="4602132"/>
            <a:ext cx="60529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200">
                <a:latin typeface="Arial" charset="0"/>
              </a:rPr>
              <a:t>9.5 mm</a:t>
            </a:r>
          </a:p>
        </p:txBody>
      </p:sp>
      <p:sp>
        <p:nvSpPr>
          <p:cNvPr id="12" name="Text Box 17"/>
          <p:cNvSpPr txBox="1">
            <a:spLocks noChangeArrowheads="1"/>
          </p:cNvSpPr>
          <p:nvPr/>
        </p:nvSpPr>
        <p:spPr bwMode="auto">
          <a:xfrm>
            <a:off x="7197988" y="4390995"/>
            <a:ext cx="55060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200">
                <a:latin typeface="Arial" charset="0"/>
              </a:rPr>
              <a:t>11 mm</a:t>
            </a:r>
          </a:p>
        </p:txBody>
      </p:sp>
      <p:sp>
        <p:nvSpPr>
          <p:cNvPr id="13" name="Text Box 18"/>
          <p:cNvSpPr txBox="1">
            <a:spLocks noChangeArrowheads="1"/>
          </p:cNvSpPr>
          <p:nvPr/>
        </p:nvSpPr>
        <p:spPr bwMode="auto">
          <a:xfrm>
            <a:off x="7186575" y="3997295"/>
            <a:ext cx="56201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200">
                <a:latin typeface="Arial" charset="0"/>
              </a:rPr>
              <a:t>14 mm</a:t>
            </a:r>
          </a:p>
        </p:txBody>
      </p:sp>
      <p:sp>
        <p:nvSpPr>
          <p:cNvPr id="14" name="Text Box 19"/>
          <p:cNvSpPr txBox="1">
            <a:spLocks noChangeArrowheads="1"/>
          </p:cNvSpPr>
          <p:nvPr/>
        </p:nvSpPr>
        <p:spPr bwMode="auto">
          <a:xfrm>
            <a:off x="7186575" y="3576607"/>
            <a:ext cx="56201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200">
                <a:latin typeface="Arial" charset="0"/>
              </a:rPr>
              <a:t>17 mm</a:t>
            </a:r>
          </a:p>
        </p:txBody>
      </p:sp>
      <p:grpSp>
        <p:nvGrpSpPr>
          <p:cNvPr id="15" name="Group 26"/>
          <p:cNvGrpSpPr>
            <a:grpSpLocks/>
          </p:cNvGrpSpPr>
          <p:nvPr/>
        </p:nvGrpSpPr>
        <p:grpSpPr bwMode="auto">
          <a:xfrm>
            <a:off x="7724775" y="3716307"/>
            <a:ext cx="558800" cy="1225550"/>
            <a:chOff x="4440" y="2604"/>
            <a:chExt cx="248" cy="772"/>
          </a:xfrm>
          <a:effectLst/>
        </p:grpSpPr>
        <p:sp>
          <p:nvSpPr>
            <p:cNvPr id="16" name="Line 20"/>
            <p:cNvSpPr>
              <a:spLocks noChangeShapeType="1"/>
            </p:cNvSpPr>
            <p:nvPr/>
          </p:nvSpPr>
          <p:spPr bwMode="auto">
            <a:xfrm>
              <a:off x="4440" y="2604"/>
              <a:ext cx="248"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7" name="Line 21"/>
            <p:cNvSpPr>
              <a:spLocks noChangeShapeType="1"/>
            </p:cNvSpPr>
            <p:nvPr/>
          </p:nvSpPr>
          <p:spPr bwMode="auto">
            <a:xfrm>
              <a:off x="4440" y="2864"/>
              <a:ext cx="248"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8" name="Line 22"/>
            <p:cNvSpPr>
              <a:spLocks noChangeShapeType="1"/>
            </p:cNvSpPr>
            <p:nvPr/>
          </p:nvSpPr>
          <p:spPr bwMode="auto">
            <a:xfrm>
              <a:off x="4440" y="3120"/>
              <a:ext cx="248"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9" name="Line 24"/>
            <p:cNvSpPr>
              <a:spLocks noChangeShapeType="1"/>
            </p:cNvSpPr>
            <p:nvPr/>
          </p:nvSpPr>
          <p:spPr bwMode="auto">
            <a:xfrm>
              <a:off x="4440" y="3252"/>
              <a:ext cx="248"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 name="Line 25"/>
            <p:cNvSpPr>
              <a:spLocks noChangeShapeType="1"/>
            </p:cNvSpPr>
            <p:nvPr/>
          </p:nvSpPr>
          <p:spPr bwMode="auto">
            <a:xfrm>
              <a:off x="4440" y="3376"/>
              <a:ext cx="248" cy="0"/>
            </a:xfrm>
            <a:prstGeom prst="line">
              <a:avLst/>
            </a:prstGeom>
            <a:noFill/>
            <a:ln w="12700">
              <a:solidFill>
                <a:schemeClr val="tx1"/>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pic>
        <p:nvPicPr>
          <p:cNvPr id="21" name="Picture 13" descr="Depth-Dri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2563" y="1105712"/>
            <a:ext cx="1077912"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7"/>
          <p:cNvSpPr txBox="1">
            <a:spLocks noChangeArrowheads="1"/>
          </p:cNvSpPr>
          <p:nvPr/>
        </p:nvSpPr>
        <p:spPr bwMode="auto">
          <a:xfrm>
            <a:off x="1958975" y="4052857"/>
            <a:ext cx="4445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dirty="0">
                <a:latin typeface="Arial" pitchFamily="34" charset="0"/>
                <a:cs typeface="Arial" pitchFamily="34" charset="0"/>
              </a:rPr>
              <a:t>XS</a:t>
            </a:r>
          </a:p>
        </p:txBody>
      </p:sp>
      <p:sp>
        <p:nvSpPr>
          <p:cNvPr id="23" name="Text Box 28"/>
          <p:cNvSpPr txBox="1">
            <a:spLocks noChangeArrowheads="1"/>
          </p:cNvSpPr>
          <p:nvPr/>
        </p:nvSpPr>
        <p:spPr bwMode="auto">
          <a:xfrm>
            <a:off x="3038475" y="4700557"/>
            <a:ext cx="4445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dirty="0">
                <a:latin typeface="Arial" pitchFamily="34" charset="0"/>
                <a:cs typeface="Arial" pitchFamily="34" charset="0"/>
              </a:rPr>
              <a:t> S</a:t>
            </a:r>
          </a:p>
        </p:txBody>
      </p:sp>
      <p:sp>
        <p:nvSpPr>
          <p:cNvPr id="24" name="Text Box 29"/>
          <p:cNvSpPr txBox="1">
            <a:spLocks noChangeArrowheads="1"/>
          </p:cNvSpPr>
          <p:nvPr/>
        </p:nvSpPr>
        <p:spPr bwMode="auto">
          <a:xfrm>
            <a:off x="4067175" y="5335557"/>
            <a:ext cx="4445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dirty="0">
                <a:latin typeface="Arial" pitchFamily="34" charset="0"/>
                <a:cs typeface="Arial" pitchFamily="34" charset="0"/>
              </a:rPr>
              <a:t> M</a:t>
            </a:r>
          </a:p>
        </p:txBody>
      </p:sp>
      <p:sp>
        <p:nvSpPr>
          <p:cNvPr id="25" name="Text Box 30"/>
          <p:cNvSpPr txBox="1">
            <a:spLocks noChangeArrowheads="1"/>
          </p:cNvSpPr>
          <p:nvPr/>
        </p:nvSpPr>
        <p:spPr bwMode="auto">
          <a:xfrm>
            <a:off x="5222875" y="5966056"/>
            <a:ext cx="44450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dirty="0">
                <a:latin typeface="Arial" pitchFamily="34" charset="0"/>
                <a:cs typeface="Arial" pitchFamily="34" charset="0"/>
              </a:rPr>
              <a:t> L</a:t>
            </a:r>
          </a:p>
        </p:txBody>
      </p:sp>
    </p:spTree>
    <p:extLst>
      <p:ext uri="{BB962C8B-B14F-4D97-AF65-F5344CB8AC3E}">
        <p14:creationId xmlns:p14="http://schemas.microsoft.com/office/powerpoint/2010/main" val="1939324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Conical </a:t>
            </a:r>
            <a:r>
              <a:rPr lang="en-US" dirty="0"/>
              <a:t>R</a:t>
            </a:r>
            <a:r>
              <a:rPr lang="en-US" dirty="0" smtClean="0"/>
              <a:t>eamer</a:t>
            </a:r>
            <a:endParaRPr lang="en-US" dirty="0"/>
          </a:p>
        </p:txBody>
      </p:sp>
      <p:pic>
        <p:nvPicPr>
          <p:cNvPr id="6" name="Picture 4" descr="R:\Ankylos_Images_Videos_March-2009\Low res\Surgery\Illustrations surgery\Preparation\A_Preparation 07.jpg"/>
          <p:cNvPicPr>
            <a:picLocks noChangeAspect="1" noChangeArrowheads="1"/>
          </p:cNvPicPr>
          <p:nvPr/>
        </p:nvPicPr>
        <p:blipFill rotWithShape="1">
          <a:blip r:embed="rId3">
            <a:extLst>
              <a:ext uri="{28A0092B-C50C-407E-A947-70E740481C1C}">
                <a14:useLocalDpi xmlns:a14="http://schemas.microsoft.com/office/drawing/2010/main" val="0"/>
              </a:ext>
            </a:extLst>
          </a:blip>
          <a:srcRect t="2446"/>
          <a:stretch/>
        </p:blipFill>
        <p:spPr bwMode="auto">
          <a:xfrm>
            <a:off x="1663368" y="1056482"/>
            <a:ext cx="3276600" cy="4801001"/>
          </a:xfrm>
          <a:prstGeom prst="rect">
            <a:avLst/>
          </a:prstGeom>
          <a:noFill/>
          <a:ln w="6350">
            <a:solidFill>
              <a:srgbClr val="A4A4A4"/>
            </a:solidFill>
            <a:miter lim="800000"/>
            <a:headEnd/>
            <a:tailEnd/>
          </a:ln>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68883" y="4797623"/>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9" name="Rectangle 8"/>
          <p:cNvSpPr/>
          <p:nvPr/>
        </p:nvSpPr>
        <p:spPr bwMode="auto">
          <a:xfrm>
            <a:off x="5029200" y="1600200"/>
            <a:ext cx="4586288" cy="30575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407944" y="2819400"/>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3021123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Thread cutting (tapping</a:t>
            </a:r>
            <a:r>
              <a:rPr lang="en-US" dirty="0"/>
              <a:t>)</a:t>
            </a:r>
          </a:p>
        </p:txBody>
      </p:sp>
      <p:pic>
        <p:nvPicPr>
          <p:cNvPr id="6" name="Picture 4" descr="A_Preparation 12.jpg"/>
          <p:cNvPicPr>
            <a:picLocks noChangeAspect="1"/>
          </p:cNvPicPr>
          <p:nvPr/>
        </p:nvPicPr>
        <p:blipFill rotWithShape="1">
          <a:blip r:embed="rId3" cstate="print">
            <a:extLst>
              <a:ext uri="{28A0092B-C50C-407E-A947-70E740481C1C}">
                <a14:useLocalDpi xmlns:a14="http://schemas.microsoft.com/office/drawing/2010/main" val="0"/>
              </a:ext>
            </a:extLst>
          </a:blip>
          <a:srcRect t="2388"/>
          <a:stretch/>
        </p:blipFill>
        <p:spPr bwMode="auto">
          <a:xfrm>
            <a:off x="1524000" y="1164771"/>
            <a:ext cx="3276600" cy="480060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68883" y="4797623"/>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9" name="Rectangle 8"/>
          <p:cNvSpPr/>
          <p:nvPr/>
        </p:nvSpPr>
        <p:spPr bwMode="auto">
          <a:xfrm>
            <a:off x="5029200" y="1600200"/>
            <a:ext cx="4586288" cy="30575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6407944" y="2819400"/>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243845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Implant packaging</a:t>
            </a:r>
            <a:endParaRPr lang="en-US" dirty="0"/>
          </a:p>
        </p:txBody>
      </p:sp>
      <p:pic>
        <p:nvPicPr>
          <p:cNvPr id="6" name="Picture 3" descr="Package ANKYL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1612900"/>
            <a:ext cx="4191000" cy="469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NKYLOS CX with Shutt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2173288"/>
            <a:ext cx="4768850"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70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Implant removal </a:t>
            </a:r>
            <a:r>
              <a:rPr lang="en-US" dirty="0"/>
              <a:t>from package</a:t>
            </a:r>
          </a:p>
        </p:txBody>
      </p:sp>
      <p:pic>
        <p:nvPicPr>
          <p:cNvPr id="4" name="Picture 2" descr="A_Placement 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0425"/>
            <a:ext cx="4233862" cy="2822575"/>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A_Placement 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0425"/>
            <a:ext cx="4237038" cy="2822575"/>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1354138" y="4724400"/>
            <a:ext cx="42005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dirty="0" smtClean="0">
                <a:solidFill>
                  <a:schemeClr val="tx1"/>
                </a:solidFill>
              </a:rPr>
              <a:t>Outer sterile barrier</a:t>
            </a:r>
            <a:endParaRPr lang="en-US" sz="2200" b="0" dirty="0">
              <a:solidFill>
                <a:schemeClr val="tx1"/>
              </a:solidFill>
            </a:endParaRPr>
          </a:p>
        </p:txBody>
      </p:sp>
      <p:sp>
        <p:nvSpPr>
          <p:cNvPr id="7" name="Title 1"/>
          <p:cNvSpPr txBox="1">
            <a:spLocks/>
          </p:cNvSpPr>
          <p:nvPr/>
        </p:nvSpPr>
        <p:spPr bwMode="auto">
          <a:xfrm>
            <a:off x="6391276" y="4724400"/>
            <a:ext cx="42005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dirty="0" smtClean="0">
                <a:solidFill>
                  <a:schemeClr val="tx1"/>
                </a:solidFill>
              </a:rPr>
              <a:t>Inner sterile barrier</a:t>
            </a:r>
            <a:endParaRPr lang="en-US" sz="2200" b="0" dirty="0">
              <a:solidFill>
                <a:schemeClr val="tx1"/>
              </a:solidFill>
            </a:endParaRPr>
          </a:p>
        </p:txBody>
      </p:sp>
    </p:spTree>
    <p:extLst>
      <p:ext uri="{BB962C8B-B14F-4D97-AF65-F5344CB8AC3E}">
        <p14:creationId xmlns:p14="http://schemas.microsoft.com/office/powerpoint/2010/main" val="1197915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Implant removal </a:t>
            </a:r>
            <a:r>
              <a:rPr lang="en-US" dirty="0"/>
              <a:t>from package</a:t>
            </a:r>
          </a:p>
        </p:txBody>
      </p:sp>
      <p:pic>
        <p:nvPicPr>
          <p:cNvPr id="4" name="Picture 3" descr="A_Placement 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93848"/>
            <a:ext cx="4237038" cy="282575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A_Placement 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198"/>
            <a:ext cx="4233862" cy="281940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1354138" y="4386943"/>
            <a:ext cx="42005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dirty="0" smtClean="0">
                <a:solidFill>
                  <a:schemeClr val="tx1"/>
                </a:solidFill>
              </a:rPr>
              <a:t>Transparent inner blister</a:t>
            </a:r>
            <a:endParaRPr lang="en-US" sz="2200" b="0" dirty="0">
              <a:solidFill>
                <a:schemeClr val="tx1"/>
              </a:solidFill>
            </a:endParaRPr>
          </a:p>
        </p:txBody>
      </p:sp>
      <p:sp>
        <p:nvSpPr>
          <p:cNvPr id="7" name="Title 1"/>
          <p:cNvSpPr txBox="1">
            <a:spLocks/>
          </p:cNvSpPr>
          <p:nvPr/>
        </p:nvSpPr>
        <p:spPr bwMode="auto">
          <a:xfrm>
            <a:off x="1371600" y="5072743"/>
            <a:ext cx="92916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1800" i="1" dirty="0" smtClean="0">
                <a:solidFill>
                  <a:schemeClr val="tx1"/>
                </a:solidFill>
              </a:rPr>
              <a:t>Note: </a:t>
            </a:r>
            <a:r>
              <a:rPr lang="en-US" sz="1800" b="0" i="1" dirty="0">
                <a:solidFill>
                  <a:schemeClr val="tx1"/>
                </a:solidFill>
              </a:rPr>
              <a:t>Keep the inner blister horizontal with the sealing foil upwards when opening and removing the implant </a:t>
            </a:r>
            <a:r>
              <a:rPr lang="en-US" sz="1800" b="0" i="1" dirty="0" smtClean="0">
                <a:solidFill>
                  <a:schemeClr val="tx1"/>
                </a:solidFill>
              </a:rPr>
              <a:t>shuttle to prevent </a:t>
            </a:r>
            <a:r>
              <a:rPr lang="en-US" sz="1800" b="0" i="1" dirty="0">
                <a:solidFill>
                  <a:schemeClr val="tx1"/>
                </a:solidFill>
              </a:rPr>
              <a:t>the cover screw from falling out of the </a:t>
            </a:r>
            <a:r>
              <a:rPr lang="en-US" sz="1800" b="0" i="1" dirty="0" smtClean="0">
                <a:solidFill>
                  <a:schemeClr val="tx1"/>
                </a:solidFill>
              </a:rPr>
              <a:t>packaging.</a:t>
            </a:r>
            <a:endParaRPr lang="en-US" sz="1800" b="0" i="1" dirty="0">
              <a:solidFill>
                <a:schemeClr val="tx1"/>
              </a:solidFill>
            </a:endParaRPr>
          </a:p>
        </p:txBody>
      </p:sp>
      <p:sp>
        <p:nvSpPr>
          <p:cNvPr id="8" name="Title 1"/>
          <p:cNvSpPr txBox="1">
            <a:spLocks/>
          </p:cNvSpPr>
          <p:nvPr/>
        </p:nvSpPr>
        <p:spPr bwMode="auto">
          <a:xfrm>
            <a:off x="6400800" y="4386943"/>
            <a:ext cx="61055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dirty="0" smtClean="0">
                <a:solidFill>
                  <a:schemeClr val="tx1"/>
                </a:solidFill>
              </a:rPr>
              <a:t>Implant shuttle with the secured implant</a:t>
            </a:r>
            <a:endParaRPr lang="en-US" sz="2200" b="0" dirty="0">
              <a:solidFill>
                <a:schemeClr val="tx1"/>
              </a:solidFill>
            </a:endParaRPr>
          </a:p>
        </p:txBody>
      </p:sp>
    </p:spTree>
    <p:extLst>
      <p:ext uri="{BB962C8B-B14F-4D97-AF65-F5344CB8AC3E}">
        <p14:creationId xmlns:p14="http://schemas.microsoft.com/office/powerpoint/2010/main" val="138545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Implant removal </a:t>
            </a:r>
            <a:r>
              <a:rPr lang="en-US" dirty="0"/>
              <a:t>from package</a:t>
            </a:r>
          </a:p>
        </p:txBody>
      </p:sp>
      <p:pic>
        <p:nvPicPr>
          <p:cNvPr id="7" name="Picture 2" descr="A_Placement 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4238625" cy="282575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A_Placement 0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27250"/>
            <a:ext cx="4241800" cy="282575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1354138" y="4724400"/>
            <a:ext cx="42005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dirty="0" smtClean="0">
                <a:solidFill>
                  <a:schemeClr val="tx1"/>
                </a:solidFill>
              </a:rPr>
              <a:t>Implant insertion driver</a:t>
            </a:r>
            <a:endParaRPr lang="en-US" sz="2200" b="0" dirty="0">
              <a:solidFill>
                <a:schemeClr val="tx1"/>
              </a:solidFill>
            </a:endParaRPr>
          </a:p>
        </p:txBody>
      </p:sp>
      <p:sp>
        <p:nvSpPr>
          <p:cNvPr id="6" name="Title 1"/>
          <p:cNvSpPr txBox="1">
            <a:spLocks/>
          </p:cNvSpPr>
          <p:nvPr/>
        </p:nvSpPr>
        <p:spPr bwMode="auto">
          <a:xfrm>
            <a:off x="6391276" y="4876800"/>
            <a:ext cx="42005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dirty="0" smtClean="0">
                <a:solidFill>
                  <a:schemeClr val="tx1"/>
                </a:solidFill>
              </a:rPr>
              <a:t>Secure implant in the insertion driver and lift out of shuttle</a:t>
            </a:r>
            <a:endParaRPr lang="en-US" sz="2200" b="0" dirty="0">
              <a:solidFill>
                <a:schemeClr val="tx1"/>
              </a:solidFill>
            </a:endParaRPr>
          </a:p>
        </p:txBody>
      </p:sp>
    </p:spTree>
    <p:extLst>
      <p:ext uri="{BB962C8B-B14F-4D97-AF65-F5344CB8AC3E}">
        <p14:creationId xmlns:p14="http://schemas.microsoft.com/office/powerpoint/2010/main" val="2012353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Implant insertion tools</a:t>
            </a:r>
            <a:endParaRPr lang="en-US" dirty="0"/>
          </a:p>
        </p:txBody>
      </p:sp>
      <p:pic>
        <p:nvPicPr>
          <p:cNvPr id="3" name="Picture 2" descr="R:\Ankylos_Images_Videos_March-2009\Low res\Surgery\Instruments\3103 7532.jpg"/>
          <p:cNvPicPr>
            <a:picLocks noChangeAspect="1" noChangeArrowheads="1"/>
          </p:cNvPicPr>
          <p:nvPr/>
        </p:nvPicPr>
        <p:blipFill>
          <a:blip r:embed="rId3" cstate="print"/>
          <a:srcRect/>
          <a:stretch>
            <a:fillRect/>
          </a:stretch>
        </p:blipFill>
        <p:spPr bwMode="auto">
          <a:xfrm>
            <a:off x="4259084" y="1581872"/>
            <a:ext cx="2436833" cy="3868494"/>
          </a:xfrm>
          <a:prstGeom prst="rect">
            <a:avLst/>
          </a:prstGeom>
          <a:noFill/>
          <a:effectLst/>
        </p:spPr>
      </p:pic>
      <p:pic>
        <p:nvPicPr>
          <p:cNvPr id="4" name="Picture 4" descr="R:\Ankylos_Images_Videos_March-2009\Low res\Surgery\Instruments\A_CX Insertion post.jpg"/>
          <p:cNvPicPr>
            <a:picLocks noChangeAspect="1" noChangeArrowheads="1"/>
          </p:cNvPicPr>
          <p:nvPr/>
        </p:nvPicPr>
        <p:blipFill>
          <a:blip r:embed="rId4" cstate="print"/>
          <a:srcRect/>
          <a:stretch>
            <a:fillRect/>
          </a:stretch>
        </p:blipFill>
        <p:spPr bwMode="auto">
          <a:xfrm>
            <a:off x="2506484" y="1581872"/>
            <a:ext cx="1451572" cy="3868491"/>
          </a:xfrm>
          <a:prstGeom prst="rect">
            <a:avLst/>
          </a:prstGeom>
          <a:noFill/>
          <a:effectLst/>
        </p:spPr>
      </p:pic>
      <p:pic>
        <p:nvPicPr>
          <p:cNvPr id="5" name="Picture 5" descr="R:\Ankylos_Images_Videos_March-2009\Low res\Surgery\Instruments\Implant driver.jpg"/>
          <p:cNvPicPr>
            <a:picLocks noChangeAspect="1" noChangeArrowheads="1"/>
          </p:cNvPicPr>
          <p:nvPr/>
        </p:nvPicPr>
        <p:blipFill>
          <a:blip r:embed="rId5" cstate="print"/>
          <a:srcRect/>
          <a:stretch>
            <a:fillRect/>
          </a:stretch>
        </p:blipFill>
        <p:spPr bwMode="auto">
          <a:xfrm>
            <a:off x="6849884" y="1581872"/>
            <a:ext cx="3665716" cy="3863744"/>
          </a:xfrm>
          <a:prstGeom prst="rect">
            <a:avLst/>
          </a:prstGeom>
          <a:noFill/>
          <a:effectLst/>
        </p:spPr>
      </p:pic>
      <p:sp>
        <p:nvSpPr>
          <p:cNvPr id="6" name="TextBox 5"/>
          <p:cNvSpPr txBox="1"/>
          <p:nvPr/>
        </p:nvSpPr>
        <p:spPr>
          <a:xfrm>
            <a:off x="2503342" y="5620472"/>
            <a:ext cx="1603341" cy="312242"/>
          </a:xfrm>
          <a:prstGeom prst="rect">
            <a:avLst/>
          </a:prstGeom>
          <a:no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1400" dirty="0">
                <a:solidFill>
                  <a:schemeClr val="tx1"/>
                </a:solidFill>
              </a:rPr>
              <a:t>Placement Head</a:t>
            </a:r>
          </a:p>
        </p:txBody>
      </p:sp>
      <p:sp>
        <p:nvSpPr>
          <p:cNvPr id="7" name="TextBox 6"/>
          <p:cNvSpPr txBox="1"/>
          <p:nvPr/>
        </p:nvSpPr>
        <p:spPr>
          <a:xfrm>
            <a:off x="4713141" y="5624937"/>
            <a:ext cx="1450943" cy="307777"/>
          </a:xfrm>
          <a:prstGeom prst="rect">
            <a:avLst/>
          </a:prstGeom>
          <a:noFill/>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1400" dirty="0">
                <a:solidFill>
                  <a:schemeClr val="tx1"/>
                </a:solidFill>
              </a:rPr>
              <a:t>Manual Driver</a:t>
            </a:r>
          </a:p>
        </p:txBody>
      </p:sp>
      <p:sp>
        <p:nvSpPr>
          <p:cNvPr id="8" name="TextBox 7"/>
          <p:cNvSpPr txBox="1"/>
          <p:nvPr/>
        </p:nvSpPr>
        <p:spPr>
          <a:xfrm>
            <a:off x="7894491" y="5624937"/>
            <a:ext cx="1622393" cy="307777"/>
          </a:xfrm>
          <a:prstGeom prst="rect">
            <a:avLst/>
          </a:prstGeom>
          <a:no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1400" dirty="0">
                <a:solidFill>
                  <a:schemeClr val="tx1"/>
                </a:solidFill>
              </a:rPr>
              <a:t>Motorized Driver</a:t>
            </a:r>
          </a:p>
        </p:txBody>
      </p:sp>
    </p:spTree>
    <p:extLst>
      <p:ext uri="{BB962C8B-B14F-4D97-AF65-F5344CB8AC3E}">
        <p14:creationId xmlns:p14="http://schemas.microsoft.com/office/powerpoint/2010/main" val="576037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err="1" smtClean="0"/>
              <a:t>Implant</a:t>
            </a:r>
            <a:r>
              <a:rPr lang="de-DE" dirty="0" smtClean="0"/>
              <a:t> </a:t>
            </a:r>
            <a:r>
              <a:rPr lang="de-DE" dirty="0" err="1" smtClean="0"/>
              <a:t>placement</a:t>
            </a:r>
            <a:r>
              <a:rPr lang="de-DE" dirty="0" smtClean="0"/>
              <a:t> </a:t>
            </a:r>
            <a:r>
              <a:rPr lang="de-DE" dirty="0" err="1"/>
              <a:t>h</a:t>
            </a:r>
            <a:r>
              <a:rPr lang="de-DE" dirty="0" err="1" smtClean="0"/>
              <a:t>ead</a:t>
            </a:r>
            <a:endParaRPr lang="en-US" dirty="0"/>
          </a:p>
        </p:txBody>
      </p:sp>
      <p:pic>
        <p:nvPicPr>
          <p:cNvPr id="4" name="Picture 2" descr="R:\Ankylos_Images_Videos_March-2009\Low res\Surgery\Illustrations surgery\Preparation\A_Implant driver 02.jpg"/>
          <p:cNvPicPr>
            <a:picLocks noChangeAspect="1" noChangeArrowheads="1"/>
          </p:cNvPicPr>
          <p:nvPr/>
        </p:nvPicPr>
        <p:blipFill>
          <a:blip r:embed="rId3" cstate="print"/>
          <a:srcRect/>
          <a:stretch>
            <a:fillRect/>
          </a:stretch>
        </p:blipFill>
        <p:spPr bwMode="auto">
          <a:xfrm>
            <a:off x="1738946" y="1641582"/>
            <a:ext cx="7409814" cy="4936762"/>
          </a:xfrm>
          <a:prstGeom prst="rect">
            <a:avLst/>
          </a:prstGeom>
          <a:noFill/>
          <a:ln w="6350">
            <a:noFill/>
          </a:ln>
          <a:effectLst/>
        </p:spPr>
      </p:pic>
      <p:cxnSp>
        <p:nvCxnSpPr>
          <p:cNvPr id="5" name="Straight Connector 4"/>
          <p:cNvCxnSpPr/>
          <p:nvPr/>
        </p:nvCxnSpPr>
        <p:spPr bwMode="auto">
          <a:xfrm>
            <a:off x="6328949" y="3618546"/>
            <a:ext cx="1367251" cy="1"/>
          </a:xfrm>
          <a:prstGeom prst="line">
            <a:avLst/>
          </a:prstGeom>
          <a:ln>
            <a:solidFill>
              <a:srgbClr val="13487C"/>
            </a:solidFill>
            <a:headEnd type="triangl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bwMode="auto">
          <a:xfrm flipV="1">
            <a:off x="6310032" y="2075296"/>
            <a:ext cx="1462368" cy="1"/>
          </a:xfrm>
          <a:prstGeom prst="line">
            <a:avLst/>
          </a:prstGeom>
          <a:ln>
            <a:solidFill>
              <a:srgbClr val="13487C"/>
            </a:solidFill>
            <a:headEnd type="triangle" w="med" len="med"/>
            <a:tailEnd type="none" w="med" len="med"/>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7651295" y="3440668"/>
            <a:ext cx="720840" cy="369332"/>
          </a:xfrm>
          <a:prstGeom prst="rect">
            <a:avLst/>
          </a:prstGeom>
          <a:ln>
            <a:solidFill>
              <a:srgbClr val="13487C"/>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800" dirty="0"/>
              <a:t>1mm</a:t>
            </a:r>
          </a:p>
        </p:txBody>
      </p:sp>
      <p:sp>
        <p:nvSpPr>
          <p:cNvPr id="8" name="TextBox 7"/>
          <p:cNvSpPr txBox="1"/>
          <p:nvPr/>
        </p:nvSpPr>
        <p:spPr>
          <a:xfrm>
            <a:off x="7651294" y="1897418"/>
            <a:ext cx="720840" cy="369332"/>
          </a:xfrm>
          <a:prstGeom prst="rect">
            <a:avLst/>
          </a:prstGeom>
          <a:ln>
            <a:solidFill>
              <a:srgbClr val="13487C"/>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800" dirty="0"/>
              <a:t>3mm</a:t>
            </a:r>
          </a:p>
        </p:txBody>
      </p:sp>
      <p:sp>
        <p:nvSpPr>
          <p:cNvPr id="9" name="TextBox 8"/>
          <p:cNvSpPr txBox="1"/>
          <p:nvPr/>
        </p:nvSpPr>
        <p:spPr>
          <a:xfrm>
            <a:off x="1926610" y="2837013"/>
            <a:ext cx="1883389" cy="369332"/>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800" dirty="0"/>
              <a:t>Placement Head</a:t>
            </a:r>
          </a:p>
        </p:txBody>
      </p:sp>
      <p:sp>
        <p:nvSpPr>
          <p:cNvPr id="10" name="Left Brace 9"/>
          <p:cNvSpPr/>
          <p:nvPr/>
        </p:nvSpPr>
        <p:spPr bwMode="auto">
          <a:xfrm>
            <a:off x="3834120" y="1676400"/>
            <a:ext cx="433080" cy="2742357"/>
          </a:xfrm>
          <a:prstGeom prst="leftBrace">
            <a:avLst/>
          </a:prstGeom>
          <a:ln>
            <a:solidFill>
              <a:srgbClr val="13487C"/>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wrap="none" lIns="90000" tIns="46800" rIns="90000" bIns="46800" anchor="ctr"/>
          <a:lstStyle/>
          <a:p>
            <a:pPr algn="ctr">
              <a:lnSpc>
                <a:spcPct val="110000"/>
              </a:lnSpc>
              <a:buClr>
                <a:schemeClr val="accent1"/>
              </a:buClr>
              <a:buFont typeface="Wingdings" pitchFamily="2" charset="2"/>
              <a:buNone/>
              <a:defRPr/>
            </a:pPr>
            <a:endParaRPr lang="en-US" sz="1800" dirty="0">
              <a:solidFill>
                <a:srgbClr val="FF0000"/>
              </a:solidFill>
            </a:endParaRPr>
          </a:p>
        </p:txBody>
      </p:sp>
      <p:sp>
        <p:nvSpPr>
          <p:cNvPr id="11" name="Right Brace 10"/>
          <p:cNvSpPr/>
          <p:nvPr/>
        </p:nvSpPr>
        <p:spPr bwMode="auto">
          <a:xfrm>
            <a:off x="6460982" y="4568213"/>
            <a:ext cx="502569" cy="1832587"/>
          </a:xfrm>
          <a:prstGeom prst="rightBrace">
            <a:avLst/>
          </a:prstGeom>
          <a:ln>
            <a:solidFill>
              <a:srgbClr val="13487C"/>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nchor="ctr"/>
          <a:lstStyle/>
          <a:p>
            <a:pPr eaLnBrk="0" hangingPunct="0">
              <a:defRPr/>
            </a:pPr>
            <a:endParaRPr lang="en-US"/>
          </a:p>
        </p:txBody>
      </p:sp>
      <p:sp>
        <p:nvSpPr>
          <p:cNvPr id="12" name="TextBox 25"/>
          <p:cNvSpPr txBox="1">
            <a:spLocks noChangeArrowheads="1"/>
          </p:cNvSpPr>
          <p:nvPr/>
        </p:nvSpPr>
        <p:spPr bwMode="auto">
          <a:xfrm>
            <a:off x="6982620" y="5289473"/>
            <a:ext cx="1018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dirty="0"/>
              <a:t>Implant</a:t>
            </a:r>
          </a:p>
        </p:txBody>
      </p:sp>
    </p:spTree>
    <p:extLst>
      <p:ext uri="{BB962C8B-B14F-4D97-AF65-F5344CB8AC3E}">
        <p14:creationId xmlns:p14="http://schemas.microsoft.com/office/powerpoint/2010/main" val="1230178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Implant</a:t>
            </a:r>
            <a:r>
              <a:rPr lang="de-DE" dirty="0"/>
              <a:t> </a:t>
            </a:r>
            <a:r>
              <a:rPr lang="de-DE" dirty="0" err="1" smtClean="0"/>
              <a:t>insertion</a:t>
            </a:r>
            <a:endParaRPr lang="en-US" dirty="0"/>
          </a:p>
        </p:txBody>
      </p:sp>
      <p:pic>
        <p:nvPicPr>
          <p:cNvPr id="3" name="Picture 4" descr="A_Placement 07.jpg"/>
          <p:cNvPicPr>
            <a:picLocks noChangeAspect="1"/>
          </p:cNvPicPr>
          <p:nvPr/>
        </p:nvPicPr>
        <p:blipFill rotWithShape="1">
          <a:blip r:embed="rId3" cstate="print">
            <a:extLst>
              <a:ext uri="{28A0092B-C50C-407E-A947-70E740481C1C}">
                <a14:useLocalDpi xmlns:a14="http://schemas.microsoft.com/office/drawing/2010/main" val="0"/>
              </a:ext>
            </a:extLst>
          </a:blip>
          <a:srcRect r="6871"/>
          <a:stretch/>
        </p:blipFill>
        <p:spPr bwMode="auto">
          <a:xfrm>
            <a:off x="1403257" y="1902619"/>
            <a:ext cx="2099118" cy="365760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6" descr="A_Placement 09.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1788" y="1902619"/>
            <a:ext cx="1698812" cy="365760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1133247" y="5634037"/>
            <a:ext cx="279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dirty="0"/>
              <a:t>Motorized</a:t>
            </a:r>
          </a:p>
        </p:txBody>
      </p:sp>
      <p:sp>
        <p:nvSpPr>
          <p:cNvPr id="6" name="TextBox 8"/>
          <p:cNvSpPr txBox="1">
            <a:spLocks noChangeArrowheads="1"/>
          </p:cNvSpPr>
          <p:nvPr/>
        </p:nvSpPr>
        <p:spPr bwMode="auto">
          <a:xfrm>
            <a:off x="3845049" y="5634037"/>
            <a:ext cx="279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dirty="0"/>
              <a:t>Manual</a:t>
            </a:r>
          </a:p>
        </p:txBody>
      </p:sp>
      <p:sp>
        <p:nvSpPr>
          <p:cNvPr id="9" name="Title 1"/>
          <p:cNvSpPr txBox="1">
            <a:spLocks/>
          </p:cNvSpPr>
          <p:nvPr/>
        </p:nvSpPr>
        <p:spPr bwMode="auto">
          <a:xfrm>
            <a:off x="6808911" y="2893219"/>
            <a:ext cx="402895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1800" i="1" dirty="0" smtClean="0">
                <a:solidFill>
                  <a:schemeClr val="tx1"/>
                </a:solidFill>
              </a:rPr>
              <a:t>Note: </a:t>
            </a:r>
            <a:r>
              <a:rPr lang="en-US" sz="1800" b="0" i="1" dirty="0">
                <a:solidFill>
                  <a:schemeClr val="tx1"/>
                </a:solidFill>
              </a:rPr>
              <a:t>For </a:t>
            </a:r>
            <a:r>
              <a:rPr lang="en-US" sz="1800" b="0" i="1" dirty="0" smtClean="0">
                <a:solidFill>
                  <a:schemeClr val="tx1"/>
                </a:solidFill>
              </a:rPr>
              <a:t>both </a:t>
            </a:r>
            <a:r>
              <a:rPr lang="en-US" sz="1800" b="0" i="1" dirty="0">
                <a:solidFill>
                  <a:schemeClr val="tx1"/>
                </a:solidFill>
              </a:rPr>
              <a:t>placement </a:t>
            </a:r>
            <a:r>
              <a:rPr lang="en-US" sz="1800" b="0" i="1" dirty="0" smtClean="0">
                <a:solidFill>
                  <a:schemeClr val="tx1"/>
                </a:solidFill>
              </a:rPr>
              <a:t>options, </a:t>
            </a:r>
            <a:r>
              <a:rPr lang="en-US" sz="1800" b="0" i="1" dirty="0">
                <a:solidFill>
                  <a:schemeClr val="tx1"/>
                </a:solidFill>
              </a:rPr>
              <a:t>if the implant becomes difficult to screw before it reaches the final position, unscrew it and rinse or tap the implant site again.</a:t>
            </a:r>
          </a:p>
        </p:txBody>
      </p:sp>
    </p:spTree>
    <p:extLst>
      <p:ext uri="{BB962C8B-B14F-4D97-AF65-F5344CB8AC3E}">
        <p14:creationId xmlns:p14="http://schemas.microsoft.com/office/powerpoint/2010/main" val="248520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SynCone</a:t>
            </a:r>
            <a:endParaRPr lang="en-US" dirty="0"/>
          </a:p>
        </p:txBody>
      </p:sp>
      <p:sp>
        <p:nvSpPr>
          <p:cNvPr id="3" name="Content Placeholder 2"/>
          <p:cNvSpPr>
            <a:spLocks noGrp="1"/>
          </p:cNvSpPr>
          <p:nvPr>
            <p:ph sz="half" idx="1"/>
          </p:nvPr>
        </p:nvSpPr>
        <p:spPr/>
        <p:txBody>
          <a:bodyPr/>
          <a:lstStyle/>
          <a:p>
            <a:r>
              <a:rPr lang="en-US" dirty="0" smtClean="0"/>
              <a:t>Helping your denture patients regain an active lifestyle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34" y="2244342"/>
            <a:ext cx="5378417" cy="35872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453" y="2065984"/>
            <a:ext cx="5040716" cy="3895981"/>
          </a:xfrm>
          <a:prstGeom prst="rect">
            <a:avLst/>
          </a:prstGeom>
        </p:spPr>
      </p:pic>
    </p:spTree>
    <p:extLst>
      <p:ext uri="{BB962C8B-B14F-4D97-AF65-F5344CB8AC3E}">
        <p14:creationId xmlns:p14="http://schemas.microsoft.com/office/powerpoint/2010/main" val="238895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Final </a:t>
            </a:r>
            <a:r>
              <a:rPr lang="de-DE" dirty="0" err="1" smtClean="0"/>
              <a:t>positioning</a:t>
            </a:r>
            <a:r>
              <a:rPr lang="de-DE" dirty="0" smtClean="0"/>
              <a:t> </a:t>
            </a:r>
            <a:r>
              <a:rPr lang="de-DE" dirty="0"/>
              <a:t>- </a:t>
            </a:r>
            <a:r>
              <a:rPr lang="de-DE" dirty="0" err="1" smtClean="0"/>
              <a:t>implant</a:t>
            </a:r>
            <a:endParaRPr lang="en-US" dirty="0"/>
          </a:p>
        </p:txBody>
      </p:sp>
      <p:pic>
        <p:nvPicPr>
          <p:cNvPr id="3" name="Picture 4" descr="A_Placement 0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134" y="1905000"/>
            <a:ext cx="2088666" cy="365760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descr="A_Placement 1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2211" y="1905000"/>
            <a:ext cx="2235989" cy="3656798"/>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7"/>
          <p:cNvSpPr txBox="1">
            <a:spLocks noChangeArrowheads="1"/>
          </p:cNvSpPr>
          <p:nvPr/>
        </p:nvSpPr>
        <p:spPr bwMode="auto">
          <a:xfrm>
            <a:off x="3276600" y="5634037"/>
            <a:ext cx="279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dirty="0"/>
              <a:t>Motorized</a:t>
            </a:r>
          </a:p>
        </p:txBody>
      </p:sp>
      <p:sp>
        <p:nvSpPr>
          <p:cNvPr id="8" name="TextBox 8"/>
          <p:cNvSpPr txBox="1">
            <a:spLocks noChangeArrowheads="1"/>
          </p:cNvSpPr>
          <p:nvPr/>
        </p:nvSpPr>
        <p:spPr bwMode="auto">
          <a:xfrm>
            <a:off x="5867400" y="5634037"/>
            <a:ext cx="279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dirty="0"/>
              <a:t>Manual</a:t>
            </a:r>
          </a:p>
        </p:txBody>
      </p:sp>
    </p:spTree>
    <p:extLst>
      <p:ext uri="{BB962C8B-B14F-4D97-AF65-F5344CB8AC3E}">
        <p14:creationId xmlns:p14="http://schemas.microsoft.com/office/powerpoint/2010/main" val="1147613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a:t>
            </a:r>
            <a:r>
              <a:rPr lang="en-US" dirty="0" smtClean="0"/>
              <a:t>head removal</a:t>
            </a:r>
            <a:endParaRPr lang="en-US" dirty="0"/>
          </a:p>
        </p:txBody>
      </p:sp>
      <p:pic>
        <p:nvPicPr>
          <p:cNvPr id="3" name="Picture 4" descr="A_Placement 11.jpg"/>
          <p:cNvPicPr>
            <a:picLocks noChangeAspect="1"/>
          </p:cNvPicPr>
          <p:nvPr/>
        </p:nvPicPr>
        <p:blipFill rotWithShape="1">
          <a:blip r:embed="rId3" cstate="print">
            <a:extLst>
              <a:ext uri="{28A0092B-C50C-407E-A947-70E740481C1C}">
                <a14:useLocalDpi xmlns:a14="http://schemas.microsoft.com/office/drawing/2010/main" val="0"/>
              </a:ext>
            </a:extLst>
          </a:blip>
          <a:srcRect l="-7671" t="-3304" r="-5127" b="2628"/>
          <a:stretch/>
        </p:blipFill>
        <p:spPr bwMode="auto">
          <a:xfrm>
            <a:off x="2590800" y="1512951"/>
            <a:ext cx="2438400" cy="4433455"/>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5562600" y="2743200"/>
            <a:ext cx="402895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1800" i="1" dirty="0" smtClean="0">
                <a:solidFill>
                  <a:schemeClr val="tx1"/>
                </a:solidFill>
              </a:rPr>
              <a:t>Note: </a:t>
            </a:r>
            <a:r>
              <a:rPr lang="en-US" sz="1800" b="0" i="1" dirty="0" smtClean="0">
                <a:solidFill>
                  <a:schemeClr val="tx1"/>
                </a:solidFill>
              </a:rPr>
              <a:t>In </a:t>
            </a:r>
            <a:r>
              <a:rPr lang="en-US" sz="1800" b="0" i="1" dirty="0">
                <a:solidFill>
                  <a:schemeClr val="tx1"/>
                </a:solidFill>
              </a:rPr>
              <a:t>soft </a:t>
            </a:r>
            <a:r>
              <a:rPr lang="en-US" sz="1800" b="0" i="1" dirty="0" smtClean="0">
                <a:solidFill>
                  <a:schemeClr val="tx1"/>
                </a:solidFill>
              </a:rPr>
              <a:t>bone, </a:t>
            </a:r>
            <a:r>
              <a:rPr lang="en-US" sz="1800" b="0" i="1" dirty="0">
                <a:solidFill>
                  <a:schemeClr val="tx1"/>
                </a:solidFill>
              </a:rPr>
              <a:t>the placement head must be stabilized with the open-end wrench to prevent rotation of the implant during removal.</a:t>
            </a:r>
          </a:p>
        </p:txBody>
      </p:sp>
    </p:spTree>
    <p:extLst>
      <p:ext uri="{BB962C8B-B14F-4D97-AF65-F5344CB8AC3E}">
        <p14:creationId xmlns:p14="http://schemas.microsoft.com/office/powerpoint/2010/main" val="2981830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Disassembly</a:t>
            </a:r>
            <a:r>
              <a:rPr lang="de-DE" dirty="0"/>
              <a:t> </a:t>
            </a:r>
            <a:r>
              <a:rPr lang="de-DE" dirty="0" err="1"/>
              <a:t>of</a:t>
            </a:r>
            <a:r>
              <a:rPr lang="de-DE" dirty="0"/>
              <a:t> </a:t>
            </a:r>
            <a:r>
              <a:rPr lang="de-DE" dirty="0" err="1" smtClean="0"/>
              <a:t>implant</a:t>
            </a:r>
            <a:r>
              <a:rPr lang="de-DE" dirty="0" smtClean="0"/>
              <a:t> </a:t>
            </a:r>
            <a:r>
              <a:rPr lang="de-DE" dirty="0" err="1" smtClean="0"/>
              <a:t>adapter</a:t>
            </a:r>
            <a:endParaRPr lang="en-US" dirty="0"/>
          </a:p>
        </p:txBody>
      </p:sp>
      <p:pic>
        <p:nvPicPr>
          <p:cNvPr id="4" name="Picture 2" descr="R:\Ankylos_Images_Videos_March-2009\Low res\Surgery\Illustrations surgery\Placement\A_Disassembly 01.jpg"/>
          <p:cNvPicPr>
            <a:picLocks noChangeAspect="1" noChangeArrowheads="1"/>
          </p:cNvPicPr>
          <p:nvPr/>
        </p:nvPicPr>
        <p:blipFill>
          <a:blip r:embed="rId3" cstate="print"/>
          <a:srcRect/>
          <a:stretch>
            <a:fillRect/>
          </a:stretch>
        </p:blipFill>
        <p:spPr bwMode="auto">
          <a:xfrm>
            <a:off x="1509003" y="1447800"/>
            <a:ext cx="2157250" cy="3238596"/>
          </a:xfrm>
          <a:prstGeom prst="rect">
            <a:avLst/>
          </a:prstGeom>
          <a:noFill/>
          <a:effectLst/>
        </p:spPr>
      </p:pic>
      <p:pic>
        <p:nvPicPr>
          <p:cNvPr id="5" name="Picture 3" descr="R:\Ankylos_Images_Videos_March-2009\Low res\Surgery\Illustrations surgery\Placement\A_Disassembly 02.jpg"/>
          <p:cNvPicPr>
            <a:picLocks noChangeAspect="1" noChangeArrowheads="1"/>
          </p:cNvPicPr>
          <p:nvPr/>
        </p:nvPicPr>
        <p:blipFill>
          <a:blip r:embed="rId4" cstate="print"/>
          <a:srcRect/>
          <a:stretch>
            <a:fillRect/>
          </a:stretch>
        </p:blipFill>
        <p:spPr bwMode="auto">
          <a:xfrm>
            <a:off x="4572000" y="1447800"/>
            <a:ext cx="2153691" cy="3233254"/>
          </a:xfrm>
          <a:prstGeom prst="rect">
            <a:avLst/>
          </a:prstGeom>
          <a:noFill/>
          <a:effectLst/>
        </p:spPr>
      </p:pic>
      <p:pic>
        <p:nvPicPr>
          <p:cNvPr id="6" name="Picture 4" descr="R:\Ankylos_Images_Videos_March-2009\Low res\Surgery\Illustrations surgery\Placement\A_Disassembly 03.jpg"/>
          <p:cNvPicPr>
            <a:picLocks noChangeAspect="1" noChangeArrowheads="1"/>
          </p:cNvPicPr>
          <p:nvPr/>
        </p:nvPicPr>
        <p:blipFill>
          <a:blip r:embed="rId5" cstate="print"/>
          <a:srcRect/>
          <a:stretch>
            <a:fillRect/>
          </a:stretch>
        </p:blipFill>
        <p:spPr bwMode="auto">
          <a:xfrm>
            <a:off x="8153400" y="1447800"/>
            <a:ext cx="2158979" cy="3241191"/>
          </a:xfrm>
          <a:prstGeom prst="rect">
            <a:avLst/>
          </a:prstGeom>
          <a:noFill/>
          <a:effectLst/>
        </p:spPr>
      </p:pic>
      <p:sp>
        <p:nvSpPr>
          <p:cNvPr id="7" name="Title 1"/>
          <p:cNvSpPr txBox="1">
            <a:spLocks/>
          </p:cNvSpPr>
          <p:nvPr/>
        </p:nvSpPr>
        <p:spPr bwMode="auto">
          <a:xfrm>
            <a:off x="1143000" y="4343400"/>
            <a:ext cx="308911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000" b="0" dirty="0">
                <a:solidFill>
                  <a:schemeClr val="tx1"/>
                </a:solidFill>
              </a:rPr>
              <a:t>Placement head pre-mounted in the implant, retaining screw tightened.</a:t>
            </a:r>
          </a:p>
        </p:txBody>
      </p:sp>
      <p:sp>
        <p:nvSpPr>
          <p:cNvPr id="8" name="Title 1"/>
          <p:cNvSpPr txBox="1">
            <a:spLocks/>
          </p:cNvSpPr>
          <p:nvPr/>
        </p:nvSpPr>
        <p:spPr bwMode="auto">
          <a:xfrm>
            <a:off x="4589544" y="4419600"/>
            <a:ext cx="308911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000" b="0" dirty="0" smtClean="0">
                <a:solidFill>
                  <a:schemeClr val="tx1"/>
                </a:solidFill>
              </a:rPr>
              <a:t>Retaining screw loosened from implant using 1mm hex (approx. one full turn of hex driver)</a:t>
            </a:r>
            <a:endParaRPr lang="en-US" sz="2000" b="0" dirty="0">
              <a:solidFill>
                <a:schemeClr val="tx1"/>
              </a:solidFill>
            </a:endParaRPr>
          </a:p>
        </p:txBody>
      </p:sp>
      <p:sp>
        <p:nvSpPr>
          <p:cNvPr id="9" name="Title 1"/>
          <p:cNvSpPr txBox="1">
            <a:spLocks/>
          </p:cNvSpPr>
          <p:nvPr/>
        </p:nvSpPr>
        <p:spPr bwMode="auto">
          <a:xfrm>
            <a:off x="8036088" y="4267200"/>
            <a:ext cx="308911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000" b="0" dirty="0">
                <a:solidFill>
                  <a:schemeClr val="tx1"/>
                </a:solidFill>
              </a:rPr>
              <a:t>Retaining screw pushes the placement head out of the implant.</a:t>
            </a:r>
          </a:p>
        </p:txBody>
      </p:sp>
    </p:spTree>
    <p:extLst>
      <p:ext uri="{BB962C8B-B14F-4D97-AF65-F5344CB8AC3E}">
        <p14:creationId xmlns:p14="http://schemas.microsoft.com/office/powerpoint/2010/main" val="3843282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Abutment placement</a:t>
            </a:r>
            <a:endParaRPr lang="en-US" dirty="0"/>
          </a:p>
        </p:txBody>
      </p:sp>
      <p:sp>
        <p:nvSpPr>
          <p:cNvPr id="7" name="Content Placeholder 6"/>
          <p:cNvSpPr>
            <a:spLocks noGrp="1"/>
          </p:cNvSpPr>
          <p:nvPr>
            <p:ph idx="1"/>
          </p:nvPr>
        </p:nvSpPr>
        <p:spPr>
          <a:xfrm>
            <a:off x="1354138" y="1600200"/>
            <a:ext cx="9483725" cy="4343400"/>
          </a:xfrm>
        </p:spPr>
        <p:txBody>
          <a:bodyPr/>
          <a:lstStyle/>
          <a:p>
            <a:pPr>
              <a:spcBef>
                <a:spcPts val="600"/>
              </a:spcBef>
              <a:buFontTx/>
              <a:buChar char="-"/>
            </a:pPr>
            <a:r>
              <a:rPr lang="en-US" sz="2400" dirty="0" smtClean="0"/>
              <a:t>Available </a:t>
            </a:r>
            <a:r>
              <a:rPr lang="en-US" sz="2400" dirty="0"/>
              <a:t>in </a:t>
            </a:r>
            <a:r>
              <a:rPr lang="en-US" sz="2400" dirty="0" smtClean="0"/>
              <a:t>4</a:t>
            </a:r>
            <a:r>
              <a:rPr lang="en-US" sz="2400" dirty="0"/>
              <a:t>°, 5° </a:t>
            </a:r>
            <a:r>
              <a:rPr lang="en-US" sz="2400" dirty="0" smtClean="0"/>
              <a:t>or </a:t>
            </a:r>
            <a:r>
              <a:rPr lang="en-US" sz="2400" dirty="0"/>
              <a:t>6° retention </a:t>
            </a:r>
            <a:r>
              <a:rPr lang="en-US" sz="2400" dirty="0" smtClean="0"/>
              <a:t>values</a:t>
            </a:r>
          </a:p>
          <a:p>
            <a:pPr>
              <a:spcBef>
                <a:spcPts val="600"/>
              </a:spcBef>
              <a:buFontTx/>
              <a:buChar char="-"/>
            </a:pPr>
            <a:r>
              <a:rPr lang="en-US" sz="2400" dirty="0" smtClean="0"/>
              <a:t>Option of straight abutments or a variety of different angulations</a:t>
            </a:r>
          </a:p>
          <a:p>
            <a:pPr>
              <a:spcBef>
                <a:spcPts val="600"/>
              </a:spcBef>
              <a:buFontTx/>
              <a:buChar char="-"/>
            </a:pPr>
            <a:r>
              <a:rPr lang="en-US" sz="2400" dirty="0"/>
              <a:t>V</a:t>
            </a:r>
            <a:r>
              <a:rPr lang="en-US" sz="2400" dirty="0" smtClean="0"/>
              <a:t>arious </a:t>
            </a:r>
            <a:r>
              <a:rPr lang="en-US" sz="2400" dirty="0"/>
              <a:t>sulcus heights</a:t>
            </a:r>
          </a:p>
          <a:p>
            <a:pPr>
              <a:spcBef>
                <a:spcPts val="600"/>
              </a:spcBef>
            </a:pPr>
            <a:endParaRPr lang="en-US" dirty="0"/>
          </a:p>
        </p:txBody>
      </p:sp>
      <p:pic>
        <p:nvPicPr>
          <p:cNvPr id="4" name="Picture 3" descr="SynCone Pfosten"/>
          <p:cNvPicPr>
            <a:picLocks noChangeAspect="1" noChangeArrowheads="1"/>
          </p:cNvPicPr>
          <p:nvPr/>
        </p:nvPicPr>
        <p:blipFill>
          <a:blip r:embed="rId3"/>
          <a:srcRect/>
          <a:stretch>
            <a:fillRect/>
          </a:stretch>
        </p:blipFill>
        <p:spPr bwMode="auto">
          <a:xfrm>
            <a:off x="1447800" y="3348275"/>
            <a:ext cx="5912568" cy="2747725"/>
          </a:xfrm>
          <a:prstGeom prst="rect">
            <a:avLst/>
          </a:prstGeom>
          <a:noFill/>
          <a:ln w="6350">
            <a:solidFill>
              <a:srgbClr val="A4A4A4"/>
            </a:solidFill>
            <a:miter lim="800000"/>
            <a:headEnd/>
            <a:tailEnd/>
          </a:ln>
          <a:effectLst/>
        </p:spPr>
      </p:pic>
    </p:spTree>
    <p:extLst>
      <p:ext uri="{BB962C8B-B14F-4D97-AF65-F5344CB8AC3E}">
        <p14:creationId xmlns:p14="http://schemas.microsoft.com/office/powerpoint/2010/main" val="918889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Paralleling abutments</a:t>
            </a:r>
            <a:endParaRPr lang="en-US" dirty="0"/>
          </a:p>
        </p:txBody>
      </p:sp>
      <p:pic>
        <p:nvPicPr>
          <p:cNvPr id="3" name="Picture 2" descr="Grafik_Syncone_12_2"/>
          <p:cNvPicPr>
            <a:picLocks noChangeAspect="1" noChangeArrowheads="1"/>
          </p:cNvPicPr>
          <p:nvPr/>
        </p:nvPicPr>
        <p:blipFill rotWithShape="1">
          <a:blip r:embed="rId3"/>
          <a:srcRect l="21235" t="25793" r="16226"/>
          <a:stretch/>
        </p:blipFill>
        <p:spPr bwMode="auto">
          <a:xfrm>
            <a:off x="1524000" y="2021740"/>
            <a:ext cx="2101756" cy="3236060"/>
          </a:xfrm>
          <a:prstGeom prst="rect">
            <a:avLst/>
          </a:prstGeom>
          <a:noFill/>
          <a:ln w="6350">
            <a:solidFill>
              <a:srgbClr val="A4A4A4"/>
            </a:solidFill>
            <a:miter lim="800000"/>
            <a:headEnd/>
            <a:tailEnd/>
          </a:ln>
          <a:effectLst/>
        </p:spPr>
      </p:pic>
      <p:sp>
        <p:nvSpPr>
          <p:cNvPr id="6" name="TextBox 5"/>
          <p:cNvSpPr txBox="1"/>
          <p:nvPr/>
        </p:nvSpPr>
        <p:spPr>
          <a:xfrm>
            <a:off x="3733800" y="5334000"/>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5" name="Rectangle 4"/>
          <p:cNvSpPr/>
          <p:nvPr/>
        </p:nvSpPr>
        <p:spPr bwMode="auto">
          <a:xfrm>
            <a:off x="3810000" y="2000865"/>
            <a:ext cx="4862535" cy="323606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334000" y="3377625"/>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4244997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Abutment placement</a:t>
            </a:r>
            <a:endParaRPr lang="en-US" dirty="0"/>
          </a:p>
        </p:txBody>
      </p:sp>
      <p:pic>
        <p:nvPicPr>
          <p:cNvPr id="3" name="Picture 2" descr="Grafik_SynCone_12_1"/>
          <p:cNvPicPr>
            <a:picLocks noChangeAspect="1" noChangeArrowheads="1"/>
          </p:cNvPicPr>
          <p:nvPr/>
        </p:nvPicPr>
        <p:blipFill rotWithShape="1">
          <a:blip r:embed="rId3"/>
          <a:srcRect l="17784" t="13222" r="21064"/>
          <a:stretch/>
        </p:blipFill>
        <p:spPr bwMode="auto">
          <a:xfrm>
            <a:off x="1524000" y="2006918"/>
            <a:ext cx="2101756" cy="3784282"/>
          </a:xfrm>
          <a:prstGeom prst="rect">
            <a:avLst/>
          </a:prstGeom>
          <a:noFill/>
          <a:ln w="6350">
            <a:solidFill>
              <a:srgbClr val="A4A4A4"/>
            </a:solidFill>
            <a:miter lim="800000"/>
            <a:headEnd/>
            <a:tailEnd/>
          </a:ln>
          <a:effectLst/>
        </p:spPr>
      </p:pic>
      <p:sp>
        <p:nvSpPr>
          <p:cNvPr id="6" name="TextBox 5"/>
          <p:cNvSpPr txBox="1"/>
          <p:nvPr/>
        </p:nvSpPr>
        <p:spPr>
          <a:xfrm>
            <a:off x="3733800" y="5867400"/>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5" name="Rectangle 4"/>
          <p:cNvSpPr/>
          <p:nvPr/>
        </p:nvSpPr>
        <p:spPr bwMode="auto">
          <a:xfrm>
            <a:off x="3809999" y="1981200"/>
            <a:ext cx="5677405" cy="378428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791200" y="3606225"/>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3750139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Suturing</a:t>
            </a:r>
            <a:endParaRPr lang="en-US" dirty="0"/>
          </a:p>
        </p:txBody>
      </p:sp>
      <p:pic>
        <p:nvPicPr>
          <p:cNvPr id="4" name="Picture 4" descr="Grafik_SynCone_13_1"/>
          <p:cNvPicPr>
            <a:picLocks noChangeAspect="1" noChangeArrowheads="1"/>
          </p:cNvPicPr>
          <p:nvPr/>
        </p:nvPicPr>
        <p:blipFill rotWithShape="1">
          <a:blip r:embed="rId3"/>
          <a:srcRect l="24338" t="45227" r="20905"/>
          <a:stretch/>
        </p:blipFill>
        <p:spPr bwMode="auto">
          <a:xfrm>
            <a:off x="1524000" y="2100324"/>
            <a:ext cx="2514600" cy="3157476"/>
          </a:xfrm>
          <a:prstGeom prst="rect">
            <a:avLst/>
          </a:prstGeom>
          <a:noFill/>
          <a:ln w="6350">
            <a:solidFill>
              <a:srgbClr val="A4A4A4"/>
            </a:solidFill>
            <a:miter lim="800000"/>
            <a:headEnd/>
            <a:tailEnd/>
          </a:ln>
          <a:effectLst/>
        </p:spPr>
      </p:pic>
      <p:sp>
        <p:nvSpPr>
          <p:cNvPr id="6" name="TextBox 5"/>
          <p:cNvSpPr txBox="1"/>
          <p:nvPr/>
        </p:nvSpPr>
        <p:spPr>
          <a:xfrm>
            <a:off x="4147426" y="5407223"/>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5" name="Rectangle 4"/>
          <p:cNvSpPr/>
          <p:nvPr/>
        </p:nvSpPr>
        <p:spPr bwMode="auto">
          <a:xfrm>
            <a:off x="4254567" y="2057400"/>
            <a:ext cx="4737033" cy="3200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715000" y="3352800"/>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2343373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Preparation </a:t>
            </a:r>
            <a:r>
              <a:rPr lang="en-US" dirty="0"/>
              <a:t>for </a:t>
            </a:r>
            <a:r>
              <a:rPr lang="en-US" dirty="0" smtClean="0"/>
              <a:t>polymerization</a:t>
            </a:r>
            <a:endParaRPr lang="en-US" dirty="0"/>
          </a:p>
        </p:txBody>
      </p:sp>
      <p:pic>
        <p:nvPicPr>
          <p:cNvPr id="4" name="Picture 2" descr="Grafik_SynCone_13_2"/>
          <p:cNvPicPr>
            <a:picLocks noChangeAspect="1" noChangeArrowheads="1"/>
          </p:cNvPicPr>
          <p:nvPr/>
        </p:nvPicPr>
        <p:blipFill rotWithShape="1">
          <a:blip r:embed="rId3"/>
          <a:srcRect l="22955" t="29236" r="18528"/>
          <a:stretch/>
        </p:blipFill>
        <p:spPr bwMode="auto">
          <a:xfrm>
            <a:off x="1066800" y="2036928"/>
            <a:ext cx="2122435" cy="3220872"/>
          </a:xfrm>
          <a:prstGeom prst="rect">
            <a:avLst/>
          </a:prstGeom>
          <a:noFill/>
          <a:ln w="6350">
            <a:solidFill>
              <a:srgbClr val="A4A4A4"/>
            </a:solidFill>
            <a:miter lim="800000"/>
            <a:headEnd/>
            <a:tailEnd/>
          </a:ln>
          <a:effectLst/>
        </p:spPr>
      </p:pic>
      <p:sp>
        <p:nvSpPr>
          <p:cNvPr id="9" name="TextBox 8"/>
          <p:cNvSpPr txBox="1"/>
          <p:nvPr/>
        </p:nvSpPr>
        <p:spPr>
          <a:xfrm>
            <a:off x="3276600" y="5334000"/>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3" name="Rectangle 2"/>
          <p:cNvSpPr/>
          <p:nvPr/>
        </p:nvSpPr>
        <p:spPr bwMode="auto">
          <a:xfrm>
            <a:off x="3378958" y="2036928"/>
            <a:ext cx="4012442" cy="322087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529052" y="2036928"/>
            <a:ext cx="4012442" cy="322087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4470779" y="3354976"/>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
        <p:nvSpPr>
          <p:cNvPr id="11" name="TextBox 10"/>
          <p:cNvSpPr txBox="1"/>
          <p:nvPr/>
        </p:nvSpPr>
        <p:spPr>
          <a:xfrm>
            <a:off x="8620873" y="3352799"/>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178210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Preparation </a:t>
            </a:r>
            <a:r>
              <a:rPr lang="en-US" dirty="0"/>
              <a:t>for </a:t>
            </a:r>
            <a:r>
              <a:rPr lang="en-US" dirty="0" smtClean="0"/>
              <a:t>polymerization</a:t>
            </a:r>
            <a:endParaRPr lang="en-US" b="0" dirty="0"/>
          </a:p>
        </p:txBody>
      </p:sp>
      <p:pic>
        <p:nvPicPr>
          <p:cNvPr id="3" name="Picture 2" descr="Grafik_SynCone_14_1"/>
          <p:cNvPicPr>
            <a:picLocks noChangeAspect="1" noChangeArrowheads="1"/>
          </p:cNvPicPr>
          <p:nvPr/>
        </p:nvPicPr>
        <p:blipFill rotWithShape="1">
          <a:blip r:embed="rId3"/>
          <a:srcRect l="21109" t="31466" r="17253"/>
          <a:stretch/>
        </p:blipFill>
        <p:spPr bwMode="auto">
          <a:xfrm>
            <a:off x="1524000" y="2057400"/>
            <a:ext cx="2503227" cy="3494166"/>
          </a:xfrm>
          <a:prstGeom prst="rect">
            <a:avLst/>
          </a:prstGeom>
          <a:noFill/>
          <a:ln w="6350">
            <a:solidFill>
              <a:srgbClr val="A4A4A4"/>
            </a:solidFill>
            <a:miter lim="800000"/>
            <a:headEnd/>
            <a:tailEnd/>
          </a:ln>
          <a:effectLst/>
        </p:spPr>
      </p:pic>
      <p:pic>
        <p:nvPicPr>
          <p:cNvPr id="4" name="Picture 3" descr="sy auschleifen 004839-DDAN"/>
          <p:cNvPicPr>
            <a:picLocks noChangeAspect="1" noChangeArrowheads="1"/>
          </p:cNvPicPr>
          <p:nvPr/>
        </p:nvPicPr>
        <p:blipFill>
          <a:blip r:embed="rId4"/>
          <a:srcRect/>
          <a:stretch>
            <a:fillRect/>
          </a:stretch>
        </p:blipFill>
        <p:spPr bwMode="auto">
          <a:xfrm>
            <a:off x="4257878" y="2057400"/>
            <a:ext cx="5190922" cy="3494166"/>
          </a:xfrm>
          <a:prstGeom prst="rect">
            <a:avLst/>
          </a:prstGeom>
          <a:noFill/>
          <a:ln w="6350">
            <a:solidFill>
              <a:srgbClr val="A4A4A4"/>
            </a:solidFill>
            <a:miter lim="800000"/>
            <a:headEnd/>
            <a:tailEnd/>
          </a:ln>
          <a:effectLst/>
        </p:spPr>
      </p:pic>
    </p:spTree>
    <p:extLst>
      <p:ext uri="{BB962C8B-B14F-4D97-AF65-F5344CB8AC3E}">
        <p14:creationId xmlns:p14="http://schemas.microsoft.com/office/powerpoint/2010/main" val="659543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Polymerization</a:t>
            </a:r>
            <a:endParaRPr lang="en-US" dirty="0"/>
          </a:p>
        </p:txBody>
      </p:sp>
      <p:pic>
        <p:nvPicPr>
          <p:cNvPr id="3" name="Picture 2" descr="Grafik_SynCone_14_1"/>
          <p:cNvPicPr>
            <a:picLocks noChangeAspect="1" noChangeArrowheads="1"/>
          </p:cNvPicPr>
          <p:nvPr/>
        </p:nvPicPr>
        <p:blipFill rotWithShape="1">
          <a:blip r:embed="rId3"/>
          <a:srcRect l="21291" t="31583" r="17877"/>
          <a:stretch/>
        </p:blipFill>
        <p:spPr bwMode="auto">
          <a:xfrm>
            <a:off x="1524000" y="2057400"/>
            <a:ext cx="2475932" cy="3495869"/>
          </a:xfrm>
          <a:prstGeom prst="rect">
            <a:avLst/>
          </a:prstGeom>
          <a:noFill/>
          <a:ln w="12700">
            <a:solidFill>
              <a:srgbClr val="CCECFF"/>
            </a:solidFill>
            <a:miter lim="800000"/>
            <a:headEnd/>
            <a:tailEnd/>
          </a:ln>
          <a:effectLst>
            <a:outerShdw blurRad="50800" dist="38100" dir="2700000" sx="101000" sy="101000" algn="tl" rotWithShape="0">
              <a:prstClr val="black">
                <a:alpha val="40000"/>
              </a:prstClr>
            </a:outerShdw>
          </a:effectLst>
        </p:spPr>
      </p:pic>
      <p:sp>
        <p:nvSpPr>
          <p:cNvPr id="6" name="TextBox 5"/>
          <p:cNvSpPr txBox="1"/>
          <p:nvPr/>
        </p:nvSpPr>
        <p:spPr>
          <a:xfrm>
            <a:off x="4114800" y="5641777"/>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7" name="Rectangle 6"/>
          <p:cNvSpPr/>
          <p:nvPr/>
        </p:nvSpPr>
        <p:spPr bwMode="auto">
          <a:xfrm>
            <a:off x="4267199" y="2057400"/>
            <a:ext cx="5244711" cy="349587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5975154" y="3512946"/>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2181597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
            </a:r>
            <a:r>
              <a:rPr lang="en-US" dirty="0" smtClean="0"/>
              <a:t>reoperative diagnostic exam</a:t>
            </a:r>
            <a:endParaRPr lang="en-US" dirty="0"/>
          </a:p>
        </p:txBody>
      </p:sp>
      <p:sp>
        <p:nvSpPr>
          <p:cNvPr id="3" name="Content Placeholder 2"/>
          <p:cNvSpPr>
            <a:spLocks noGrp="1"/>
          </p:cNvSpPr>
          <p:nvPr>
            <p:ph sz="half" idx="1"/>
          </p:nvPr>
        </p:nvSpPr>
        <p:spPr>
          <a:xfrm>
            <a:off x="1354138" y="1752600"/>
            <a:ext cx="5275262" cy="4343400"/>
          </a:xfrm>
        </p:spPr>
        <p:txBody>
          <a:bodyPr/>
          <a:lstStyle/>
          <a:p>
            <a:r>
              <a:rPr lang="en-US" dirty="0"/>
              <a:t>Patient health</a:t>
            </a:r>
          </a:p>
          <a:p>
            <a:r>
              <a:rPr lang="en-US" dirty="0"/>
              <a:t>Anatomical requirements for placing implants </a:t>
            </a:r>
            <a:r>
              <a:rPr lang="en-US" dirty="0" smtClean="0"/>
              <a:t>11 mm - preferably 14 mm </a:t>
            </a:r>
            <a:r>
              <a:rPr lang="en-US" dirty="0"/>
              <a:t>in length</a:t>
            </a:r>
          </a:p>
          <a:p>
            <a:r>
              <a:rPr lang="en-US" dirty="0"/>
              <a:t>Fit of existing denture</a:t>
            </a:r>
          </a:p>
          <a:p>
            <a:endParaRPr lang="en-US" dirty="0"/>
          </a:p>
        </p:txBody>
      </p:sp>
      <p:pic>
        <p:nvPicPr>
          <p:cNvPr id="5" name="Picture 12" descr="Preop-Diagnostic-Exa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15497"/>
          <a:stretch>
            <a:fillRect/>
          </a:stretch>
        </p:blipFill>
        <p:spPr bwMode="auto">
          <a:xfrm>
            <a:off x="7239164" y="2133600"/>
            <a:ext cx="3428836" cy="3657600"/>
          </a:xfrm>
          <a:prstGeom prst="rect">
            <a:avLst/>
          </a:prstGeom>
          <a:noFill/>
          <a:ln w="6350">
            <a:solidFill>
              <a:srgbClr val="A4A4A4"/>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12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ANKYLOS</a:t>
            </a:r>
            <a:r>
              <a:rPr lang="en-US" baseline="30000" dirty="0"/>
              <a:t>®</a:t>
            </a:r>
            <a:r>
              <a:rPr lang="en-US" dirty="0"/>
              <a:t> </a:t>
            </a:r>
            <a:r>
              <a:rPr lang="en-US" dirty="0" err="1"/>
              <a:t>SynCone</a:t>
            </a:r>
            <a:r>
              <a:rPr lang="en-US" baseline="30000" dirty="0"/>
              <a:t>®</a:t>
            </a:r>
            <a:r>
              <a:rPr lang="en-US" dirty="0"/>
              <a:t/>
            </a:r>
            <a:br>
              <a:rPr lang="en-US" dirty="0"/>
            </a:br>
            <a:r>
              <a:rPr lang="en-US" dirty="0" smtClean="0"/>
              <a:t>Polymerization</a:t>
            </a:r>
            <a:endParaRPr lang="en-US" dirty="0"/>
          </a:p>
        </p:txBody>
      </p:sp>
      <p:pic>
        <p:nvPicPr>
          <p:cNvPr id="7" name="Picture 4" descr="Grafik_SynCone_14_2"/>
          <p:cNvPicPr>
            <a:picLocks noChangeAspect="1" noChangeArrowheads="1"/>
          </p:cNvPicPr>
          <p:nvPr/>
        </p:nvPicPr>
        <p:blipFill>
          <a:blip r:embed="rId3"/>
          <a:srcRect l="9320" r="6578"/>
          <a:stretch>
            <a:fillRect/>
          </a:stretch>
        </p:blipFill>
        <p:spPr bwMode="auto">
          <a:xfrm>
            <a:off x="1523172" y="1637875"/>
            <a:ext cx="2922588" cy="4360863"/>
          </a:xfrm>
          <a:prstGeom prst="rect">
            <a:avLst/>
          </a:prstGeom>
          <a:noFill/>
          <a:ln w="6350">
            <a:solidFill>
              <a:srgbClr val="A4A4A4"/>
            </a:solidFill>
            <a:miter lim="800000"/>
            <a:headEnd/>
            <a:tailEnd/>
          </a:ln>
          <a:effectLst/>
        </p:spPr>
      </p:pic>
      <p:sp>
        <p:nvSpPr>
          <p:cNvPr id="9" name="TextBox 8"/>
          <p:cNvSpPr txBox="1"/>
          <p:nvPr/>
        </p:nvSpPr>
        <p:spPr>
          <a:xfrm>
            <a:off x="4701136" y="6321623"/>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10" name="Title 1"/>
          <p:cNvSpPr txBox="1">
            <a:spLocks/>
          </p:cNvSpPr>
          <p:nvPr/>
        </p:nvSpPr>
        <p:spPr bwMode="auto">
          <a:xfrm>
            <a:off x="8305800" y="1600200"/>
            <a:ext cx="3733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13487C"/>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a:lstStyle>
          <a:p>
            <a:r>
              <a:rPr lang="en-US" sz="2200" b="0" i="1" dirty="0" smtClean="0">
                <a:solidFill>
                  <a:schemeClr val="bg1"/>
                </a:solidFill>
              </a:rPr>
              <a:t>The use of </a:t>
            </a:r>
            <a:r>
              <a:rPr lang="en-US" sz="2200" i="1" dirty="0" smtClean="0">
                <a:solidFill>
                  <a:schemeClr val="bg1"/>
                </a:solidFill>
              </a:rPr>
              <a:t>DENTSPLY </a:t>
            </a:r>
            <a:r>
              <a:rPr lang="en-US" sz="2200" i="1" dirty="0" err="1" smtClean="0">
                <a:solidFill>
                  <a:schemeClr val="bg1"/>
                </a:solidFill>
              </a:rPr>
              <a:t>Trubyte</a:t>
            </a:r>
            <a:r>
              <a:rPr lang="en-US" sz="2200" i="1" dirty="0" smtClean="0">
                <a:solidFill>
                  <a:schemeClr val="bg1"/>
                </a:solidFill>
              </a:rPr>
              <a:t> TRIAD </a:t>
            </a:r>
            <a:r>
              <a:rPr lang="en-US" sz="2200" i="1" dirty="0" err="1" smtClean="0">
                <a:solidFill>
                  <a:schemeClr val="bg1"/>
                </a:solidFill>
              </a:rPr>
              <a:t>DuaLine</a:t>
            </a:r>
            <a:r>
              <a:rPr lang="en-US" sz="2200" i="1" dirty="0" smtClean="0">
                <a:solidFill>
                  <a:schemeClr val="bg1"/>
                </a:solidFill>
              </a:rPr>
              <a:t> </a:t>
            </a:r>
            <a:br>
              <a:rPr lang="en-US" sz="2200" i="1" dirty="0" smtClean="0">
                <a:solidFill>
                  <a:schemeClr val="bg1"/>
                </a:solidFill>
              </a:rPr>
            </a:br>
            <a:r>
              <a:rPr lang="en-US" sz="2200" b="0" i="1" dirty="0" smtClean="0">
                <a:solidFill>
                  <a:schemeClr val="bg1"/>
                </a:solidFill>
              </a:rPr>
              <a:t>is recommended during polymerization.</a:t>
            </a:r>
            <a:endParaRPr lang="en-US" sz="2200" b="0" i="1" dirty="0">
              <a:solidFill>
                <a:schemeClr val="bg1"/>
              </a:solidFill>
            </a:endParaRPr>
          </a:p>
        </p:txBody>
      </p:sp>
      <p:sp>
        <p:nvSpPr>
          <p:cNvPr id="3" name="Rectangle 2"/>
          <p:cNvSpPr/>
          <p:nvPr/>
        </p:nvSpPr>
        <p:spPr bwMode="auto">
          <a:xfrm>
            <a:off x="4832350" y="1614460"/>
            <a:ext cx="3092450" cy="208081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832350" y="3900459"/>
            <a:ext cx="3092450" cy="208081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464175" y="2362480"/>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
        <p:nvSpPr>
          <p:cNvPr id="14" name="TextBox 13"/>
          <p:cNvSpPr txBox="1"/>
          <p:nvPr/>
        </p:nvSpPr>
        <p:spPr>
          <a:xfrm>
            <a:off x="5464175" y="4648479"/>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3260751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 surgical </a:t>
            </a:r>
            <a:r>
              <a:rPr lang="en-US" dirty="0"/>
              <a:t>e</a:t>
            </a:r>
            <a:r>
              <a:rPr lang="en-US" dirty="0" smtClean="0"/>
              <a:t>xamination</a:t>
            </a:r>
            <a:endParaRPr lang="en-US" dirty="0"/>
          </a:p>
        </p:txBody>
      </p:sp>
      <p:sp>
        <p:nvSpPr>
          <p:cNvPr id="8" name="TextBox 7"/>
          <p:cNvSpPr txBox="1"/>
          <p:nvPr/>
        </p:nvSpPr>
        <p:spPr>
          <a:xfrm>
            <a:off x="1447800" y="6248400"/>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7" name="Rectangle 6"/>
          <p:cNvSpPr/>
          <p:nvPr/>
        </p:nvSpPr>
        <p:spPr bwMode="auto">
          <a:xfrm>
            <a:off x="4876801" y="1752600"/>
            <a:ext cx="6172200" cy="43608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1530695" y="1752600"/>
            <a:ext cx="3092450" cy="20621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530695" y="4033837"/>
            <a:ext cx="3092450" cy="2062163"/>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7048501" y="3640643"/>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
        <p:nvSpPr>
          <p:cNvPr id="12" name="TextBox 11"/>
          <p:cNvSpPr txBox="1"/>
          <p:nvPr/>
        </p:nvSpPr>
        <p:spPr>
          <a:xfrm>
            <a:off x="2162520" y="2491293"/>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
        <p:nvSpPr>
          <p:cNvPr id="13" name="TextBox 12"/>
          <p:cNvSpPr txBox="1"/>
          <p:nvPr/>
        </p:nvSpPr>
        <p:spPr>
          <a:xfrm>
            <a:off x="2162520" y="4772530"/>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2916205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Date Placeholder 2"/>
          <p:cNvSpPr>
            <a:spLocks noGrp="1"/>
          </p:cNvSpPr>
          <p:nvPr>
            <p:ph type="dt" sz="half" idx="2"/>
          </p:nvPr>
        </p:nvSpPr>
        <p:spPr/>
        <p:txBody>
          <a:bodyPr/>
          <a:lstStyle/>
          <a:p>
            <a:fld id="{484A80B5-B011-4E09-A387-4D7FC98CF63D}" type="datetime1">
              <a:rPr lang="da-DK" smtClean="0"/>
              <a:pPr/>
              <a:t>11-01-2019</a:t>
            </a:fld>
            <a:endParaRPr lang="en-GB" dirty="0"/>
          </a:p>
        </p:txBody>
      </p:sp>
      <p:sp>
        <p:nvSpPr>
          <p:cNvPr id="4" name="Footer Placeholder 3"/>
          <p:cNvSpPr>
            <a:spLocks noGrp="1"/>
          </p:cNvSpPr>
          <p:nvPr>
            <p:ph type="ftr" sz="quarter" idx="3"/>
          </p:nvPr>
        </p:nvSpPr>
        <p:spPr/>
        <p:txBody>
          <a:bodyPr/>
          <a:lstStyle/>
          <a:p>
            <a:r>
              <a:rPr lang="en-US" smtClean="0"/>
              <a:t>Dentsply Sirona 2016. Dentsply Sirona does not waive any right to its trademarks by not using the symbols ® or ™.</a:t>
            </a:r>
            <a:endParaRPr lang="en-GB" dirty="0"/>
          </a:p>
        </p:txBody>
      </p:sp>
      <p:sp>
        <p:nvSpPr>
          <p:cNvPr id="5" name="Slide Number Placeholder 4"/>
          <p:cNvSpPr>
            <a:spLocks noGrp="1"/>
          </p:cNvSpPr>
          <p:nvPr>
            <p:ph type="sldNum" sz="quarter" idx="4"/>
          </p:nvPr>
        </p:nvSpPr>
        <p:spPr/>
        <p:txBody>
          <a:bodyPr/>
          <a:lstStyle/>
          <a:p>
            <a:fld id="{45D37B1E-C366-494F-A587-962AD9AABC83}" type="slidenum">
              <a:rPr lang="en-GB" smtClean="0"/>
              <a:pPr/>
              <a:t>32</a:t>
            </a:fld>
            <a:endParaRPr lang="en-GB" dirty="0"/>
          </a:p>
        </p:txBody>
      </p:sp>
    </p:spTree>
    <p:extLst>
      <p:ext uri="{BB962C8B-B14F-4D97-AF65-F5344CB8AC3E}">
        <p14:creationId xmlns:p14="http://schemas.microsoft.com/office/powerpoint/2010/main" val="402218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X:\Documents\Implant Images\AnkylosKit new.PNG"/>
          <p:cNvPicPr>
            <a:picLocks noChangeAspect="1" noChangeArrowheads="1"/>
          </p:cNvPicPr>
          <p:nvPr/>
        </p:nvPicPr>
        <p:blipFill>
          <a:blip r:embed="rId3"/>
          <a:srcRect/>
          <a:stretch>
            <a:fillRect/>
          </a:stretch>
        </p:blipFill>
        <p:spPr bwMode="auto">
          <a:xfrm>
            <a:off x="2433835" y="889190"/>
            <a:ext cx="7324330" cy="5365750"/>
          </a:xfrm>
          <a:prstGeom prst="rect">
            <a:avLst/>
          </a:prstGeom>
          <a:noFill/>
          <a:ln w="9525">
            <a:noFill/>
            <a:miter lim="800000"/>
            <a:headEnd/>
            <a:tailEnd/>
          </a:ln>
          <a:effectLst/>
        </p:spPr>
      </p:pic>
      <p:sp>
        <p:nvSpPr>
          <p:cNvPr id="6" name="Titel 1"/>
          <p:cNvSpPr>
            <a:spLocks noGrp="1"/>
          </p:cNvSpPr>
          <p:nvPr>
            <p:ph type="title"/>
          </p:nvPr>
        </p:nvSpPr>
        <p:spPr/>
        <p:txBody>
          <a:bodyPr/>
          <a:lstStyle/>
          <a:p>
            <a:pPr lvl="1"/>
            <a:r>
              <a:rPr lang="en-US" b="1" dirty="0" smtClean="0">
                <a:solidFill>
                  <a:schemeClr val="tx1"/>
                </a:solidFill>
              </a:rPr>
              <a:t>ANKYLOS</a:t>
            </a:r>
            <a:r>
              <a:rPr lang="en-US" b="1" baseline="30000" dirty="0" smtClean="0">
                <a:solidFill>
                  <a:schemeClr val="tx1"/>
                </a:solidFill>
              </a:rPr>
              <a:t>®</a:t>
            </a:r>
            <a:r>
              <a:rPr lang="en-US" b="1" dirty="0" smtClean="0">
                <a:solidFill>
                  <a:schemeClr val="tx1"/>
                </a:solidFill>
              </a:rPr>
              <a:t> Surgical kits</a:t>
            </a:r>
            <a:endParaRPr lang="en-US" dirty="0" smtClean="0">
              <a:solidFill>
                <a:schemeClr val="tx1"/>
              </a:solidFill>
            </a:endParaRPr>
          </a:p>
        </p:txBody>
      </p:sp>
    </p:spTree>
    <p:extLst>
      <p:ext uri="{BB962C8B-B14F-4D97-AF65-F5344CB8AC3E}">
        <p14:creationId xmlns:p14="http://schemas.microsoft.com/office/powerpoint/2010/main" val="407626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Grafik_Seite_16 EN.jpg"/>
          <p:cNvPicPr>
            <a:picLocks noChangeAspect="1"/>
          </p:cNvPicPr>
          <p:nvPr/>
        </p:nvPicPr>
        <p:blipFill>
          <a:blip r:embed="rId3" cstate="print"/>
          <a:srcRect t="2182" b="6544"/>
          <a:stretch>
            <a:fillRect/>
          </a:stretch>
        </p:blipFill>
        <p:spPr>
          <a:xfrm>
            <a:off x="914400" y="1469571"/>
            <a:ext cx="9813052" cy="5117379"/>
          </a:xfrm>
          <a:prstGeom prst="rect">
            <a:avLst/>
          </a:prstGeom>
        </p:spPr>
      </p:pic>
      <p:sp>
        <p:nvSpPr>
          <p:cNvPr id="2" name="Title 1"/>
          <p:cNvSpPr>
            <a:spLocks noGrp="1"/>
          </p:cNvSpPr>
          <p:nvPr>
            <p:ph type="title"/>
          </p:nvPr>
        </p:nvSpPr>
        <p:spPr/>
        <p:txBody>
          <a:bodyPr/>
          <a:lstStyle/>
          <a:p>
            <a:r>
              <a:rPr lang="en-US" dirty="0" smtClean="0"/>
              <a:t>Surgical instruments</a:t>
            </a:r>
            <a:endParaRPr lang="en-US" dirty="0"/>
          </a:p>
        </p:txBody>
      </p:sp>
    </p:spTree>
    <p:extLst>
      <p:ext uri="{BB962C8B-B14F-4D97-AF65-F5344CB8AC3E}">
        <p14:creationId xmlns:p14="http://schemas.microsoft.com/office/powerpoint/2010/main" val="80226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Surgical </a:t>
            </a:r>
            <a:r>
              <a:rPr lang="en-US" dirty="0" smtClean="0">
                <a:solidFill>
                  <a:schemeClr val="tx1"/>
                </a:solidFill>
              </a:rPr>
              <a:t>steps</a:t>
            </a:r>
            <a:endParaRPr lang="en-US" dirty="0">
              <a:solidFill>
                <a:schemeClr val="tx1"/>
              </a:solidFill>
            </a:endParaRPr>
          </a:p>
        </p:txBody>
      </p:sp>
      <p:pic>
        <p:nvPicPr>
          <p:cNvPr id="4" name="Picture 4" descr="Preparation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49828"/>
            <a:ext cx="7467600" cy="4264063"/>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5551716"/>
            <a:ext cx="3505200" cy="461665"/>
          </a:xfrm>
          <a:prstGeom prst="rect">
            <a:avLst/>
          </a:prstGeom>
          <a:noFill/>
        </p:spPr>
        <p:txBody>
          <a:bodyPr wrap="square" rtlCol="0">
            <a:spAutoFit/>
          </a:bodyPr>
          <a:lstStyle/>
          <a:p>
            <a:pPr algn="ctr"/>
            <a:r>
              <a:rPr lang="en-US" dirty="0" smtClean="0"/>
              <a:t>motorized</a:t>
            </a:r>
            <a:endParaRPr lang="en-US" dirty="0"/>
          </a:p>
        </p:txBody>
      </p:sp>
      <p:sp>
        <p:nvSpPr>
          <p:cNvPr id="6" name="TextBox 5"/>
          <p:cNvSpPr txBox="1"/>
          <p:nvPr/>
        </p:nvSpPr>
        <p:spPr>
          <a:xfrm>
            <a:off x="5932714" y="5551716"/>
            <a:ext cx="3505200" cy="461665"/>
          </a:xfrm>
          <a:prstGeom prst="rect">
            <a:avLst/>
          </a:prstGeom>
          <a:noFill/>
        </p:spPr>
        <p:txBody>
          <a:bodyPr wrap="square" rtlCol="0">
            <a:spAutoFit/>
          </a:bodyPr>
          <a:lstStyle/>
          <a:p>
            <a:pPr algn="ctr"/>
            <a:r>
              <a:rPr lang="en-US" dirty="0" smtClean="0"/>
              <a:t>motorized or manual</a:t>
            </a:r>
            <a:endParaRPr lang="en-US" dirty="0"/>
          </a:p>
        </p:txBody>
      </p:sp>
    </p:spTree>
    <p:extLst>
      <p:ext uri="{BB962C8B-B14F-4D97-AF65-F5344CB8AC3E}">
        <p14:creationId xmlns:p14="http://schemas.microsoft.com/office/powerpoint/2010/main" val="105806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Flap preparation</a:t>
            </a:r>
            <a:endParaRPr lang="en-US" dirty="0"/>
          </a:p>
        </p:txBody>
      </p:sp>
      <p:pic>
        <p:nvPicPr>
          <p:cNvPr id="5" name="Picture 12" descr="si schnitt 003333-DDAN"/>
          <p:cNvPicPr>
            <a:picLocks noChangeAspect="1" noChangeArrowheads="1"/>
          </p:cNvPicPr>
          <p:nvPr/>
        </p:nvPicPr>
        <p:blipFill>
          <a:blip r:embed="rId3"/>
          <a:srcRect/>
          <a:stretch>
            <a:fillRect/>
          </a:stretch>
        </p:blipFill>
        <p:spPr bwMode="auto">
          <a:xfrm>
            <a:off x="4953000" y="1093666"/>
            <a:ext cx="4571999" cy="3050560"/>
          </a:xfrm>
          <a:prstGeom prst="rect">
            <a:avLst/>
          </a:prstGeom>
          <a:noFill/>
          <a:ln w="6350">
            <a:solidFill>
              <a:srgbClr val="A4A4A4"/>
            </a:solidFill>
            <a:miter lim="800000"/>
            <a:headEnd/>
            <a:tailEnd/>
          </a:ln>
          <a:effectLst/>
        </p:spPr>
      </p:pic>
      <p:pic>
        <p:nvPicPr>
          <p:cNvPr id="8" name="Picture 6" descr="A_Preparation 01.jpg"/>
          <p:cNvPicPr>
            <a:picLocks noChangeAspect="1"/>
          </p:cNvPicPr>
          <p:nvPr/>
        </p:nvPicPr>
        <p:blipFill rotWithShape="1">
          <a:blip r:embed="rId4">
            <a:extLst>
              <a:ext uri="{28A0092B-C50C-407E-A947-70E740481C1C}">
                <a14:useLocalDpi xmlns:a14="http://schemas.microsoft.com/office/drawing/2010/main" val="0"/>
              </a:ext>
            </a:extLst>
          </a:blip>
          <a:srcRect t="1857"/>
          <a:stretch/>
        </p:blipFill>
        <p:spPr bwMode="auto">
          <a:xfrm>
            <a:off x="1523999" y="1088574"/>
            <a:ext cx="3276601" cy="4830259"/>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76800" y="6396335"/>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3" name="Rectangle 2"/>
          <p:cNvSpPr/>
          <p:nvPr/>
        </p:nvSpPr>
        <p:spPr bwMode="auto">
          <a:xfrm>
            <a:off x="5029201" y="4367408"/>
            <a:ext cx="2285999" cy="151953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7315200" y="4310746"/>
            <a:ext cx="2285999" cy="151953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5181600" y="4746174"/>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
        <p:nvSpPr>
          <p:cNvPr id="12" name="TextBox 11"/>
          <p:cNvSpPr txBox="1"/>
          <p:nvPr/>
        </p:nvSpPr>
        <p:spPr>
          <a:xfrm>
            <a:off x="7543800" y="4746173"/>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3430730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Bone smoothing </a:t>
            </a:r>
            <a:r>
              <a:rPr lang="en-US" dirty="0"/>
              <a:t>and </a:t>
            </a:r>
            <a:r>
              <a:rPr lang="en-US" dirty="0" smtClean="0"/>
              <a:t>pilot drilling</a:t>
            </a:r>
            <a:endParaRPr lang="en-US" dirty="0"/>
          </a:p>
        </p:txBody>
      </p:sp>
      <p:pic>
        <p:nvPicPr>
          <p:cNvPr id="5" name="Picture 2" descr="R:\Ankylos_Images_Videos_March-2009\Low res\Surgery\Illustrations surgery\Preparation\A_Preparation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624" y="1157514"/>
            <a:ext cx="3268662" cy="4803775"/>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R:\Ankylos_Images_Videos_March-2009\Low res\Surgery\Illustrations surgery\Preparation\A_Preparation 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5886" y="1153886"/>
            <a:ext cx="3217862" cy="4835525"/>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99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Depth drilling </a:t>
            </a:r>
            <a:r>
              <a:rPr lang="en-US" dirty="0"/>
              <a:t>and </a:t>
            </a:r>
            <a:r>
              <a:rPr lang="en-US" dirty="0" smtClean="0"/>
              <a:t>axial alignment</a:t>
            </a:r>
            <a:endParaRPr lang="en-US" dirty="0"/>
          </a:p>
        </p:txBody>
      </p:sp>
      <p:pic>
        <p:nvPicPr>
          <p:cNvPr id="6" name="Picture 4" descr="R:\Ankylos_Images_Videos_March-2009\Low res\Surgery\Illustrations surgery\Preparation\A_Preparation 05.jpg"/>
          <p:cNvPicPr>
            <a:picLocks noChangeAspect="1" noChangeArrowheads="1"/>
          </p:cNvPicPr>
          <p:nvPr/>
        </p:nvPicPr>
        <p:blipFill rotWithShape="1">
          <a:blip r:embed="rId3">
            <a:extLst>
              <a:ext uri="{28A0092B-C50C-407E-A947-70E740481C1C}">
                <a14:useLocalDpi xmlns:a14="http://schemas.microsoft.com/office/drawing/2010/main" val="0"/>
              </a:ext>
            </a:extLst>
          </a:blip>
          <a:srcRect t="723"/>
          <a:stretch/>
        </p:blipFill>
        <p:spPr bwMode="auto">
          <a:xfrm>
            <a:off x="1566943" y="1165342"/>
            <a:ext cx="3219450" cy="4800600"/>
          </a:xfrm>
          <a:prstGeom prst="rect">
            <a:avLst/>
          </a:prstGeom>
          <a:noFill/>
          <a:ln w="6350">
            <a:solidFill>
              <a:srgbClr val="A4A4A4"/>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09426" y="4797623"/>
            <a:ext cx="1279517" cy="307777"/>
          </a:xfrm>
          <a:prstGeom prst="rect">
            <a:avLst/>
          </a:prstGeom>
          <a:noFill/>
        </p:spPr>
        <p:txBody>
          <a:bodyPr wrap="none" rtlCol="0">
            <a:spAutoFit/>
          </a:bodyPr>
          <a:lstStyle/>
          <a:p>
            <a:r>
              <a:rPr lang="en-US" sz="1400" i="1" dirty="0" smtClean="0">
                <a:solidFill>
                  <a:schemeClr val="bg1"/>
                </a:solidFill>
              </a:rPr>
              <a:t>Courtesy of…</a:t>
            </a:r>
            <a:endParaRPr lang="en-US" sz="1400" i="1" dirty="0">
              <a:solidFill>
                <a:schemeClr val="bg1"/>
              </a:solidFill>
            </a:endParaRPr>
          </a:p>
        </p:txBody>
      </p:sp>
      <p:sp>
        <p:nvSpPr>
          <p:cNvPr id="3" name="Rectangle 2"/>
          <p:cNvSpPr/>
          <p:nvPr/>
        </p:nvSpPr>
        <p:spPr bwMode="auto">
          <a:xfrm>
            <a:off x="5029200" y="1676400"/>
            <a:ext cx="4586288" cy="30575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6407944" y="2819400"/>
            <a:ext cx="1828800" cy="584775"/>
          </a:xfrm>
          <a:prstGeom prst="rect">
            <a:avLst/>
          </a:prstGeom>
          <a:noFill/>
        </p:spPr>
        <p:txBody>
          <a:bodyPr wrap="square" rtlCol="0">
            <a:spAutoFit/>
          </a:bodyPr>
          <a:lstStyle/>
          <a:p>
            <a:pPr algn="ctr"/>
            <a:r>
              <a:rPr lang="en-US" sz="1600" dirty="0" smtClean="0"/>
              <a:t>Insert clinical image here</a:t>
            </a:r>
            <a:endParaRPr lang="en-US" sz="1600" dirty="0"/>
          </a:p>
        </p:txBody>
      </p:sp>
    </p:spTree>
    <p:extLst>
      <p:ext uri="{BB962C8B-B14F-4D97-AF65-F5344CB8AC3E}">
        <p14:creationId xmlns:p14="http://schemas.microsoft.com/office/powerpoint/2010/main" val="410227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16-9_new logo_Implants-Template">
  <a:themeElements>
    <a:clrScheme name="Brugerdefineret 2">
      <a:dk1>
        <a:sysClr val="windowText" lastClr="000000"/>
      </a:dk1>
      <a:lt1>
        <a:sysClr val="window" lastClr="FFFFFF"/>
      </a:lt1>
      <a:dk2>
        <a:srgbClr val="53585B"/>
      </a:dk2>
      <a:lt2>
        <a:srgbClr val="F1F0F0"/>
      </a:lt2>
      <a:accent1>
        <a:srgbClr val="0077C8"/>
      </a:accent1>
      <a:accent2>
        <a:srgbClr val="F8A700"/>
      </a:accent2>
      <a:accent3>
        <a:srgbClr val="53585B"/>
      </a:accent3>
      <a:accent4>
        <a:srgbClr val="49A0D8"/>
      </a:accent4>
      <a:accent5>
        <a:srgbClr val="FDC56B"/>
      </a:accent5>
      <a:accent6>
        <a:srgbClr val="D9D7D7"/>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Presentation2" id="{FE3F9F3F-489F-4AB8-A496-413E9441BDCA}" vid="{EC6BAB2A-61E1-4FA1-BDE2-C809A17786F9}"/>
    </a:ext>
  </a:extLst>
</a:theme>
</file>

<file path=ppt/theme/theme2.xml><?xml version="1.0" encoding="utf-8"?>
<a:theme xmlns:a="http://schemas.openxmlformats.org/drawingml/2006/main" name="Office Theme">
  <a:themeElements>
    <a:clrScheme name="SD 2016">
      <a:dk1>
        <a:sysClr val="windowText" lastClr="000000"/>
      </a:dk1>
      <a:lt1>
        <a:sysClr val="window" lastClr="FFFFFF"/>
      </a:lt1>
      <a:dk2>
        <a:srgbClr val="53585B"/>
      </a:dk2>
      <a:lt2>
        <a:srgbClr val="F1F0F0"/>
      </a:lt2>
      <a:accent1>
        <a:srgbClr val="0077C8"/>
      </a:accent1>
      <a:accent2>
        <a:srgbClr val="F8A700"/>
      </a:accent2>
      <a:accent3>
        <a:srgbClr val="53585B"/>
      </a:accent3>
      <a:accent4>
        <a:srgbClr val="1142AA"/>
      </a:accent4>
      <a:accent5>
        <a:srgbClr val="FDC56B"/>
      </a:accent5>
      <a:accent6>
        <a:srgbClr val="49A0D8"/>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SD 2016">
      <a:dk1>
        <a:sysClr val="windowText" lastClr="000000"/>
      </a:dk1>
      <a:lt1>
        <a:sysClr val="window" lastClr="FFFFFF"/>
      </a:lt1>
      <a:dk2>
        <a:srgbClr val="53585B"/>
      </a:dk2>
      <a:lt2>
        <a:srgbClr val="F1F0F0"/>
      </a:lt2>
      <a:accent1>
        <a:srgbClr val="0077C8"/>
      </a:accent1>
      <a:accent2>
        <a:srgbClr val="F8A700"/>
      </a:accent2>
      <a:accent3>
        <a:srgbClr val="53585B"/>
      </a:accent3>
      <a:accent4>
        <a:srgbClr val="1142AA"/>
      </a:accent4>
      <a:accent5>
        <a:srgbClr val="FDC56B"/>
      </a:accent5>
      <a:accent6>
        <a:srgbClr val="49A0D8"/>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dd1728fc-9460-4dd0-a268-f9a3c3818728">4</Category>
    <PublishingExpirationDate xmlns="http://schemas.microsoft.com/sharepoint/v3" xsi:nil="true"/>
    <PublishingStartDate xmlns="http://schemas.microsoft.com/sharepoint/v3" xsi:nil="true"/>
    <SharedWithUsers xmlns="0d6f2f7c-2d4a-4bd8-8446-d22239876416">
      <UserInfo>
        <DisplayName>Morris, Carol</DisplayName>
        <AccountId>3978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21798CA81CC141B9C04E105AC0449A" ma:contentTypeVersion="4" ma:contentTypeDescription="Create a new document." ma:contentTypeScope="" ma:versionID="12767c4ac3957ea158c8df6c7df7133a">
  <xsd:schema xmlns:xsd="http://www.w3.org/2001/XMLSchema" xmlns:xs="http://www.w3.org/2001/XMLSchema" xmlns:p="http://schemas.microsoft.com/office/2006/metadata/properties" xmlns:ns1="http://schemas.microsoft.com/sharepoint/v3" xmlns:ns2="0d6f2f7c-2d4a-4bd8-8446-d22239876416" xmlns:ns3="dd1728fc-9460-4dd0-a268-f9a3c3818728" targetNamespace="http://schemas.microsoft.com/office/2006/metadata/properties" ma:root="true" ma:fieldsID="6cc12e2157edc13ae6418c529581ae69" ns1:_="" ns2:_="" ns3:_="">
    <xsd:import namespace="http://schemas.microsoft.com/sharepoint/v3"/>
    <xsd:import namespace="0d6f2f7c-2d4a-4bd8-8446-d22239876416"/>
    <xsd:import namespace="dd1728fc-9460-4dd0-a268-f9a3c3818728"/>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6f2f7c-2d4a-4bd8-8446-d2223987641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1728fc-9460-4dd0-a268-f9a3c3818728" elementFormDefault="qualified">
    <xsd:import namespace="http://schemas.microsoft.com/office/2006/documentManagement/types"/>
    <xsd:import namespace="http://schemas.microsoft.com/office/infopath/2007/PartnerControls"/>
    <xsd:element name="Category" ma:index="11" nillable="true" ma:displayName="Category" ma:list="{1525767e-5eac-4c06-befd-04fac09ab255}"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48B98E-646E-4220-B738-71A39C0B56C1}">
  <ds:schemaRefs>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sharepoint/v3"/>
    <ds:schemaRef ds:uri="http://schemas.microsoft.com/office/infopath/2007/PartnerControls"/>
    <ds:schemaRef ds:uri="dd1728fc-9460-4dd0-a268-f9a3c3818728"/>
    <ds:schemaRef ds:uri="0d6f2f7c-2d4a-4bd8-8446-d22239876416"/>
    <ds:schemaRef ds:uri="http://purl.org/dc/dcmitype/"/>
    <ds:schemaRef ds:uri="http://purl.org/dc/elements/1.1/"/>
  </ds:schemaRefs>
</ds:datastoreItem>
</file>

<file path=customXml/itemProps2.xml><?xml version="1.0" encoding="utf-8"?>
<ds:datastoreItem xmlns:ds="http://schemas.openxmlformats.org/officeDocument/2006/customXml" ds:itemID="{CF5A059B-E038-434A-BC0C-E3E671DDB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6f2f7c-2d4a-4bd8-8446-d22239876416"/>
    <ds:schemaRef ds:uri="dd1728fc-9460-4dd0-a268-f9a3c3818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8BACF0-2A03-4FA6-B906-60683CE27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Presentation_16-9_new logo_Implants-Template</Template>
  <TotalTime>0</TotalTime>
  <Words>2507</Words>
  <Application>Microsoft Office PowerPoint</Application>
  <PresentationFormat>Widescreen</PresentationFormat>
  <Paragraphs>269</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Times New Roman</vt:lpstr>
      <vt:lpstr>Wingdings</vt:lpstr>
      <vt:lpstr>Presentation_16-9_new logo_Implants-Template</vt:lpstr>
      <vt:lpstr>Ankylos  SynCone Concept A new paradigm for  implant-supported dentures</vt:lpstr>
      <vt:lpstr>SynCone</vt:lpstr>
      <vt:lpstr>Preoperative diagnostic exam</vt:lpstr>
      <vt:lpstr>ANKYLOS® Surgical kits</vt:lpstr>
      <vt:lpstr>Surgical instruments</vt:lpstr>
      <vt:lpstr>Surgical steps</vt:lpstr>
      <vt:lpstr>Flap preparation</vt:lpstr>
      <vt:lpstr>Bone smoothing and pilot drilling</vt:lpstr>
      <vt:lpstr>Depth drilling and axial alignment</vt:lpstr>
      <vt:lpstr>Tri-Spade Drills</vt:lpstr>
      <vt:lpstr>Conical Reamer</vt:lpstr>
      <vt:lpstr>Thread cutting (tapping)</vt:lpstr>
      <vt:lpstr>Implant packaging</vt:lpstr>
      <vt:lpstr>Implant removal from package</vt:lpstr>
      <vt:lpstr>Implant removal from package</vt:lpstr>
      <vt:lpstr>Implant removal from package</vt:lpstr>
      <vt:lpstr>Implant insertion tools</vt:lpstr>
      <vt:lpstr>Implant placement head</vt:lpstr>
      <vt:lpstr>Implant insertion</vt:lpstr>
      <vt:lpstr>Final positioning - implant</vt:lpstr>
      <vt:lpstr>Placement head removal</vt:lpstr>
      <vt:lpstr>Disassembly of implant adapter</vt:lpstr>
      <vt:lpstr>Abutment placement</vt:lpstr>
      <vt:lpstr>Paralleling abutments</vt:lpstr>
      <vt:lpstr>Abutment placement</vt:lpstr>
      <vt:lpstr>Suturing</vt:lpstr>
      <vt:lpstr>Preparation for polymerization</vt:lpstr>
      <vt:lpstr>Preparation for polymerization</vt:lpstr>
      <vt:lpstr>Polymerization</vt:lpstr>
      <vt:lpstr>ANKYLOS® SynCone® Polymerization</vt:lpstr>
      <vt:lpstr>Post surgical examination</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2019-01-11T20:59:48Z</dcterms:created>
  <dcterms:modified xsi:type="dcterms:W3CDTF">2019-01-11T21:15:04Z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ContentTypeId">
    <vt:lpwstr>0x010100DD21798CA81CC141B9C04E105AC0449A</vt:lpwstr>
  </property>
</Properties>
</file>